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10.xml" ContentType="application/vnd.openxmlformats-officedocument.themeOverr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Override8.xml" ContentType="application/vnd.openxmlformats-officedocument.themeOverride+xml"/>
  <Override PartName="/ppt/theme/themeOverride11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5"/>
  </p:notesMasterIdLst>
  <p:sldIdLst>
    <p:sldId id="256" r:id="rId2"/>
    <p:sldId id="257" r:id="rId3"/>
    <p:sldId id="258" r:id="rId4"/>
    <p:sldId id="275" r:id="rId5"/>
    <p:sldId id="262" r:id="rId6"/>
    <p:sldId id="271" r:id="rId7"/>
    <p:sldId id="272" r:id="rId8"/>
    <p:sldId id="266" r:id="rId9"/>
    <p:sldId id="268" r:id="rId10"/>
    <p:sldId id="273" r:id="rId11"/>
    <p:sldId id="274" r:id="rId12"/>
    <p:sldId id="277" r:id="rId13"/>
    <p:sldId id="27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720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C90707-412A-49DC-BD2B-475650E08BC7}" type="datetimeFigureOut">
              <a:rPr lang="ru-RU" smtClean="0"/>
              <a:pPr/>
              <a:t>18.11.2010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0DEDBC-9542-422A-B581-6BA118E69B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5038-F460-494A-977B-A104C3A5A0D1}" type="datetimeFigureOut">
              <a:rPr lang="ru-RU" smtClean="0"/>
              <a:pPr/>
              <a:t>18.11.2010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4DDBF-9212-4805-BF5C-357224B4FB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5038-F460-494A-977B-A104C3A5A0D1}" type="datetimeFigureOut">
              <a:rPr lang="ru-RU" smtClean="0"/>
              <a:pPr/>
              <a:t>18.11.2010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4DDBF-9212-4805-BF5C-357224B4FB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5038-F460-494A-977B-A104C3A5A0D1}" type="datetimeFigureOut">
              <a:rPr lang="ru-RU" smtClean="0"/>
              <a:pPr/>
              <a:t>18.11.2010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4DDBF-9212-4805-BF5C-357224B4FB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5038-F460-494A-977B-A104C3A5A0D1}" type="datetimeFigureOut">
              <a:rPr lang="ru-RU" smtClean="0"/>
              <a:pPr/>
              <a:t>18.11.2010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4DDBF-9212-4805-BF5C-357224B4FB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5038-F460-494A-977B-A104C3A5A0D1}" type="datetimeFigureOut">
              <a:rPr lang="ru-RU" smtClean="0"/>
              <a:pPr/>
              <a:t>18.11.2010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4DDBF-9212-4805-BF5C-357224B4FB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5038-F460-494A-977B-A104C3A5A0D1}" type="datetimeFigureOut">
              <a:rPr lang="ru-RU" smtClean="0"/>
              <a:pPr/>
              <a:t>18.11.2010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4DDBF-9212-4805-BF5C-357224B4FB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5038-F460-494A-977B-A104C3A5A0D1}" type="datetimeFigureOut">
              <a:rPr lang="ru-RU" smtClean="0"/>
              <a:pPr/>
              <a:t>18.11.2010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4DDBF-9212-4805-BF5C-357224B4FB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5038-F460-494A-977B-A104C3A5A0D1}" type="datetimeFigureOut">
              <a:rPr lang="ru-RU" smtClean="0"/>
              <a:pPr/>
              <a:t>18.11.2010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04DDBF-9212-4805-BF5C-357224B4FB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5038-F460-494A-977B-A104C3A5A0D1}" type="datetimeFigureOut">
              <a:rPr lang="ru-RU" smtClean="0"/>
              <a:pPr/>
              <a:t>18.11.2010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4DDBF-9212-4805-BF5C-357224B4FB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5038-F460-494A-977B-A104C3A5A0D1}" type="datetimeFigureOut">
              <a:rPr lang="ru-RU" smtClean="0"/>
              <a:pPr/>
              <a:t>18.11.2010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4D04DDBF-9212-4805-BF5C-357224B4FB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5005038-F460-494A-977B-A104C3A5A0D1}" type="datetimeFigureOut">
              <a:rPr lang="ru-RU" smtClean="0"/>
              <a:pPr/>
              <a:t>18.11.2010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4DDBF-9212-4805-BF5C-357224B4FB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5005038-F460-494A-977B-A104C3A5A0D1}" type="datetimeFigureOut">
              <a:rPr lang="ru-RU" smtClean="0"/>
              <a:pPr/>
              <a:t>18.11.2010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D04DDBF-9212-4805-BF5C-357224B4FB1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06084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Элементы технологии развивающего обучения на уроках русского языка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1772816"/>
            <a:ext cx="8458200" cy="3600400"/>
          </a:xfrm>
        </p:spPr>
        <p:txBody>
          <a:bodyPr>
            <a:normAutofit/>
          </a:bodyPr>
          <a:lstStyle/>
          <a:p>
            <a:r>
              <a:rPr lang="ru-RU" sz="1600" dirty="0" smtClean="0"/>
              <a:t>Учитель русского языка и литературы</a:t>
            </a:r>
          </a:p>
          <a:p>
            <a:r>
              <a:rPr lang="ru-RU" sz="1600" dirty="0" smtClean="0"/>
              <a:t> филиала МОУ </a:t>
            </a:r>
            <a:r>
              <a:rPr lang="ru-RU" sz="1600" dirty="0" err="1" smtClean="0"/>
              <a:t>Нерльская</a:t>
            </a:r>
            <a:r>
              <a:rPr lang="ru-RU" sz="1600" dirty="0" smtClean="0"/>
              <a:t> СОШ д. Пенье</a:t>
            </a:r>
          </a:p>
          <a:p>
            <a:r>
              <a:rPr lang="ru-RU" sz="1600" dirty="0" smtClean="0"/>
              <a:t> Киселёва Марина Валерьевна</a:t>
            </a:r>
            <a:endParaRPr lang="ru-RU" sz="1600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 w="38100">
                  <a:solidFill>
                    <a:schemeClr val="tx1"/>
                  </a:solidFill>
                </a:ln>
                <a:effectLst>
                  <a:reflection blurRad="6350" stA="50000" endA="300" endPos="50000" dist="29997" dir="5400000" sy="-100000" algn="bl" rotWithShape="0"/>
                </a:effectLst>
              </a:rPr>
              <a:t>Из опыта работы</a:t>
            </a:r>
            <a:endParaRPr lang="ru-RU" dirty="0">
              <a:ln w="38100">
                <a:solidFill>
                  <a:schemeClr val="tx1"/>
                </a:solidFill>
              </a:ln>
              <a:effectLst>
                <a:reflection blurRad="6350" stA="50000" endA="300" endPos="50000" dist="29997" dir="5400000" sy="-100000" algn="bl" rotWithShape="0"/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251520" y="1645920"/>
            <a:ext cx="4680520" cy="452628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В науке морфемы трактуются как значимые части слова.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Вопрос: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« Как вы думаете почему?»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5004048" y="1645920"/>
            <a:ext cx="3682752" cy="452628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тигрёнок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лисёнок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бусинка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К уроку по теме: «</a:t>
            </a:r>
            <a:r>
              <a:rPr lang="ru-RU" dirty="0" err="1" smtClean="0"/>
              <a:t>Морфемика</a:t>
            </a:r>
            <a:r>
              <a:rPr lang="ru-RU" dirty="0" smtClean="0"/>
              <a:t>»     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7457256" cy="1143000"/>
          </a:xfrm>
        </p:spPr>
        <p:txBody>
          <a:bodyPr>
            <a:scene3d>
              <a:camera prst="perspectiveBelow"/>
              <a:lightRig rig="threePt" dir="t"/>
            </a:scene3d>
          </a:bodyPr>
          <a:lstStyle/>
          <a:p>
            <a:r>
              <a:rPr lang="ru-RU" dirty="0" smtClean="0">
                <a:effectLst>
                  <a:reflection blurRad="6350" stA="50000" endA="300" endPos="50000" dist="29997" dir="5400000" sy="-100000" algn="bl" rotWithShape="0"/>
                </a:effectLst>
              </a:rPr>
              <a:t>Из опыта работы</a:t>
            </a:r>
            <a:endParaRPr lang="ru-RU" dirty="0">
              <a:effectLst>
                <a:reflection blurRad="6350" stA="50000" endA="300" endPos="50000" dist="29997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Определить склонение </a:t>
            </a:r>
            <a:r>
              <a:rPr lang="ru-RU" dirty="0" smtClean="0"/>
              <a:t>существительных в данном </a:t>
            </a:r>
            <a:r>
              <a:rPr lang="ru-RU" dirty="0" smtClean="0"/>
              <a:t>тексте.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К уроку по теме : «Разносклоняемые существительные»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Отец ведёт Сашу за руку через распаханное поле. Этот путь показался Саше очень долгим и тяжёлым. Он часто спотыкался.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9553" y="476672"/>
            <a:ext cx="52196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 опыта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Сравните два предложения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2000" dirty="0" smtClean="0"/>
              <a:t>К уроку по теме: «Обобщающее слово при однородных членах предложения»</a:t>
            </a:r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sz="2000" dirty="0" smtClean="0"/>
              <a:t>Шёл крупный пушистый снег и красил в белое мостовую, лошадиные спины, шапки извозчиков.</a:t>
            </a:r>
          </a:p>
          <a:p>
            <a:endParaRPr lang="ru-RU" sz="2000" dirty="0" smtClean="0"/>
          </a:p>
          <a:p>
            <a:r>
              <a:rPr lang="ru-RU" sz="2000" dirty="0" smtClean="0"/>
              <a:t>Шёл крупный, пушистый снег и красил в белое всё: мостовую, лошадиные спины, шапки извозчиков.</a:t>
            </a:r>
            <a:endParaRPr lang="ru-RU" sz="2000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7467600" cy="5217443"/>
          </a:xfrm>
        </p:spPr>
        <p:txBody>
          <a:bodyPr>
            <a:normAutofit/>
          </a:bodyPr>
          <a:lstStyle/>
          <a:p>
            <a:r>
              <a:rPr lang="ru-RU" dirty="0" smtClean="0"/>
              <a:t>Таким образом, технология развивающего обучения способствует формированию у обучающихся самостоятельности мышления, творческих способностей, повышению мотивации, интереса к собственным высказываниям, размышлениям. Эта технология влияет на активность обучающихся как на уроках, так и во внеурочной работе по предмету.</a:t>
            </a:r>
            <a:endParaRPr lang="ru-RU" dirty="0"/>
          </a:p>
        </p:txBody>
      </p:sp>
      <p:pic>
        <p:nvPicPr>
          <p:cNvPr id="1026" name="Picture 2" descr="C:\Program Files\Microsoft Office\MEDIA\CAGCAT10\j0183328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4725144"/>
            <a:ext cx="2339752" cy="2132856"/>
          </a:xfrm>
          <a:prstGeom prst="rect">
            <a:avLst/>
          </a:prstGeom>
          <a:noFill/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цели технологии развивающего обучения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-</a:t>
            </a:r>
            <a:r>
              <a:rPr lang="ru-RU" sz="2400" dirty="0" smtClean="0"/>
              <a:t>формирование теоретического сознания и мышления обучающихся, начиная с самого раннего детства;</a:t>
            </a:r>
          </a:p>
          <a:p>
            <a:pPr>
              <a:buNone/>
            </a:pPr>
            <a:r>
              <a:rPr lang="ru-RU" sz="2400" dirty="0" smtClean="0"/>
              <a:t>-передача детям не столько знаний, умений и навыков, сколько способов, которыми можно осуществить различные умственные действия;</a:t>
            </a:r>
          </a:p>
          <a:p>
            <a:pPr>
              <a:buNone/>
            </a:pPr>
            <a:r>
              <a:rPr lang="ru-RU" sz="2400" dirty="0" smtClean="0"/>
              <a:t>-воспроизведение  в учебной деятельности детей логики научного познания</a:t>
            </a:r>
            <a:endParaRPr lang="ru-RU" dirty="0"/>
          </a:p>
        </p:txBody>
      </p:sp>
      <p:pic>
        <p:nvPicPr>
          <p:cNvPr id="1026" name="Picture 2" descr="C:\Program Files\Microsoft Office\MEDIA\CAGCAT10\j021672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4293096"/>
            <a:ext cx="2699792" cy="2564904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Задачи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dirty="0" smtClean="0"/>
              <a:t>Развивать самостоятельность;</a:t>
            </a:r>
          </a:p>
          <a:p>
            <a:r>
              <a:rPr lang="ru-RU" sz="2800" dirty="0" smtClean="0"/>
              <a:t> Способствовать расширению кругозора обучающихся;</a:t>
            </a:r>
          </a:p>
          <a:p>
            <a:r>
              <a:rPr lang="ru-RU" sz="2800" dirty="0" smtClean="0"/>
              <a:t>Активизировать умственную деятельность обучающихся;</a:t>
            </a:r>
          </a:p>
          <a:p>
            <a:r>
              <a:rPr lang="ru-RU" sz="2800" dirty="0" smtClean="0"/>
              <a:t>Способствовать развитию ребёнка как личности;</a:t>
            </a:r>
          </a:p>
          <a:p>
            <a:r>
              <a:rPr lang="ru-RU" sz="2800" dirty="0" smtClean="0"/>
              <a:t>Плодотворно использовать особенности детей для полноценного развития речевых способностей обучающихся;</a:t>
            </a:r>
          </a:p>
          <a:p>
            <a:endParaRPr lang="ru-RU" sz="2800" dirty="0"/>
          </a:p>
        </p:txBody>
      </p:sp>
      <p:pic>
        <p:nvPicPr>
          <p:cNvPr id="2050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48118" y="5024628"/>
            <a:ext cx="1795882" cy="1833372"/>
          </a:xfrm>
          <a:prstGeom prst="rect">
            <a:avLst/>
          </a:prstGeom>
          <a:noFill/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принципы развивающего обучения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Учёт психологических закономерностей и особенностей обучающихся</a:t>
            </a:r>
          </a:p>
          <a:p>
            <a:r>
              <a:rPr lang="ru-RU" sz="2400" dirty="0" smtClean="0"/>
              <a:t>Активное участие учеников в процессе учебной деятельности</a:t>
            </a:r>
          </a:p>
          <a:p>
            <a:r>
              <a:rPr lang="ru-RU" sz="2400" dirty="0" smtClean="0"/>
              <a:t>Формирование у ребёнка желание учиться</a:t>
            </a:r>
          </a:p>
          <a:p>
            <a:r>
              <a:rPr lang="ru-RU" sz="2400" dirty="0" smtClean="0"/>
              <a:t>Дифференциация и индивидуализация обучения </a:t>
            </a:r>
          </a:p>
          <a:p>
            <a:r>
              <a:rPr lang="ru-RU" sz="2400" dirty="0" smtClean="0"/>
              <a:t>Формирование теоретического мышления</a:t>
            </a:r>
          </a:p>
          <a:p>
            <a:r>
              <a:rPr lang="ru-RU" sz="2400" dirty="0" smtClean="0"/>
              <a:t>Быстрый темп обучения</a:t>
            </a:r>
          </a:p>
          <a:p>
            <a:r>
              <a:rPr lang="ru-RU" sz="2400" dirty="0" smtClean="0"/>
              <a:t>Обучение на высоком уровне трудности</a:t>
            </a:r>
            <a:endParaRPr lang="ru-RU" sz="2400" dirty="0"/>
          </a:p>
        </p:txBody>
      </p:sp>
      <p:pic>
        <p:nvPicPr>
          <p:cNvPr id="4098" name="Picture 2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0"/>
            <a:ext cx="2339752" cy="2717581"/>
          </a:xfrm>
          <a:prstGeom prst="rect">
            <a:avLst/>
          </a:prstGeom>
          <a:noFill/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           Опора на технологию развивающего обучения и на программу развития </a:t>
            </a:r>
            <a:r>
              <a:rPr lang="ru-RU" dirty="0" err="1" smtClean="0"/>
              <a:t>общеучебных</a:t>
            </a:r>
            <a:r>
              <a:rPr lang="ru-RU" dirty="0" smtClean="0"/>
              <a:t> умений помогли результативнее решать первостепенные проблемы уроков русского языка:</a:t>
            </a:r>
          </a:p>
          <a:p>
            <a:r>
              <a:rPr lang="ru-RU" dirty="0" smtClean="0"/>
              <a:t>     Формирование орфографических навыков учащихся.</a:t>
            </a:r>
          </a:p>
          <a:p>
            <a:r>
              <a:rPr lang="ru-RU" dirty="0" smtClean="0"/>
              <a:t>     Обогащение лексического запаса детей.</a:t>
            </a:r>
          </a:p>
          <a:p>
            <a:r>
              <a:rPr lang="ru-RU" dirty="0" smtClean="0"/>
              <a:t>     Овладение нормами литературного языка.</a:t>
            </a:r>
          </a:p>
          <a:p>
            <a:r>
              <a:rPr lang="ru-RU" dirty="0" smtClean="0"/>
              <a:t>     Формирование навыков связной устной и письменной речи.</a:t>
            </a:r>
          </a:p>
          <a:p>
            <a:r>
              <a:rPr lang="ru-RU" dirty="0" smtClean="0"/>
              <a:t>     Развитие творческих способностей учащихся.</a:t>
            </a:r>
          </a:p>
          <a:p>
            <a:endParaRPr lang="ru-RU" dirty="0"/>
          </a:p>
        </p:txBody>
      </p:sp>
      <p:pic>
        <p:nvPicPr>
          <p:cNvPr id="5122" name="Picture 2" descr="C:\Program Files\Microsoft Office\MEDIA\CAGCAT10\j0217698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5013176"/>
            <a:ext cx="2195736" cy="1693469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Формирование орфографических навыков обучающихся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Изучение пробелов в знаниях обучающихся</a:t>
            </a:r>
          </a:p>
          <a:p>
            <a:r>
              <a:rPr lang="ru-RU" dirty="0" smtClean="0"/>
              <a:t>Дифференцированный подход в обучении</a:t>
            </a:r>
          </a:p>
          <a:p>
            <a:r>
              <a:rPr lang="ru-RU" dirty="0" smtClean="0"/>
              <a:t>Индивидуальная работа с обучающимися</a:t>
            </a:r>
          </a:p>
          <a:p>
            <a:r>
              <a:rPr lang="ru-RU" dirty="0" smtClean="0"/>
              <a:t>Выработка навыков самоконтроля </a:t>
            </a:r>
          </a:p>
          <a:p>
            <a:r>
              <a:rPr lang="ru-RU" dirty="0" smtClean="0"/>
              <a:t>Оценивание своей учебной деятельности </a:t>
            </a:r>
          </a:p>
          <a:p>
            <a:r>
              <a:rPr lang="ru-RU" dirty="0" smtClean="0"/>
              <a:t>Самостоятельность в работе</a:t>
            </a:r>
          </a:p>
          <a:p>
            <a:r>
              <a:rPr lang="ru-RU" dirty="0" smtClean="0"/>
              <a:t>Введение элементов игры</a:t>
            </a:r>
          </a:p>
          <a:p>
            <a:r>
              <a:rPr lang="ru-RU" dirty="0" smtClean="0"/>
              <a:t>Активность </a:t>
            </a:r>
            <a:r>
              <a:rPr lang="ru-RU" dirty="0" err="1" smtClean="0"/>
              <a:t>субьекта</a:t>
            </a:r>
            <a:r>
              <a:rPr lang="ru-RU" dirty="0" smtClean="0"/>
              <a:t> учения</a:t>
            </a:r>
          </a:p>
          <a:p>
            <a:r>
              <a:rPr lang="ru-RU" dirty="0" smtClean="0"/>
              <a:t>Разнообразие приёмов учебной работы</a:t>
            </a:r>
            <a:endParaRPr lang="ru-RU" dirty="0"/>
          </a:p>
        </p:txBody>
      </p:sp>
      <p:pic>
        <p:nvPicPr>
          <p:cNvPr id="6146" name="Picture 2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3501008"/>
            <a:ext cx="1763688" cy="3356992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Обогащение лексического запаса детей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Максимально, с учётом возраста, расширять активный словарь</a:t>
            </a:r>
          </a:p>
          <a:p>
            <a:r>
              <a:rPr lang="ru-RU" dirty="0" smtClean="0"/>
              <a:t>Использовать слово в точном его значении</a:t>
            </a:r>
          </a:p>
          <a:p>
            <a:r>
              <a:rPr lang="ru-RU" dirty="0" smtClean="0"/>
              <a:t>Устранение в речи слов </a:t>
            </a:r>
            <a:r>
              <a:rPr lang="ru-RU" dirty="0" smtClean="0"/>
              <a:t>нелитературных</a:t>
            </a:r>
          </a:p>
          <a:p>
            <a:r>
              <a:rPr lang="ru-RU" sz="2800" dirty="0" smtClean="0"/>
              <a:t>Выработка </a:t>
            </a:r>
            <a:r>
              <a:rPr lang="ru-RU" sz="2800" dirty="0" smtClean="0"/>
              <a:t>умений работать со словарём</a:t>
            </a:r>
          </a:p>
          <a:p>
            <a:r>
              <a:rPr lang="ru-RU" dirty="0" smtClean="0"/>
              <a:t>Всесторонний анализ </a:t>
            </a:r>
            <a:r>
              <a:rPr lang="ru-RU" dirty="0" smtClean="0"/>
              <a:t>слова</a:t>
            </a:r>
          </a:p>
          <a:p>
            <a:r>
              <a:rPr lang="ru-RU" sz="2800" dirty="0" smtClean="0"/>
              <a:t>Умение </a:t>
            </a:r>
            <a:r>
              <a:rPr lang="ru-RU" sz="2800" dirty="0" smtClean="0"/>
              <a:t>подбирать синонимы</a:t>
            </a:r>
            <a:endParaRPr lang="ru-RU" sz="2800" dirty="0"/>
          </a:p>
        </p:txBody>
      </p:sp>
      <p:pic>
        <p:nvPicPr>
          <p:cNvPr id="7170" name="Picture 2" descr="C:\Program Files\Microsoft Office\MEDIA\CAGCAT10\j0298897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4437112"/>
            <a:ext cx="2448272" cy="2586366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Развитие творческих способностей обучающихся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Создание лингвистических сказок</a:t>
            </a:r>
          </a:p>
          <a:p>
            <a:r>
              <a:rPr lang="ru-RU" dirty="0" smtClean="0"/>
              <a:t>Написание стихов</a:t>
            </a:r>
          </a:p>
          <a:p>
            <a:r>
              <a:rPr lang="ru-RU" dirty="0" smtClean="0"/>
              <a:t>Конкурсы сочинений</a:t>
            </a:r>
          </a:p>
          <a:p>
            <a:r>
              <a:rPr lang="ru-RU" dirty="0" smtClean="0"/>
              <a:t>Иллюстрирование</a:t>
            </a:r>
          </a:p>
          <a:p>
            <a:r>
              <a:rPr lang="ru-RU" dirty="0" smtClean="0"/>
              <a:t>Создание словесного портрета</a:t>
            </a:r>
          </a:p>
          <a:p>
            <a:r>
              <a:rPr lang="ru-RU" dirty="0" smtClean="0"/>
              <a:t>Стимулирование творческой активности</a:t>
            </a:r>
            <a:endParaRPr lang="ru-RU" dirty="0"/>
          </a:p>
        </p:txBody>
      </p:sp>
      <p:pic>
        <p:nvPicPr>
          <p:cNvPr id="8194" name="Picture 2" descr="C:\Program Files\Microsoft Office\MEDIA\CAGCAT10\j0281904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3501008"/>
            <a:ext cx="2699792" cy="3356992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Формирование навыков связной устной и письменной речи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Создание текстов разных типов и стилей речи</a:t>
            </a:r>
          </a:p>
          <a:p>
            <a:r>
              <a:rPr lang="ru-RU" dirty="0" smtClean="0"/>
              <a:t>«проба поэтического письма»</a:t>
            </a:r>
          </a:p>
          <a:p>
            <a:r>
              <a:rPr lang="ru-RU" dirty="0" smtClean="0"/>
              <a:t>Конкурсы чтецов</a:t>
            </a:r>
          </a:p>
          <a:p>
            <a:r>
              <a:rPr lang="ru-RU" dirty="0" smtClean="0"/>
              <a:t>Владение приёмами красноречия</a:t>
            </a:r>
          </a:p>
          <a:p>
            <a:r>
              <a:rPr lang="ru-RU" dirty="0" smtClean="0"/>
              <a:t>Рецензирование прочитанной книги, просмотренного фильма</a:t>
            </a:r>
          </a:p>
          <a:p>
            <a:r>
              <a:rPr lang="ru-RU" dirty="0" smtClean="0"/>
              <a:t>Участие в дискуссиях</a:t>
            </a:r>
          </a:p>
          <a:p>
            <a:endParaRPr lang="ru-RU" dirty="0"/>
          </a:p>
        </p:txBody>
      </p:sp>
      <p:pic>
        <p:nvPicPr>
          <p:cNvPr id="9218" name="Picture 2" descr="C:\Program Files\Microsoft Office\MEDIA\CAGCAT10\j0332364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4941168"/>
            <a:ext cx="2117746" cy="1728192"/>
          </a:xfrm>
          <a:prstGeom prst="rect">
            <a:avLst/>
          </a:prstGeom>
          <a:noFill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хниче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фициальная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</a:themeOverride>
</file>

<file path=ppt/theme/themeOverride10.xml><?xml version="1.0" encoding="utf-8"?>
<a:themeOverride xmlns:a="http://schemas.openxmlformats.org/drawingml/2006/main">
  <a:clrScheme name="Официальная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</a:themeOverride>
</file>

<file path=ppt/theme/themeOverride11.xml><?xml version="1.0" encoding="utf-8"?>
<a:themeOverride xmlns:a="http://schemas.openxmlformats.org/drawingml/2006/main">
  <a:clrScheme name="Солнцестояние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Литейная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5.xml><?xml version="1.0" encoding="utf-8"?>
<a:themeOverride xmlns:a="http://schemas.openxmlformats.org/drawingml/2006/main">
  <a:clrScheme name="Солнцестояние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ppt/theme/themeOverride6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7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8.xml><?xml version="1.0" encoding="utf-8"?>
<a:themeOverride xmlns:a="http://schemas.openxmlformats.org/drawingml/2006/main">
  <a:clrScheme name="Справедливость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</a:themeOverride>
</file>

<file path=ppt/theme/themeOverride9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329</TotalTime>
  <Words>444</Words>
  <Application>Microsoft Office PowerPoint</Application>
  <PresentationFormat>Экран (4:3)</PresentationFormat>
  <Paragraphs>97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Техническая</vt:lpstr>
      <vt:lpstr>Элементы технологии развивающего обучения на уроках русского языка</vt:lpstr>
      <vt:lpstr>Основные цели технологии развивающего обучения</vt:lpstr>
      <vt:lpstr>Задачи</vt:lpstr>
      <vt:lpstr>Основные принципы развивающего обучения</vt:lpstr>
      <vt:lpstr>Актуальность</vt:lpstr>
      <vt:lpstr>Формирование орфографических навыков обучающихся</vt:lpstr>
      <vt:lpstr>Обогащение лексического запаса детей</vt:lpstr>
      <vt:lpstr>Развитие творческих способностей обучающихся</vt:lpstr>
      <vt:lpstr>Формирование навыков связной устной и письменной речи</vt:lpstr>
      <vt:lpstr>Из опыта работы</vt:lpstr>
      <vt:lpstr>Из опыта работы</vt:lpstr>
      <vt:lpstr>Из опыта работы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Элементы технологии развивающего обучения на уроках русского языка</dc:title>
  <dc:creator>Я</dc:creator>
  <cp:lastModifiedBy>Я</cp:lastModifiedBy>
  <cp:revision>36</cp:revision>
  <dcterms:created xsi:type="dcterms:W3CDTF">2010-11-15T11:22:36Z</dcterms:created>
  <dcterms:modified xsi:type="dcterms:W3CDTF">2010-11-18T18:46:50Z</dcterms:modified>
</cp:coreProperties>
</file>