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72" r:id="rId13"/>
    <p:sldId id="268" r:id="rId14"/>
    <p:sldId id="269" r:id="rId15"/>
    <p:sldId id="270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A5491-5020-4BFE-842D-6246C2F3629C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500BC-E793-4E7E-A7F3-F02A5FC5E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500BC-E793-4E7E-A7F3-F02A5FC5EAE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26.10.2011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26.10.2011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0;&#1072;&#1073;&#1072;&#1083;&#1077;&#1074;&#1089;&#1082;&#1080;&#1081;%20&#1092;&#1086;&#1085;&#1086;&#1093;&#1088;&#1077;&#1089;&#1090;&#1086;&#1084;&#1072;&#1090;&#1080;&#1103;\&#1092;&#1086;&#1085;&#1086;%20&#1093;&#1088;&#1077;&#1089;&#1090;&#1086;&#1084;&#1072;&#1090;&#1080;&#1103;%20&#1082;&#1072;&#1073;&#1072;&#1083;&#1077;&#1074;&#1089;&#1082;&#1080;&#1081;\&#1092;&#1086;&#1085;&#1086;%20&#1093;&#1088;&#1077;&#1089;&#1090;&#1086;-&#1103;%20&#1082;&#1088;&#1072;&#1089;&#1085;&#1086;&#1076;&#1072;&#1088;\5%20&#1082;&#1083;&#1072;&#1089;&#1089;%203%20&#1095;&#1077;&#1090;&#1074;&#1077;&#1088;&#1090;&#1100;\Track%2005.mp3" TargetMode="Externa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0;&#1072;&#1073;&#1072;&#1083;&#1077;&#1074;&#1089;&#1082;&#1080;&#1081;%20&#1092;&#1086;&#1085;&#1086;&#1093;&#1088;&#1077;&#1089;&#1090;&#1086;&#1084;&#1072;&#1090;&#1080;&#1103;\&#1092;&#1086;&#1085;&#1086;%20&#1093;&#1088;&#1077;&#1089;&#1090;&#1086;&#1084;&#1072;&#1090;&#1080;&#1103;%20&#1082;&#1072;&#1073;&#1072;&#1083;&#1077;&#1074;&#1089;&#1082;&#1080;&#1081;\&#1092;&#1086;&#1085;&#1086;%20&#1093;&#1088;&#1077;&#1089;&#1090;&#1086;-&#1103;%20&#1082;&#1088;&#1072;&#1089;&#1085;&#1086;&#1076;&#1072;&#1088;\5%20&#1082;&#1083;&#1072;&#1089;&#1089;%203%20&#1095;&#1077;&#1090;&#1074;&#1077;&#1088;&#1090;&#1100;\Track%2006.mp3" TargetMode="Externa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0;&#1072;&#1073;&#1072;&#1083;&#1077;&#1074;&#1089;&#1082;&#1080;&#1081;%20&#1092;&#1086;&#1085;&#1086;&#1093;&#1088;&#1077;&#1089;&#1090;&#1086;&#1084;&#1072;&#1090;&#1080;&#1103;\&#1092;&#1086;&#1085;&#1086;%20&#1093;&#1088;&#1077;&#1089;&#1090;&#1086;&#1084;&#1072;&#1090;&#1080;&#1103;%20&#1082;&#1072;&#1073;&#1072;&#1083;&#1077;&#1074;&#1089;&#1082;&#1080;&#1081;\&#1092;&#1086;&#1085;&#1086;%20&#1093;&#1088;&#1077;&#1089;&#1090;&#1086;-&#1103;%20&#1082;&#1088;&#1072;&#1089;&#1085;&#1086;&#1076;&#1072;&#1088;\5%20&#1082;&#1083;&#1072;&#1089;&#1089;%203%20&#1095;&#1077;&#1090;&#1074;&#1077;&#1088;&#1090;&#1100;\Track%2003.mp3" TargetMode="External"/><Relationship Id="rId6" Type="http://schemas.openxmlformats.org/officeDocument/2006/relationships/image" Target="../media/image10.wmf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Можем ли мы увидеть музыку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«Мужественные, героические образы в искусстве»</a:t>
            </a:r>
          </a:p>
          <a:p>
            <a:r>
              <a:rPr lang="ru-RU" dirty="0" smtClean="0"/>
              <a:t>урок музыки 5 класс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Богатыри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81328"/>
            <a:ext cx="8929718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/>
              <a:t>Сильные люди, герои народных сказаний, песен, былин.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/>
              <a:t>Люди безмерной силы, стойкости, отваги.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/>
              <a:t>Художественные образы героев, защищавших русскую землю, русский народ от нашествий врагов или от злой нечисти.</a:t>
            </a:r>
          </a:p>
          <a:p>
            <a:pPr>
              <a:lnSpc>
                <a:spcPct val="150000"/>
              </a:lnSpc>
            </a:pP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2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2" y="2571744"/>
            <a:ext cx="2164928" cy="42862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 r="5484" b="34380"/>
          <a:stretch>
            <a:fillRect/>
          </a:stretch>
        </p:blipFill>
        <p:spPr bwMode="auto">
          <a:xfrm>
            <a:off x="3428992" y="0"/>
            <a:ext cx="2500298" cy="36115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lum bright="-20000"/>
          </a:blip>
          <a:srcRect/>
          <a:stretch>
            <a:fillRect/>
          </a:stretch>
        </p:blipFill>
        <p:spPr bwMode="auto">
          <a:xfrm>
            <a:off x="4288475" y="3500438"/>
            <a:ext cx="4855525" cy="33575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rack 0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Песня о маленьком трубаче</a:t>
            </a:r>
            <a:br>
              <a:rPr lang="ru-RU" sz="4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rgbClr val="663300"/>
                </a:solidFill>
              </a:rPr>
              <a:t>(Слова С.Крылова, музыка С.Никитина)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0" y="1571612"/>
            <a:ext cx="4321175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400" b="1" dirty="0"/>
              <a:t>Кругом война, а этот маленький,</a:t>
            </a:r>
          </a:p>
          <a:p>
            <a:pPr marL="342900" indent="-342900">
              <a:spcBef>
                <a:spcPct val="50000"/>
              </a:spcBef>
            </a:pPr>
            <a:r>
              <a:rPr lang="ru-RU" sz="1400" b="1" dirty="0"/>
              <a:t>	Ему толкуют все врачи:</a:t>
            </a:r>
          </a:p>
          <a:p>
            <a:pPr marL="342900" indent="-342900">
              <a:spcBef>
                <a:spcPct val="50000"/>
              </a:spcBef>
            </a:pPr>
            <a:r>
              <a:rPr lang="ru-RU" sz="1400" b="1" dirty="0"/>
              <a:t>	«Куда такой годится маленький?</a:t>
            </a:r>
          </a:p>
          <a:p>
            <a:pPr marL="342900" indent="-342900">
              <a:spcBef>
                <a:spcPct val="50000"/>
              </a:spcBef>
            </a:pPr>
            <a:r>
              <a:rPr lang="ru-RU" sz="1400" b="1" dirty="0"/>
              <a:t>	Ну, разве только в трубачи!»</a:t>
            </a:r>
          </a:p>
          <a:p>
            <a:pPr marL="342900" indent="-342900">
              <a:spcBef>
                <a:spcPct val="50000"/>
              </a:spcBef>
            </a:pPr>
            <a:r>
              <a:rPr lang="ru-RU" sz="1400" b="1" dirty="0"/>
              <a:t>	А что ему? Всё нипочём:</a:t>
            </a:r>
          </a:p>
          <a:p>
            <a:pPr marL="342900" indent="-342900">
              <a:spcBef>
                <a:spcPct val="50000"/>
              </a:spcBef>
            </a:pPr>
            <a:r>
              <a:rPr lang="ru-RU" sz="1400" b="1" dirty="0"/>
              <a:t>	«Ну, трубачом, так трубачом».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2"/>
            </a:pPr>
            <a:r>
              <a:rPr lang="ru-RU" sz="1400" b="1" dirty="0"/>
              <a:t>Как хорошо, не надо кланяться,</a:t>
            </a:r>
          </a:p>
          <a:p>
            <a:pPr marL="342900" indent="-342900">
              <a:spcBef>
                <a:spcPct val="50000"/>
              </a:spcBef>
            </a:pPr>
            <a:r>
              <a:rPr lang="ru-RU" sz="1400" b="1" dirty="0"/>
              <a:t>	Свистят все пули над тобой.</a:t>
            </a:r>
          </a:p>
          <a:p>
            <a:pPr marL="342900" indent="-342900">
              <a:spcBef>
                <a:spcPct val="50000"/>
              </a:spcBef>
            </a:pPr>
            <a:r>
              <a:rPr lang="ru-RU" sz="1400" b="1" dirty="0"/>
              <a:t>	Везде пройдёт, но не расстанется</a:t>
            </a:r>
          </a:p>
          <a:p>
            <a:pPr marL="342900" indent="-342900">
              <a:spcBef>
                <a:spcPct val="50000"/>
              </a:spcBef>
            </a:pPr>
            <a:r>
              <a:rPr lang="ru-RU" sz="1400" b="1" dirty="0"/>
              <a:t>	С своей начищенной трубой.</a:t>
            </a:r>
          </a:p>
          <a:p>
            <a:pPr marL="342900" indent="-342900">
              <a:spcBef>
                <a:spcPct val="50000"/>
              </a:spcBef>
            </a:pPr>
            <a:r>
              <a:rPr lang="ru-RU" sz="1400" b="1" dirty="0"/>
              <a:t>	А почему, </a:t>
            </a:r>
            <a:r>
              <a:rPr lang="ru-RU" sz="1400" b="1" dirty="0" smtClean="0"/>
              <a:t>да потому</a:t>
            </a:r>
            <a:r>
              <a:rPr lang="ru-RU" sz="1400" b="1" dirty="0"/>
              <a:t>,</a:t>
            </a:r>
          </a:p>
          <a:p>
            <a:pPr marL="342900" indent="-342900">
              <a:spcBef>
                <a:spcPct val="50000"/>
              </a:spcBef>
            </a:pPr>
            <a:r>
              <a:rPr lang="ru-RU" sz="1600" b="1" dirty="0"/>
              <a:t>	</a:t>
            </a:r>
            <a:r>
              <a:rPr lang="ru-RU" sz="1400" b="1" dirty="0"/>
              <a:t>Что так положено ему.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5857884" y="1571612"/>
            <a:ext cx="3286116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/>
              <a:t>3</a:t>
            </a:r>
            <a:r>
              <a:rPr lang="ru-RU" sz="1400" b="1" dirty="0"/>
              <a:t>. Вот как-то раз в дожди осенние,</a:t>
            </a:r>
          </a:p>
          <a:p>
            <a:pPr>
              <a:spcBef>
                <a:spcPct val="50000"/>
              </a:spcBef>
            </a:pPr>
            <a:r>
              <a:rPr lang="ru-RU" sz="1400" b="1" dirty="0"/>
              <a:t>    В чужой степи, в чужом краю</a:t>
            </a:r>
          </a:p>
          <a:p>
            <a:pPr>
              <a:spcBef>
                <a:spcPct val="50000"/>
              </a:spcBef>
            </a:pPr>
            <a:r>
              <a:rPr lang="ru-RU" sz="1400" b="1" dirty="0"/>
              <a:t>    Полк оказался в </a:t>
            </a:r>
            <a:r>
              <a:rPr lang="ru-RU" sz="1400" b="1" dirty="0" smtClean="0"/>
              <a:t>окружении,</a:t>
            </a:r>
            <a:endParaRPr lang="ru-RU" sz="1400" b="1" dirty="0"/>
          </a:p>
          <a:p>
            <a:pPr>
              <a:spcBef>
                <a:spcPct val="50000"/>
              </a:spcBef>
            </a:pPr>
            <a:r>
              <a:rPr lang="ru-RU" sz="1400" b="1" dirty="0"/>
              <a:t>    И командир погиб в бою.</a:t>
            </a:r>
          </a:p>
          <a:p>
            <a:pPr>
              <a:spcBef>
                <a:spcPct val="50000"/>
              </a:spcBef>
            </a:pPr>
            <a:r>
              <a:rPr lang="ru-RU" sz="1400" b="1" dirty="0"/>
              <a:t>    Ну, как же быть, ну, как  же быть?</a:t>
            </a:r>
          </a:p>
          <a:p>
            <a:pPr>
              <a:spcBef>
                <a:spcPct val="50000"/>
              </a:spcBef>
            </a:pPr>
            <a:r>
              <a:rPr lang="ru-RU" sz="1400" b="1" dirty="0"/>
              <a:t>    «Ну что, трубач? Тебе трубить!»</a:t>
            </a:r>
          </a:p>
          <a:p>
            <a:pPr>
              <a:spcBef>
                <a:spcPct val="50000"/>
              </a:spcBef>
            </a:pPr>
            <a:r>
              <a:rPr lang="ru-RU" sz="1400" b="1" dirty="0"/>
              <a:t>4. И встал трубач в дыму и пламени,</a:t>
            </a:r>
          </a:p>
          <a:p>
            <a:pPr>
              <a:spcBef>
                <a:spcPct val="50000"/>
              </a:spcBef>
            </a:pPr>
            <a:r>
              <a:rPr lang="ru-RU" sz="1400" b="1" dirty="0"/>
              <a:t>    К губам трубу свою прижал,</a:t>
            </a:r>
          </a:p>
          <a:p>
            <a:pPr>
              <a:spcBef>
                <a:spcPct val="50000"/>
              </a:spcBef>
            </a:pPr>
            <a:r>
              <a:rPr lang="ru-RU" sz="1400" b="1" dirty="0"/>
              <a:t>    И за трубой весь полк израненный</a:t>
            </a:r>
          </a:p>
          <a:p>
            <a:pPr>
              <a:spcBef>
                <a:spcPct val="50000"/>
              </a:spcBef>
            </a:pPr>
            <a:r>
              <a:rPr lang="ru-RU" sz="1400" b="1" dirty="0"/>
              <a:t>    Запел «Интернационал».</a:t>
            </a:r>
          </a:p>
          <a:p>
            <a:pPr>
              <a:spcBef>
                <a:spcPct val="50000"/>
              </a:spcBef>
            </a:pPr>
            <a:r>
              <a:rPr lang="ru-RU" sz="1400" b="1" dirty="0"/>
              <a:t>    И полк пошёл за трубачом,</a:t>
            </a:r>
          </a:p>
          <a:p>
            <a:pPr>
              <a:spcBef>
                <a:spcPct val="50000"/>
              </a:spcBef>
            </a:pPr>
            <a:r>
              <a:rPr lang="ru-RU" sz="1400" b="1" dirty="0"/>
              <a:t>    Обыкновенным трубачом.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2071670" y="5500702"/>
            <a:ext cx="70723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/>
              <a:t>5. </a:t>
            </a:r>
            <a:r>
              <a:rPr lang="ru-RU" sz="1400" b="1" dirty="0"/>
              <a:t>Солдат, солдат, нам не положено, и верно, что тут – плачь, не плачь.</a:t>
            </a:r>
          </a:p>
          <a:p>
            <a:pPr>
              <a:spcBef>
                <a:spcPct val="50000"/>
              </a:spcBef>
            </a:pPr>
            <a:r>
              <a:rPr lang="ru-RU" sz="1400" b="1" dirty="0"/>
              <a:t>    В чужой степи, в траве нескошенной остался маленький трубач.</a:t>
            </a:r>
          </a:p>
          <a:p>
            <a:pPr>
              <a:spcBef>
                <a:spcPct val="50000"/>
              </a:spcBef>
            </a:pPr>
            <a:r>
              <a:rPr lang="ru-RU" sz="1400" b="1" dirty="0"/>
              <a:t>    А он, ведь он, всё дело в чём, был настоящим трубачом.</a:t>
            </a:r>
          </a:p>
        </p:txBody>
      </p:sp>
      <p:pic>
        <p:nvPicPr>
          <p:cNvPr id="7" name="Picture 6" descr="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643050"/>
            <a:ext cx="2682875" cy="36718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62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9874" grpId="0"/>
      <p:bldP spid="79876" grpId="0"/>
      <p:bldP spid="79877" grpId="0"/>
      <p:bldP spid="798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подвига нет возраста</a:t>
            </a:r>
            <a:endParaRPr lang="ru-RU" dirty="0"/>
          </a:p>
        </p:txBody>
      </p:sp>
      <p:pic>
        <p:nvPicPr>
          <p:cNvPr id="4" name="Picture 4" descr="G:\1-dan-sechanja-foto-D-CHIRK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43240" y="1142984"/>
            <a:ext cx="5915399" cy="5500726"/>
          </a:xfr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928802"/>
            <a:ext cx="52149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/>
              <a:t>Мир прекрасен, солдат,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/>
              <a:t>Хоть не мирен порой.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/>
              <a:t>Путь пройдёшь до конца,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/>
              <a:t>Свет над миром спасёшь.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/>
              <a:t>Ты похож на отца,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/>
              <a:t>Ты на деда похож.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2" descr="Рисунок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9204" y="184760"/>
            <a:ext cx="4606198" cy="645895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214282" y="785794"/>
            <a:ext cx="8643998" cy="52213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Когда прижимались солдаты как тени</a:t>
            </a:r>
          </a:p>
          <a:p>
            <a:pPr>
              <a:buNone/>
            </a:pPr>
            <a:r>
              <a:rPr lang="ru-RU" b="1" dirty="0" smtClean="0"/>
              <a:t>к земле и уже не могли оторваться,</a:t>
            </a:r>
          </a:p>
          <a:p>
            <a:pPr>
              <a:buNone/>
            </a:pPr>
            <a:r>
              <a:rPr lang="ru-RU" b="1" dirty="0" smtClean="0"/>
              <a:t>всегда находился в такое мгновенье</a:t>
            </a:r>
          </a:p>
          <a:p>
            <a:pPr>
              <a:buNone/>
            </a:pPr>
            <a:r>
              <a:rPr lang="ru-RU" b="1" dirty="0" smtClean="0"/>
              <a:t>один безымянный, сумевший подняться.</a:t>
            </a:r>
          </a:p>
          <a:p>
            <a:pPr>
              <a:buNone/>
            </a:pPr>
            <a:r>
              <a:rPr lang="ru-RU" b="1" dirty="0" smtClean="0"/>
              <a:t>Правдива грядущая гордая повесть,</a:t>
            </a:r>
          </a:p>
          <a:p>
            <a:pPr>
              <a:buNone/>
            </a:pPr>
            <a:r>
              <a:rPr lang="ru-RU" b="1" dirty="0" smtClean="0"/>
              <a:t>она подтвердит,  некрасивых  немало –</a:t>
            </a:r>
          </a:p>
          <a:p>
            <a:pPr>
              <a:buNone/>
            </a:pPr>
            <a:r>
              <a:rPr lang="ru-RU" b="1" dirty="0" smtClean="0"/>
              <a:t>один поднимался, но был он как совесть,</a:t>
            </a:r>
          </a:p>
          <a:p>
            <a:pPr>
              <a:buNone/>
            </a:pPr>
            <a:r>
              <a:rPr lang="ru-RU" b="1" dirty="0" smtClean="0"/>
              <a:t>и всех за  такими  с земли поднимало.</a:t>
            </a:r>
          </a:p>
          <a:p>
            <a:pPr>
              <a:buNone/>
            </a:pPr>
            <a:r>
              <a:rPr lang="ru-RU" b="1" dirty="0" smtClean="0"/>
              <a:t>Не все имена поколенье запомнит,</a:t>
            </a:r>
          </a:p>
          <a:p>
            <a:pPr>
              <a:buNone/>
            </a:pPr>
            <a:r>
              <a:rPr lang="ru-RU" b="1" dirty="0" smtClean="0"/>
              <a:t>но в тот иступлённый, клокочущий полдень</a:t>
            </a:r>
          </a:p>
          <a:p>
            <a:pPr>
              <a:buNone/>
            </a:pPr>
            <a:r>
              <a:rPr lang="ru-RU" b="1" dirty="0" smtClean="0"/>
              <a:t>безусый мальчишка, гвардеец и школьник</a:t>
            </a:r>
          </a:p>
          <a:p>
            <a:pPr>
              <a:buNone/>
            </a:pPr>
            <a:r>
              <a:rPr lang="ru-RU" b="1" dirty="0" smtClean="0"/>
              <a:t>поднялся – и цепи штурмующих поднял. </a:t>
            </a:r>
          </a:p>
          <a:p>
            <a:pPr>
              <a:buNone/>
            </a:pPr>
            <a:r>
              <a:rPr lang="ru-RU" b="1" i="1" dirty="0" smtClean="0"/>
              <a:t>                                                             </a:t>
            </a:r>
            <a:r>
              <a:rPr lang="ru-RU" sz="2600" b="1" i="1" dirty="0" smtClean="0"/>
              <a:t>О. </a:t>
            </a:r>
            <a:r>
              <a:rPr lang="ru-RU" sz="2600" b="1" i="1" dirty="0" err="1" smtClean="0"/>
              <a:t>Бертгольц</a:t>
            </a:r>
            <a:endParaRPr lang="ru-RU" sz="2600" b="1" i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Скульптура «Орлёнок» Л. </a:t>
            </a:r>
            <a:r>
              <a:rPr lang="ru-RU" sz="2800" dirty="0" err="1" smtClean="0"/>
              <a:t>Головницкого</a:t>
            </a:r>
            <a:endParaRPr lang="ru-RU" sz="2800" dirty="0"/>
          </a:p>
        </p:txBody>
      </p:sp>
      <p:pic>
        <p:nvPicPr>
          <p:cNvPr id="17410" name="Picture 2" descr="F:\0_3a740_ff3e43c5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96911" y="928671"/>
            <a:ext cx="3948933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ack 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66714" cy="366714"/>
          </a:xfrm>
          <a:prstGeom prst="rect">
            <a:avLst/>
          </a:prstGeom>
        </p:spPr>
      </p:pic>
      <p:pic>
        <p:nvPicPr>
          <p:cNvPr id="4" name="Picture 8" descr="Александра Акчурина - «Новая»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1357290" y="357166"/>
            <a:ext cx="6367462" cy="585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5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29198"/>
            <a:ext cx="9144000" cy="192880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b="1" i="1" dirty="0" smtClean="0"/>
              <a:t>Солдат на марше. Родине присяга</a:t>
            </a:r>
            <a:br>
              <a:rPr lang="ru-RU" b="1" i="1" dirty="0" smtClean="0"/>
            </a:br>
            <a:r>
              <a:rPr lang="ru-RU" b="1" i="1" dirty="0" smtClean="0"/>
              <a:t>В его душе незыблемо живет,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2800" b="1" i="1" dirty="0" smtClean="0"/>
              <a:t>Как вечный свет единственного стяга,</a:t>
            </a:r>
            <a:br>
              <a:rPr lang="ru-RU" sz="2800" b="1" i="1" dirty="0" smtClean="0"/>
            </a:br>
            <a:r>
              <a:rPr lang="ru-RU" sz="2800" b="1" i="1" dirty="0" smtClean="0"/>
              <a:t>Ведущего вперед, всегда вперед.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1428728" y="500042"/>
            <a:ext cx="6143628" cy="41059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u="sng" dirty="0" smtClean="0">
                <a:solidFill>
                  <a:srgbClr val="00B0F0"/>
                </a:solidFill>
              </a:rPr>
              <a:t>Задачи:</a:t>
            </a:r>
          </a:p>
          <a:p>
            <a:pPr lvl="0" algn="just"/>
            <a:r>
              <a:rPr lang="ru-RU" b="1" dirty="0" smtClean="0"/>
              <a:t>Развитие  личности. Затронуть чувства ребёнка, ощущение своего «Я».</a:t>
            </a:r>
          </a:p>
          <a:p>
            <a:pPr algn="just"/>
            <a:r>
              <a:rPr lang="ru-RU" b="1" dirty="0" smtClean="0"/>
              <a:t>Тема должна быть ему близка.</a:t>
            </a:r>
          </a:p>
          <a:p>
            <a:pPr lvl="0" algn="just"/>
            <a:r>
              <a:rPr lang="ru-RU" b="1" dirty="0" smtClean="0"/>
              <a:t>Воспитывать у учащихся внутренний слух и внутреннее зрение - основу развития творческого воображения, которое человеку необходимо не только в искусстве, но и в любой области жизни.</a:t>
            </a:r>
          </a:p>
          <a:p>
            <a:pPr lvl="0" algn="just"/>
            <a:r>
              <a:rPr lang="ru-RU" b="1" dirty="0" smtClean="0"/>
              <a:t>Жизнь - подлинный источник художественных произведений. Сопоставляя музыку и живопись, стремиться вскрыть их внутреннюю жизненную связь.</a:t>
            </a:r>
          </a:p>
          <a:p>
            <a:pPr lvl="0" algn="just"/>
            <a:r>
              <a:rPr lang="ru-RU" b="1" dirty="0" smtClean="0"/>
              <a:t>Развивать интонационное мышление - способность постигать интонацию во всём  окружающем мире.</a:t>
            </a:r>
          </a:p>
          <a:p>
            <a:pPr algn="just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1060472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Познать окружающий мир через различные виды искусства: музыку, живопись, литературу. Воспитание патриотических качеств.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ятно 2 14"/>
          <p:cNvSpPr/>
          <p:nvPr/>
        </p:nvSpPr>
        <p:spPr>
          <a:xfrm>
            <a:off x="2643174" y="3000372"/>
            <a:ext cx="3071834" cy="135732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71736" y="3214686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ЖИЗНЬ</a:t>
            </a:r>
            <a:endParaRPr lang="ru-RU" sz="4000" dirty="0"/>
          </a:p>
        </p:txBody>
      </p:sp>
      <p:sp>
        <p:nvSpPr>
          <p:cNvPr id="5" name="Облако 4"/>
          <p:cNvSpPr/>
          <p:nvPr/>
        </p:nvSpPr>
        <p:spPr>
          <a:xfrm>
            <a:off x="0" y="2500306"/>
            <a:ext cx="2428860" cy="177165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кино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571604" y="4071942"/>
            <a:ext cx="3929090" cy="228599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5643570" y="2786058"/>
            <a:ext cx="3286148" cy="228601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театр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5000628" y="214290"/>
            <a:ext cx="2500298" cy="16287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0811f26fa5853e2028548327a94092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1" y="214290"/>
            <a:ext cx="2714619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76"/>
            <a:ext cx="5114942" cy="27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лако 3"/>
          <p:cNvSpPr/>
          <p:nvPr/>
        </p:nvSpPr>
        <p:spPr>
          <a:xfrm>
            <a:off x="2285984" y="1214422"/>
            <a:ext cx="2928958" cy="192882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живопись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47676" y="5715016"/>
          <a:ext cx="4896324" cy="1142984"/>
        </p:xfrm>
        <a:graphic>
          <a:graphicData uri="http://schemas.openxmlformats.org/presentationml/2006/ole">
            <p:oleObj spid="_x0000_s1026" name="Image" r:id="rId3" imgW="2093714" imgH="306014" progId="">
              <p:embed/>
            </p:oleObj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141" y="285728"/>
            <a:ext cx="9067867" cy="639447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481328"/>
            <a:ext cx="8643998" cy="4525963"/>
          </a:xfrm>
        </p:spPr>
        <p:txBody>
          <a:bodyPr/>
          <a:lstStyle/>
          <a:p>
            <a:pPr algn="just"/>
            <a:r>
              <a:rPr lang="ru-RU" b="1" dirty="0" smtClean="0"/>
              <a:t>Интонации разных искусств различны, но их сближают общие принципы, общая историческая судьба. Интонация пронизывает любое произведение литературы, музыки, живописи.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Интонация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857629"/>
            <a:ext cx="2143108" cy="187483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ck 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Track 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Симфонический оркестр. Симфония.</a:t>
            </a:r>
            <a:endParaRPr lang="ru-RU" dirty="0"/>
          </a:p>
        </p:txBody>
      </p:sp>
      <p:pic>
        <p:nvPicPr>
          <p:cNvPr id="4" name="Picture 4" descr="m_4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68476" y="1481138"/>
            <a:ext cx="6807047" cy="45259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2" descr="E:\Program Files\Microsoft Office\Media\CntCD1\ClipArt3\j0234103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24625" y="4995863"/>
            <a:ext cx="261937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E:\Program Files\Microsoft Office\Media\CntCD1\Animated\j0213486.gif"/>
          <p:cNvPicPr>
            <a:picLocks noChangeAspect="1" noChangeArrowheads="1" noCrop="1"/>
          </p:cNvPicPr>
          <p:nvPr/>
        </p:nvPicPr>
        <p:blipFill>
          <a:blip r:embed="rId7">
            <a:lum bright="-10000"/>
          </a:blip>
          <a:srcRect/>
          <a:stretch>
            <a:fillRect/>
          </a:stretch>
        </p:blipFill>
        <p:spPr bwMode="auto">
          <a:xfrm>
            <a:off x="5429256" y="428604"/>
            <a:ext cx="268287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Track 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Track 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55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455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455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455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1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Эпоха. Древняя Русь.</a:t>
            </a:r>
            <a:endParaRPr lang="ru-RU" dirty="0"/>
          </a:p>
        </p:txBody>
      </p:sp>
      <p:pic>
        <p:nvPicPr>
          <p:cNvPr id="5" name="Picture 2" descr="C:\Documents and Settings\Admin\Рабочий стол\Князья\картинки\невский\aleksandr-nevskiy-urij_pantuh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142984"/>
            <a:ext cx="3243916" cy="385763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2" descr="C:\Documents and Settings\Admin\Рабочий стол\Князья\картинки\донской\Д Донской_Мотор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589167" y="0"/>
            <a:ext cx="2554833" cy="350043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</a:blip>
          <a:srcRect l="36646" t="27560" r="37318" b="26210"/>
          <a:stretch>
            <a:fillRect/>
          </a:stretch>
        </p:blipFill>
        <p:spPr bwMode="auto">
          <a:xfrm>
            <a:off x="2216684" y="1071547"/>
            <a:ext cx="4763555" cy="52864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Александр Порфирьевич Бородин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635795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1833-1887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Богатыри 2.jpg"/>
          <p:cNvPicPr>
            <a:picLocks noChangeAspect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214282" y="214290"/>
            <a:ext cx="8715376" cy="56943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5857892"/>
            <a:ext cx="764386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В.М.Васнецов «Богатыри»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214283" y="428604"/>
            <a:ext cx="8929718" cy="5578496"/>
          </a:xfrm>
        </p:spPr>
        <p:txBody>
          <a:bodyPr/>
          <a:lstStyle/>
          <a:p>
            <a:pPr algn="r">
              <a:buNone/>
            </a:pPr>
            <a:r>
              <a:rPr lang="ru-RU" b="1" dirty="0" smtClean="0"/>
              <a:t>«Я часто, когда глядел на них, явственно слышал бетховенские или </a:t>
            </a:r>
            <a:r>
              <a:rPr lang="ru-RU" b="1" dirty="0" err="1" smtClean="0"/>
              <a:t>баховские</a:t>
            </a:r>
            <a:r>
              <a:rPr lang="ru-RU" b="1" dirty="0" smtClean="0"/>
              <a:t> звуки»                                    </a:t>
            </a:r>
            <a:r>
              <a:rPr lang="ru-RU" b="1" i="1" dirty="0" smtClean="0"/>
              <a:t>В.М. Васнецов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4" name="Picture 3" descr="C:\Users\user\Desktop\bogatyr.gif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3286116" y="1571612"/>
            <a:ext cx="5857884" cy="5085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" name="Picture 2" descr="C:\Users\user\Desktop\vasnetco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3286115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365</TotalTime>
  <Words>508</Words>
  <PresentationFormat>Экран (4:3)</PresentationFormat>
  <Paragraphs>80</Paragraphs>
  <Slides>17</Slides>
  <Notes>1</Notes>
  <HiddenSlides>0</HiddenSlides>
  <MMClips>6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Открытая</vt:lpstr>
      <vt:lpstr>Image</vt:lpstr>
      <vt:lpstr>Можем ли мы увидеть музыку</vt:lpstr>
      <vt:lpstr>Цель: Познать окружающий мир через различные виды искусства: музыку, живопись, литературу. Воспитание патриотических качеств. </vt:lpstr>
      <vt:lpstr>Слайд 3</vt:lpstr>
      <vt:lpstr>Интонация </vt:lpstr>
      <vt:lpstr>Симфонический оркестр. Симфония.</vt:lpstr>
      <vt:lpstr>Эпоха. Древняя Русь.</vt:lpstr>
      <vt:lpstr>Александр Порфирьевич Бородин</vt:lpstr>
      <vt:lpstr>Слайд 8</vt:lpstr>
      <vt:lpstr>Слайд 9</vt:lpstr>
      <vt:lpstr>Богатыри</vt:lpstr>
      <vt:lpstr>Слайд 11</vt:lpstr>
      <vt:lpstr>Песня о маленьком трубаче (Слова С.Крылова, музыка С.Никитина)</vt:lpstr>
      <vt:lpstr>У подвига нет возраста</vt:lpstr>
      <vt:lpstr>Слайд 14</vt:lpstr>
      <vt:lpstr>Скульптура «Орлёнок» Л. Головницкого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Можем ли мы увидеть музыку</dc:title>
  <cp:lastModifiedBy>Valued Acer Customer</cp:lastModifiedBy>
  <cp:revision>44</cp:revision>
  <dcterms:modified xsi:type="dcterms:W3CDTF">2011-10-26T08:53:30Z</dcterms:modified>
</cp:coreProperties>
</file>