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92" r:id="rId2"/>
    <p:sldId id="269" r:id="rId3"/>
    <p:sldId id="287" r:id="rId4"/>
    <p:sldId id="272" r:id="rId5"/>
    <p:sldId id="273" r:id="rId6"/>
    <p:sldId id="270" r:id="rId7"/>
    <p:sldId id="286" r:id="rId8"/>
    <p:sldId id="276" r:id="rId9"/>
    <p:sldId id="279" r:id="rId10"/>
    <p:sldId id="260" r:id="rId11"/>
    <p:sldId id="288" r:id="rId12"/>
    <p:sldId id="266" r:id="rId13"/>
    <p:sldId id="259" r:id="rId14"/>
    <p:sldId id="261" r:id="rId15"/>
    <p:sldId id="262" r:id="rId16"/>
    <p:sldId id="265" r:id="rId17"/>
    <p:sldId id="281" r:id="rId18"/>
    <p:sldId id="285" r:id="rId19"/>
    <p:sldId id="267" r:id="rId20"/>
    <p:sldId id="282" r:id="rId21"/>
    <p:sldId id="268" r:id="rId22"/>
    <p:sldId id="271" r:id="rId23"/>
    <p:sldId id="277" r:id="rId24"/>
    <p:sldId id="264" r:id="rId25"/>
    <p:sldId id="274" r:id="rId26"/>
    <p:sldId id="263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A9A64-CD61-456F-AE89-3A968559BB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E6B1-E75F-496E-B4AF-44A0A9CBC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4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CF0A60-9C5D-43B5-A4C0-E6863B9533F7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1052;&#1080;&#1093;&#1072;&#1080;&#1083;%20&#1070;&#1088;&#1100;&#1077;&#1074;&#1080;&#1095;%20&#1051;&#1077;&#1088;&#1084;&#1086;&#1085;&#1090;&#1086;&#1074;.ppt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" TargetMode="External"/><Relationship Id="rId7" Type="http://schemas.openxmlformats.org/officeDocument/2006/relationships/image" Target="../media/image26.gif"/><Relationship Id="rId2" Type="http://schemas.openxmlformats.org/officeDocument/2006/relationships/hyperlink" Target="http://www.proshkolu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hyperlink" Target="http://www.openclass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79;&#1091;&#1076;&#1072;&#1088;&#1085;&#1099;&#1077;%20&#1075;&#1083;&#1072;&#1089;&#1085;&#1099;&#1077;.oms" TargetMode="External"/><Relationship Id="rId7" Type="http://schemas.openxmlformats.org/officeDocument/2006/relationships/image" Target="../media/image30.jpeg"/><Relationship Id="rId2" Type="http://schemas.openxmlformats.org/officeDocument/2006/relationships/hyperlink" Target="&#1052;.%20&#1070;.%20&#1051;&#1077;&#1088;&#1084;&#1086;&#1085;&#1090;&#1086;&#1074;.om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&#1041;&#1077;&#1079;&#1091;&#1076;&#1072;&#1088;&#1085;&#1099;&#1077;%20&#1075;&#1083;&#1072;&#1089;&#1085;&#1099;&#1077;%20&#1076;&#1083;&#1103;%20&#1091;&#1095;-&#1089;&#1103;%20&#1089;%20&#1054;&#1042;&#1047;%20.om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&#1043;&#1077;&#1088;&#1086;&#1081;%20&#1085;&#1072;&#1096;&#1077;&#1075;&#1086;%20&#1074;&#1088;&#1077;&#1084;&#1077;&#1085;&#1080;.oms" TargetMode="External"/><Relationship Id="rId7" Type="http://schemas.openxmlformats.org/officeDocument/2006/relationships/image" Target="../media/image28.jpeg"/><Relationship Id="rId2" Type="http://schemas.openxmlformats.org/officeDocument/2006/relationships/hyperlink" Target="&#1055;&#1072;&#1088;&#1091;&#1089;.om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5;&#1088;&#1072;&#1074;&#1086;&#1087;&#1080;&#1089;&#1072;&#1085;&#1080;&#1077;%20&#1087;&#1088;&#1077;&#1076;&#1083;&#1086;&#1075;&#1086;&#1074;.oms" TargetMode="External"/><Relationship Id="rId5" Type="http://schemas.openxmlformats.org/officeDocument/2006/relationships/hyperlink" Target="&#1055;&#1088;&#1072;&#1082;&#1090;&#1080;&#1095;&#1077;&#1089;&#1082;&#1086;&#1077;%20&#1079;&#1072;&#1076;&#1072;&#1085;&#1080;&#1077;.oms" TargetMode="External"/><Relationship Id="rId4" Type="http://schemas.openxmlformats.org/officeDocument/2006/relationships/hyperlink" Target="&#1057;&#1086;&#1087;&#1086;&#1089;&#1090;&#1072;&#1074;&#1083;&#1077;&#1085;&#1080;&#1077;%20&#1083;&#1080;&#1088;&#1080;&#1082;&#1080;%20&#1051;&#1077;&#1088;&#1084;&#1086;&#1085;&#1090;&#1086;&#1074;&#1072;%20&#1080;%20&#1088;&#1086;&#1084;&#1072;&#1085;&#1072;.oms" TargetMode="Externa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interneturok.ru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learn4you.ru/Course/Start+%D0%A0%D1%83%D1%81%D1%81%D0%BA%D0%B8%D0%B9+%D1%8F%D0%B7%D1%8B%D0%B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://learn4you.ru/Course/%D0%A0%D1%83%D1%81%D1%81%D0%BA%D0%B0%D1%8F+%D0%BB%D0%B8%D1%82%D0%B5%D1%80%D0%B0%D1%82%D1%83%D1%80%D0%B0/" TargetMode="Externa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nevnik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schools.dnevnik.ru/homework.aspx?school=3891&amp;works=7746302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tests.dnevnik.ru/?folder=m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tests.dnevnik.ru/?cat=ege&amp;testtypegroup=1&amp;testSubject=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fipi.ru/vie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class.home-edu.ru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km-school.ru/r1/general/index.as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r.1c.ru/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m-school.ru/" TargetMode="External"/><Relationship Id="rId5" Type="http://schemas.openxmlformats.org/officeDocument/2006/relationships/hyperlink" Target="http://www.uchitel-izd.ru/" TargetMode="Externa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erjournal.ru/" TargetMode="External"/><Relationship Id="rId3" Type="http://schemas.openxmlformats.org/officeDocument/2006/relationships/hyperlink" Target="http://rus.1september.ru/" TargetMode="External"/><Relationship Id="rId7" Type="http://schemas.openxmlformats.org/officeDocument/2006/relationships/hyperlink" Target="http://www.ug.ru/" TargetMode="External"/><Relationship Id="rId12" Type="http://schemas.openxmlformats.org/officeDocument/2006/relationships/image" Target="../media/image55.gif"/><Relationship Id="rId2" Type="http://schemas.openxmlformats.org/officeDocument/2006/relationships/hyperlink" Target="http://www.e-osnova.ru/journal/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seducation.ru/" TargetMode="External"/><Relationship Id="rId11" Type="http://schemas.openxmlformats.org/officeDocument/2006/relationships/image" Target="../media/image54.gif"/><Relationship Id="rId5" Type="http://schemas.openxmlformats.org/officeDocument/2006/relationships/hyperlink" Target="http://www.kostyor.ru/" TargetMode="External"/><Relationship Id="rId10" Type="http://schemas.openxmlformats.org/officeDocument/2006/relationships/image" Target="../media/image53.jpeg"/><Relationship Id="rId4" Type="http://schemas.openxmlformats.org/officeDocument/2006/relationships/hyperlink" Target="http://lit.1september.ru/" TargetMode="External"/><Relationship Id="rId9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hkolu.ru/" TargetMode="External"/><Relationship Id="rId13" Type="http://schemas.openxmlformats.org/officeDocument/2006/relationships/hyperlink" Target="http://lit.1september.ru/" TargetMode="External"/><Relationship Id="rId18" Type="http://schemas.openxmlformats.org/officeDocument/2006/relationships/hyperlink" Target="http://www.uchitel-izd.ru/" TargetMode="External"/><Relationship Id="rId3" Type="http://schemas.openxmlformats.org/officeDocument/2006/relationships/hyperlink" Target="http://fcior.edu.ru/" TargetMode="External"/><Relationship Id="rId7" Type="http://schemas.openxmlformats.org/officeDocument/2006/relationships/hyperlink" Target="http://www.km-school.ru/r1/general/index.asp" TargetMode="External"/><Relationship Id="rId12" Type="http://schemas.openxmlformats.org/officeDocument/2006/relationships/hyperlink" Target="http://rus.1september.ru/" TargetMode="External"/><Relationship Id="rId17" Type="http://schemas.openxmlformats.org/officeDocument/2006/relationships/hyperlink" Target="http://www.teacherjournal.ru/" TargetMode="External"/><Relationship Id="rId2" Type="http://schemas.openxmlformats.org/officeDocument/2006/relationships/hyperlink" Target="http://school-collection.edu.ru/" TargetMode="External"/><Relationship Id="rId16" Type="http://schemas.openxmlformats.org/officeDocument/2006/relationships/hyperlink" Target="http://www.ug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class.home-edu.ru/" TargetMode="External"/><Relationship Id="rId11" Type="http://schemas.openxmlformats.org/officeDocument/2006/relationships/hyperlink" Target="http://www.e-osnova.ru/journal/4/" TargetMode="External"/><Relationship Id="rId5" Type="http://schemas.openxmlformats.org/officeDocument/2006/relationships/hyperlink" Target="http://dnevnik.ru/" TargetMode="External"/><Relationship Id="rId15" Type="http://schemas.openxmlformats.org/officeDocument/2006/relationships/hyperlink" Target="http://www.newseducation.ru/" TargetMode="External"/><Relationship Id="rId10" Type="http://schemas.openxmlformats.org/officeDocument/2006/relationships/hyperlink" Target="http://www.openclass.ru/" TargetMode="External"/><Relationship Id="rId19" Type="http://schemas.openxmlformats.org/officeDocument/2006/relationships/hyperlink" Target="http://www.obr.1c.ru/" TargetMode="External"/><Relationship Id="rId4" Type="http://schemas.openxmlformats.org/officeDocument/2006/relationships/hyperlink" Target="http://www.fipi.ru/view" TargetMode="External"/><Relationship Id="rId9" Type="http://schemas.openxmlformats.org/officeDocument/2006/relationships/hyperlink" Target="http://pedsovet.org/" TargetMode="External"/><Relationship Id="rId14" Type="http://schemas.openxmlformats.org/officeDocument/2006/relationships/hyperlink" Target="http://www.kostyor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noblit.ru/" TargetMode="External"/><Relationship Id="rId13" Type="http://schemas.openxmlformats.org/officeDocument/2006/relationships/hyperlink" Target="http://www.krugosvet.ru/" TargetMode="External"/><Relationship Id="rId18" Type="http://schemas.openxmlformats.org/officeDocument/2006/relationships/hyperlink" Target="http://a4-format.ru/index.php" TargetMode="External"/><Relationship Id="rId3" Type="http://schemas.openxmlformats.org/officeDocument/2006/relationships/hyperlink" Target="http://feb-web.ru/" TargetMode="External"/><Relationship Id="rId7" Type="http://schemas.openxmlformats.org/officeDocument/2006/relationships/hyperlink" Target="http://litera.edu.ru/" TargetMode="External"/><Relationship Id="rId12" Type="http://schemas.openxmlformats.org/officeDocument/2006/relationships/hyperlink" Target="http://www.gramma.ru/LIT/?id=3.0" TargetMode="External"/><Relationship Id="rId17" Type="http://schemas.openxmlformats.org/officeDocument/2006/relationships/hyperlink" Target="http://www.prosv.ru/ebooks/Kunarev_Rus-lit_XXv/index.html" TargetMode="External"/><Relationship Id="rId2" Type="http://schemas.openxmlformats.org/officeDocument/2006/relationships/hyperlink" Target="http://www.rulib.net/" TargetMode="External"/><Relationship Id="rId16" Type="http://schemas.openxmlformats.org/officeDocument/2006/relationships/hyperlink" Target="http://ru.wikipedia.org/wiki/" TargetMode="External"/><Relationship Id="rId20" Type="http://schemas.openxmlformats.org/officeDocument/2006/relationships/hyperlink" Target="http://www.interneturok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bliogid.ru/" TargetMode="External"/><Relationship Id="rId11" Type="http://schemas.openxmlformats.org/officeDocument/2006/relationships/hyperlink" Target="http://www.gramota.ru/" TargetMode="External"/><Relationship Id="rId5" Type="http://schemas.openxmlformats.org/officeDocument/2006/relationships/hyperlink" Target="http://www.biografia.ru/" TargetMode="External"/><Relationship Id="rId15" Type="http://schemas.openxmlformats.org/officeDocument/2006/relationships/hyperlink" Target="http://www.encyclopedia.ru/index.html" TargetMode="External"/><Relationship Id="rId10" Type="http://schemas.openxmlformats.org/officeDocument/2006/relationships/hyperlink" Target="http://slova.org.ru/" TargetMode="External"/><Relationship Id="rId19" Type="http://schemas.openxmlformats.org/officeDocument/2006/relationships/hyperlink" Target="http://learn4you.ru/Course/Start+%D0%A0%D1%83%D1%81%D1%81%D0%BA%D0%B8%D0%B9+%D1%8F%D0%B7%D1%8B%D0%BA/" TargetMode="External"/><Relationship Id="rId4" Type="http://schemas.openxmlformats.org/officeDocument/2006/relationships/hyperlink" Target="http://lib.prosv.ru/" TargetMode="External"/><Relationship Id="rId9" Type="http://schemas.openxmlformats.org/officeDocument/2006/relationships/hyperlink" Target="http://www.klassika.ru/" TargetMode="External"/><Relationship Id="rId14" Type="http://schemas.openxmlformats.org/officeDocument/2006/relationships/hyperlink" Target="http://www.rubric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oblit.ru/" TargetMode="External"/><Relationship Id="rId13" Type="http://schemas.openxmlformats.org/officeDocument/2006/relationships/image" Target="../media/image6.gif"/><Relationship Id="rId3" Type="http://schemas.openxmlformats.org/officeDocument/2006/relationships/hyperlink" Target="http://feb-web.ru/" TargetMode="External"/><Relationship Id="rId7" Type="http://schemas.openxmlformats.org/officeDocument/2006/relationships/hyperlink" Target="http://litera.edu.ru/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www.rulib.net/" TargetMode="Externa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gid.ru/" TargetMode="External"/><Relationship Id="rId11" Type="http://schemas.openxmlformats.org/officeDocument/2006/relationships/image" Target="../media/image4.gif"/><Relationship Id="rId5" Type="http://schemas.openxmlformats.org/officeDocument/2006/relationships/hyperlink" Target="http://www.biografia.ru/" TargetMode="External"/><Relationship Id="rId15" Type="http://schemas.openxmlformats.org/officeDocument/2006/relationships/image" Target="../media/image8.gif"/><Relationship Id="rId10" Type="http://schemas.openxmlformats.org/officeDocument/2006/relationships/hyperlink" Target="http://slova.org.ru/" TargetMode="External"/><Relationship Id="rId4" Type="http://schemas.openxmlformats.org/officeDocument/2006/relationships/hyperlink" Target="http://lib.prosv.ru/" TargetMode="External"/><Relationship Id="rId9" Type="http://schemas.openxmlformats.org/officeDocument/2006/relationships/hyperlink" Target="http://www.klassika.ru/" TargetMode="Externa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www.gramma.ru/LIT/?id=3.0" TargetMode="External"/><Relationship Id="rId7" Type="http://schemas.openxmlformats.org/officeDocument/2006/relationships/hyperlink" Target="http://ru.wikipedia.org/wiki/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www.gramo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cyclopedia.ru/index.html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www.rubricon.com/" TargetMode="External"/><Relationship Id="rId10" Type="http://schemas.openxmlformats.org/officeDocument/2006/relationships/image" Target="../media/image12.gif"/><Relationship Id="rId4" Type="http://schemas.openxmlformats.org/officeDocument/2006/relationships/hyperlink" Target="http://www.krugosvet.ru/" TargetMode="External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audio.1c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obr.1c.ru/actionsReport.jsp?id=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a4-format.ru/index.php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www.prosv.ru/ebooks/Kunarev_Rus-lit_XXv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o._v._zagorovskaya._gotovimsya_k_ege._chast_s.doc" TargetMode="External"/><Relationship Id="rId5" Type="http://schemas.openxmlformats.org/officeDocument/2006/relationships/hyperlink" Target="&#1042;%20o._v._zagorovskaya._gotovimsya_k_ege._chast_v.doc" TargetMode="External"/><Relationship Id="rId4" Type="http://schemas.openxmlformats.org/officeDocument/2006/relationships/hyperlink" Target="&#1040;%20o._v._zagorovskaya._gotovimsya_k_ege._chast_a.doc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Системная интеграция ИКТ в процессе преподавания </a:t>
            </a:r>
            <a:r>
              <a:rPr lang="ru-RU" sz="4000" smtClean="0"/>
              <a:t>лингвистических дисциплин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Презентации  можно создавать самим в программе </a:t>
            </a:r>
            <a:r>
              <a:rPr lang="en-US" sz="20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Microsoft PowerPoint</a:t>
            </a:r>
            <a:r>
              <a:rPr lang="ru-RU" sz="20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. Пример: презентация к уроку литературы в 6 классе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Личность и судьба поэта. Мотив   одиночества  в лирике Лермонтова».</a:t>
            </a:r>
            <a:endParaRPr lang="ru-RU" sz="2000" dirty="0" smtClean="0"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0105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Собственные презентации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лермонтов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90947"/>
            <a:ext cx="6132702" cy="458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42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Презентации,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дготовленные другими учителями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9001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воспользоваться презентациями, подготовленными другими учителями или учениками и выложенными в открытом доступе на разных учительских сайтах. Бесплатный школьный портал  «Про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Школу.ру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http://www.proshkolu.ru/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«Педсовет»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http://pedsovet.org/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«Открытый класс»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http://www.openclass.ru/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                                                                           На этих образовательных сайтах необходима регистрация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ш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500570"/>
            <a:ext cx="2171700" cy="723900"/>
          </a:xfrm>
          <a:prstGeom prst="rect">
            <a:avLst/>
          </a:prstGeom>
        </p:spPr>
      </p:pic>
      <p:pic>
        <p:nvPicPr>
          <p:cNvPr id="5" name="Рисунок 4" descr="gtlcjdt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286124"/>
            <a:ext cx="5929354" cy="3253343"/>
          </a:xfrm>
          <a:prstGeom prst="rect">
            <a:avLst/>
          </a:prstGeom>
        </p:spPr>
      </p:pic>
      <p:pic>
        <p:nvPicPr>
          <p:cNvPr id="6" name="Рисунок 5" descr="отк класс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2285992"/>
            <a:ext cx="3438516" cy="57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320"/>
            <a:ext cx="8790844" cy="7257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Мультимедиа ресурсы (ОМС)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презентаций можно пользоваться открытыми образовательными модульными мультимедиа системами (ОМС), которые выложены в свободном доступе  на сайте федерального центра информационных образовательных ресурсов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http://fcior.edu.ru/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учебный модуль автономен и представляет собой законченный интерактивный мультимедиа продукт, нацеленный на решение определенной учебной задачи. Для воспроизведения учебного модуля на компьютере требуется предварительно установить специальный программный продукт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ОМС-плеер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си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143248"/>
            <a:ext cx="6357983" cy="3299459"/>
          </a:xfrm>
          <a:prstGeom prst="rect">
            <a:avLst/>
          </a:prstGeom>
        </p:spPr>
      </p:pic>
      <p:pic>
        <p:nvPicPr>
          <p:cNvPr id="6" name="Рисунок 5" descr="фси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795333" cy="79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857232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ОМС информационного типа  возможно использовать во время информационной части урока.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Например: на уроке литературы в 9 классе «Личность и судьба Михаила Юрьевича Лермонтова».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М. Ю. Лермонтов.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oms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 русского языка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объяснении темы «Безударные гласные» в 5 классе.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Безударные гласные.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oms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с ОВЗ разработаны специальные учебные модули.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Безударные гласные для уч-ся с ОВЗ 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oms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0"/>
            <a:ext cx="7433522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ОМС информационного типа.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фси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42852"/>
            <a:ext cx="1000099" cy="1000099"/>
          </a:xfrm>
          <a:prstGeom prst="rect">
            <a:avLst/>
          </a:prstGeom>
        </p:spPr>
      </p:pic>
      <p:pic>
        <p:nvPicPr>
          <p:cNvPr id="7" name="Рисунок 6" descr="омс лер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857628"/>
            <a:ext cx="4142112" cy="2753334"/>
          </a:xfrm>
          <a:prstGeom prst="rect">
            <a:avLst/>
          </a:prstGeom>
        </p:spPr>
      </p:pic>
      <p:pic>
        <p:nvPicPr>
          <p:cNvPr id="8" name="Рисунок 7" descr="омс ов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3857628"/>
            <a:ext cx="407196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7868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Практические ОМС могут быть разного вида.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Тренажёр для заучивания стихотворения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наизусть: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Парус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Тест по изученному материалу: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Герой нашего времени.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работа по сопоставлению изученного: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Сопоставление лирики Лермонтова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романа.oms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учеников, затрудняющихся в освоении предмета на базовом уровне: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Практическое задание.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Для углублённого изучения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предмета: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Правописание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 предлогов.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oms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Практические и контрольные задания отличаются количеством попыток прохождения задания.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0"/>
            <a:ext cx="7647836" cy="14173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ОМС практического и контрольного типов.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фси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42852"/>
            <a:ext cx="1000132" cy="1000132"/>
          </a:xfrm>
          <a:prstGeom prst="rect">
            <a:avLst/>
          </a:prstGeom>
        </p:spPr>
      </p:pic>
      <p:pic>
        <p:nvPicPr>
          <p:cNvPr id="6" name="Рисунок 5" descr="тренажё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572008"/>
            <a:ext cx="3429024" cy="2152330"/>
          </a:xfrm>
          <a:prstGeom prst="rect">
            <a:avLst/>
          </a:prstGeom>
        </p:spPr>
      </p:pic>
      <p:pic>
        <p:nvPicPr>
          <p:cNvPr id="7" name="Рисунок 6" descr="омс тес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0342" y="4286256"/>
            <a:ext cx="4880968" cy="234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4572032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Видео-уроки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3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образовательных сайтах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Learn4You.ru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http://www.interneturok.ru/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открытом доступе выложены видео-лекции по всем предметам.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iteratura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000504"/>
            <a:ext cx="1333500" cy="1504950"/>
          </a:xfrm>
          <a:prstGeom prst="rect">
            <a:avLst/>
          </a:prstGeom>
        </p:spPr>
      </p:pic>
      <p:pic>
        <p:nvPicPr>
          <p:cNvPr id="8" name="Рисунок 7" descr="интерурок блямб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85728"/>
            <a:ext cx="2876550" cy="723900"/>
          </a:xfrm>
          <a:prstGeom prst="rect">
            <a:avLst/>
          </a:prstGeom>
        </p:spPr>
      </p:pic>
      <p:pic>
        <p:nvPicPr>
          <p:cNvPr id="9" name="Рисунок 8" descr="russian-bo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2071678"/>
            <a:ext cx="1333500" cy="1504950"/>
          </a:xfrm>
          <a:prstGeom prst="rect">
            <a:avLst/>
          </a:prstGeom>
        </p:spPr>
      </p:pic>
      <p:pic>
        <p:nvPicPr>
          <p:cNvPr id="12" name="Рисунок 11" descr="виде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2143116"/>
            <a:ext cx="5273020" cy="4286256"/>
          </a:xfrm>
          <a:prstGeom prst="rect">
            <a:avLst/>
          </a:prstGeom>
        </p:spPr>
      </p:pic>
      <p:pic>
        <p:nvPicPr>
          <p:cNvPr id="13" name="Рисунок 12" descr="блямб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285728"/>
            <a:ext cx="167640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бесплатная образовательная сеть «Дневник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5"/>
            <a:ext cx="8429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вышеперечисленные ЭОР или ссылки на них можно отправить ученикам. Для этого я пользуюсь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Интернет-порталом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Это уникальный Интернет-проект, целью которого является создание единой образовательной сети для всех участников образовательного процесса.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невни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71876"/>
            <a:ext cx="4676775" cy="2705100"/>
          </a:xfrm>
          <a:prstGeom prst="rect">
            <a:avLst/>
          </a:prstGeom>
        </p:spPr>
      </p:pic>
      <p:pic>
        <p:nvPicPr>
          <p:cNvPr id="7" name="Рисунок 6" descr="дневник р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085850" cy="1085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2928934"/>
            <a:ext cx="185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http://dnevnik.ru/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8072462" cy="8686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задания в «Дневнике»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этом сайте каждой школе отведено своё пространство. Имеется виртуальная учительская, классы с учениками, возможна связь с родителями. Расписание уроков, оценки, домашние задания – как в настоящей школе.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6286520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http://schools.dnevnik.ru/homework.aspx?school=3891&amp;works=77463023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невник р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1085850" cy="1085850"/>
          </a:xfrm>
          <a:prstGeom prst="rect">
            <a:avLst/>
          </a:prstGeom>
        </p:spPr>
      </p:pic>
      <p:pic>
        <p:nvPicPr>
          <p:cNvPr id="7" name="Рисунок 6" descr="д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428868"/>
            <a:ext cx="5857916" cy="360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в «Дневнике»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невник ру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1085850" cy="1085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21442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системы сообщений в «Дневнике» можно получать выполненные домашние задания от учеников и корректировать 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28667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тесты в «Дневнике»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85011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«Дневнике» можно создавать интерактивные тесты для своих учащихся: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http://tests.dnevnik.ru/?folder=my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7" name="Рисунок 6" descr="те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571744"/>
            <a:ext cx="7990590" cy="3857652"/>
          </a:xfrm>
          <a:prstGeom prst="rect">
            <a:avLst/>
          </a:prstGeom>
        </p:spPr>
      </p:pic>
      <p:pic>
        <p:nvPicPr>
          <p:cNvPr id="8" name="Рисунок 7" descr="дневник ру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8585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571480"/>
            <a:ext cx="8143932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596" y="78579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Виды электронных образовательных ресурсов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57430"/>
            <a:ext cx="24288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26431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Текстографические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57356" y="4786322"/>
            <a:ext cx="2071702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Гипертекстовые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2714620"/>
            <a:ext cx="2428892" cy="9286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14744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4714884"/>
            <a:ext cx="2071702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724796" y="115250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00628" y="492919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15074" y="1857364"/>
            <a:ext cx="2500330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286512" y="21431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2264" y="3214686"/>
            <a:ext cx="221457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образовательные мультимедиа системы (ОМС), презентации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29124" y="6072206"/>
            <a:ext cx="3357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кинофильмы, мультфильмы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285852" y="6072206"/>
            <a:ext cx="3071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энциклопедии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42844" y="3857628"/>
            <a:ext cx="22145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книги, словари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286116" y="3929066"/>
            <a:ext cx="2286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аудиокниги, музыка</a:t>
            </a:r>
            <a:endParaRPr lang="ru-RU" dirty="0"/>
          </a:p>
        </p:txBody>
      </p:sp>
      <p:cxnSp>
        <p:nvCxnSpPr>
          <p:cNvPr id="66" name="Прямая со стрелкой 65"/>
          <p:cNvCxnSpPr>
            <a:stCxn id="13" idx="2"/>
            <a:endCxn id="30" idx="0"/>
          </p:cNvCxnSpPr>
          <p:nvPr/>
        </p:nvCxnSpPr>
        <p:spPr>
          <a:xfrm rot="5400000">
            <a:off x="1046532" y="3475432"/>
            <a:ext cx="585798" cy="178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6" idx="2"/>
            <a:endCxn id="29" idx="0"/>
          </p:cNvCxnSpPr>
          <p:nvPr/>
        </p:nvCxnSpPr>
        <p:spPr>
          <a:xfrm rot="5400000">
            <a:off x="2571736" y="5750735"/>
            <a:ext cx="571504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8" idx="2"/>
            <a:endCxn id="31" idx="0"/>
          </p:cNvCxnSpPr>
          <p:nvPr/>
        </p:nvCxnSpPr>
        <p:spPr>
          <a:xfrm rot="16200000" flipH="1">
            <a:off x="4250529" y="3750471"/>
            <a:ext cx="28575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0" idx="2"/>
            <a:endCxn id="28" idx="0"/>
          </p:cNvCxnSpPr>
          <p:nvPr/>
        </p:nvCxnSpPr>
        <p:spPr>
          <a:xfrm rot="16200000" flipH="1">
            <a:off x="5715008" y="5679297"/>
            <a:ext cx="64294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4" idx="2"/>
            <a:endCxn id="27" idx="0"/>
          </p:cNvCxnSpPr>
          <p:nvPr/>
        </p:nvCxnSpPr>
        <p:spPr>
          <a:xfrm rot="16200000" flipH="1">
            <a:off x="7322363" y="2857496"/>
            <a:ext cx="50006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endCxn id="13" idx="0"/>
          </p:cNvCxnSpPr>
          <p:nvPr/>
        </p:nvCxnSpPr>
        <p:spPr>
          <a:xfrm rot="5400000">
            <a:off x="1178695" y="1750207"/>
            <a:ext cx="857256" cy="3571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7143768" y="1500175"/>
            <a:ext cx="428630" cy="3571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endCxn id="16" idx="0"/>
          </p:cNvCxnSpPr>
          <p:nvPr/>
        </p:nvCxnSpPr>
        <p:spPr>
          <a:xfrm rot="5400000">
            <a:off x="1267994" y="3125388"/>
            <a:ext cx="3286147" cy="3572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endCxn id="20" idx="0"/>
          </p:cNvCxnSpPr>
          <p:nvPr/>
        </p:nvCxnSpPr>
        <p:spPr>
          <a:xfrm rot="16200000" flipH="1">
            <a:off x="4196950" y="2946793"/>
            <a:ext cx="3214710" cy="3214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endCxn id="18" idx="0"/>
          </p:cNvCxnSpPr>
          <p:nvPr/>
        </p:nvCxnSpPr>
        <p:spPr>
          <a:xfrm rot="5400000">
            <a:off x="3750463" y="2107397"/>
            <a:ext cx="121444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«Дневник» - выпускникам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92867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тех, кто хочет попробовать свои силы перед сдачей ЕГЭ, создатели «Дневника» предусмотрели специальную страницу, на которой можно пройти интерактивный тест в виде ЕГЭ по русскому языку: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http://tests.dnevnik.ru/?cat=ege&amp;testtypegroup=1&amp;testSubject=6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невник р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857256" cy="857256"/>
          </a:xfrm>
          <a:prstGeom prst="rect">
            <a:avLst/>
          </a:prstGeom>
        </p:spPr>
      </p:pic>
      <p:pic>
        <p:nvPicPr>
          <p:cNvPr id="7" name="Рисунок 6" descr="tu'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14554"/>
            <a:ext cx="8620448" cy="430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42852"/>
            <a:ext cx="5143536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выпускников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Официальный сайт Федерального института педагогических измерений (ФИПИ)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http://www.fipi.ru/view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предназначен специально для тех, кто собирается сдавать ЕГЭ и ГИА..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и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335" y="2000240"/>
            <a:ext cx="6221027" cy="4714884"/>
          </a:xfrm>
          <a:prstGeom prst="rect">
            <a:avLst/>
          </a:prstGeom>
        </p:spPr>
      </p:pic>
      <p:pic>
        <p:nvPicPr>
          <p:cNvPr id="9" name="Рисунок 8" descr="фип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52"/>
            <a:ext cx="1865606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92958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Центр образования г. Москвы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«Технологии обучения»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в системе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MOODLE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5152733" cy="3638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85736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предоставляет доступ к коллекции ЭОР на сайте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http://iclass.home-edu.ru/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участникам мероприятия «Развитие дистанционного образования детей-инвалидов»  по заказу Министерства образования и науки РФ 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1885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КМ-школа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интегрированный продукт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комплексный проект информатизации школьных учреждений: на базе программ КМ-школы можно создавать школьные сайты, побыть на любом уроке: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http://www.km-school.ru/r1/general/index.asp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00306"/>
            <a:ext cx="5643602" cy="40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km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750881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диски по русскому языку и литературе.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ducation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5429264"/>
            <a:ext cx="4524375" cy="63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500570"/>
            <a:ext cx="950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разработанные на технологиях фирмы "1С" продукты входит серия  «1С Школа».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www.obr.1c.ru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учитель 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500438"/>
            <a:ext cx="107157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28612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Издательство «Учитель» предлагает широкий ассортимент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изданий 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http://www.uchitel-izd.ru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556792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Компания «Кирилл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является ведущим разработчиком и производителем электронных изданий на всех технологических платформах и  выпустила более 300 электронных изданий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http://www.km-school.ru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km-school.ru/company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500174"/>
            <a:ext cx="10477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СМИ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214422"/>
            <a:ext cx="6215074" cy="428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Журнал «Русский язык. Всё для учителя».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http://www.e-osnova.ru/journal/4/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Электронная версия журнала «Русский язык».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http://rus.1september.ru/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Электронная версия журнала «Литература».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http://lit.1september.ru/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Журнал для детей «Костёр»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http://www.kostyor.ru/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«Большая перемена» –сайт для школьников и их родителей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http://www.newseducation.ru/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«Учительская газета»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http://www.ug.ru/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«Учительский журнал»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 http://www.teacherjournal.ru/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стёр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1285860"/>
            <a:ext cx="1428750" cy="371475"/>
          </a:xfrm>
          <a:prstGeom prst="rect">
            <a:avLst/>
          </a:prstGeom>
        </p:spPr>
      </p:pic>
      <p:pic>
        <p:nvPicPr>
          <p:cNvPr id="5" name="Рисунок 4" descr="бп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5429264"/>
            <a:ext cx="7096125" cy="1143000"/>
          </a:xfrm>
          <a:prstGeom prst="rect">
            <a:avLst/>
          </a:prstGeom>
        </p:spPr>
      </p:pic>
      <p:pic>
        <p:nvPicPr>
          <p:cNvPr id="6" name="Рисунок 5" descr="иду л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7290" y="3286124"/>
            <a:ext cx="1587511" cy="1428759"/>
          </a:xfrm>
          <a:prstGeom prst="rect">
            <a:avLst/>
          </a:prstGeom>
        </p:spPr>
      </p:pic>
      <p:pic>
        <p:nvPicPr>
          <p:cNvPr id="7" name="Рисунок 6" descr="иду р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1785926"/>
            <a:ext cx="1516073" cy="136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357298"/>
            <a:ext cx="800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957269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Образовательные сайты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Единая коллекция цифровых образовательных ресурсов (ЦОР)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collection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Федеральный центр информационных образовательных ресурсов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fcior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Официальный сайт Федерального института педагогических измерений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fipi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view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Всероссийская бесплатная образовательная сеть «Дневник» Всероссийская бесплатная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образовательная сеть «Дневник»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http://dnevnik.ru/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ГБОУ Центр образования «Технологии обучения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iclass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home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КМ-школа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km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school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1/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general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index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asp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Бесплатный школьный портал  «Про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Школу.ру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proshkolu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«Педсовет»  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pedsovet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org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«Открытый класс»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openclass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Электронные образовательные СМИ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Журнал «Русский язык. Всё для учителя»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e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osnova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journal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/4/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Электронная версия журнала «Русский язык».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.1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september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Электронная версия журнала «Литература».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lit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.1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september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Журнал для детей «Костёр»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kostyor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«Большая перемена» –сайт для школьников и их родителей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newseducation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6.«Учительская газета»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ug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7.«Учительский журнал»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 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teacherjournal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Издательство «Учитель»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8"/>
              </a:rPr>
              <a:t> http://www.uchitel-izd.ru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«1С Школа»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 www.obr.1c.ru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endParaRPr lang="ru-RU" sz="1600" u="sng" dirty="0" smtClean="0"/>
          </a:p>
          <a:p>
            <a:endParaRPr lang="ru-RU" sz="1600" u="sng" dirty="0" smtClean="0"/>
          </a:p>
          <a:p>
            <a:endParaRPr lang="ru-RU" sz="16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77724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50122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Электронные библиотеки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Российская литературная сеть.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rulib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net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ФЭБ: литература и фольклор.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feb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web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3. Просвещение. Школьная библиотека.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lib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prosv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Биография.ру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biografia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Библиогид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Книга и дети.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bibliogid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6. Коллекция: русская и зарубежная литература   для школы. 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litera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7. Лауреаты Нобелевской премии в области литературы.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noblit.ru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8.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Классика.ру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www.klassika.ru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9. «Слова»-поэзия Серебряного века.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Slova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Электронные словари и энциклопедии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«ГРАМОТА.РУ – русский язык для всех»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gramota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« Словарь литературоведческих терминов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gramma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LIT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/?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id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=3.0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3. Универсальная научно-популярная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онлайн-энциклопедия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Кругосвет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 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krugosvet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4. «Рубикон» – крупнейший энциклопедический ресурс Интернета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rubricon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com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5. «Мир энциклопедий»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encyclopedia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index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6.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свободная энциклопедия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wikipedia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org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wiki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Электронные учебники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Русская литература 20 века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  <a:hlinkClick r:id="rId17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prosv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ebooks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Kunarev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_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Rus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lit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_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XXv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index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Русская литература XVIII–XX веков (для презентаций, уроков и ЕГЭ ) </a:t>
            </a:r>
            <a:r>
              <a:rPr lang="en-US" sz="1600" dirty="0" smtClean="0">
                <a:hlinkClick r:id="rId18"/>
              </a:rPr>
              <a:t>http://a4-format.ru/index.php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Видео-лекции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Learn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4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You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interneturok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674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коллекция цифровых образовательных ресурсов (ЦОР)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Единой коллекции размещено более 111 000 цифровых образовательных ресурсов практически по всем предметам базисного учебного плана.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http://school-collection.edu.ru/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ор блям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047750" cy="1076325"/>
          </a:xfrm>
          <a:prstGeom prst="rect">
            <a:avLst/>
          </a:prstGeom>
        </p:spPr>
      </p:pic>
      <p:pic>
        <p:nvPicPr>
          <p:cNvPr id="8" name="Рисунок 7" descr="ц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071678"/>
            <a:ext cx="803981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686436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библиотеки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071546"/>
            <a:ext cx="6286544" cy="52292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учебного года ученикам даю адреса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сайтов электронных библиотек.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1.Российская литературная сеть.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www.rulib.net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2.ФЭБ: литература и фольклор.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feb-web.ru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 Просвещение. Школьная библиотека.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lib.prosv.ru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Биография.ру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www.biografia.ru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Библиогид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Книга и дети.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bibliogid.ru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6. Коллекция: русская и зарубежная литература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школы.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litera.edu.ru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7. Лауреаты Нобелевской премии в области литературы.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 noblit.ru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8.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Классика.ру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www.klassika.ru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9. «Слова»-поэзия Серебряного века.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slova.org.ru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иб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1928802"/>
            <a:ext cx="1885950" cy="447675"/>
          </a:xfrm>
          <a:prstGeom prst="rect">
            <a:avLst/>
          </a:prstGeom>
        </p:spPr>
      </p:pic>
      <p:pic>
        <p:nvPicPr>
          <p:cNvPr id="6" name="Рисунок 5" descr="шб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596" y="357166"/>
            <a:ext cx="2643206" cy="699525"/>
          </a:xfrm>
          <a:prstGeom prst="rect">
            <a:avLst/>
          </a:prstGeom>
        </p:spPr>
      </p:pic>
      <p:pic>
        <p:nvPicPr>
          <p:cNvPr id="7" name="Рисунок 6" descr="фб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3929066"/>
            <a:ext cx="581025" cy="742950"/>
          </a:xfrm>
          <a:prstGeom prst="rect">
            <a:avLst/>
          </a:prstGeom>
        </p:spPr>
      </p:pic>
      <p:pic>
        <p:nvPicPr>
          <p:cNvPr id="8" name="Рисунок 7" descr="классик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034" y="4929198"/>
            <a:ext cx="2895600" cy="723900"/>
          </a:xfrm>
          <a:prstGeom prst="rect">
            <a:avLst/>
          </a:prstGeom>
        </p:spPr>
      </p:pic>
      <p:pic>
        <p:nvPicPr>
          <p:cNvPr id="9" name="Рисунок 8" descr="сер.век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282" y="5715016"/>
            <a:ext cx="1724025" cy="876300"/>
          </a:xfrm>
          <a:prstGeom prst="rect">
            <a:avLst/>
          </a:prstGeom>
        </p:spPr>
      </p:pic>
      <p:pic>
        <p:nvPicPr>
          <p:cNvPr id="10" name="Рисунок 9" descr="библио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034" y="2714620"/>
            <a:ext cx="12858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929354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словари и энциклопедии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285860"/>
            <a:ext cx="714777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Показываю справочно-информационный портал  «ГРАМОТА.РУ – русский язык для всех»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www.gramota.ru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на котором в режиме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можно проверить написание любого слова, узнать его толкование, подобрать к нему синонимы, антонимы, паронимы.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Для уроков литературы будет нужен « Словарь литературоведческих терминов</a:t>
            </a:r>
            <a:r>
              <a:rPr lang="en-US" sz="2000" dirty="0" smtClean="0">
                <a:hlinkClick r:id="rId3"/>
              </a:rPr>
              <a:t> </a:t>
            </a:r>
            <a:r>
              <a:rPr lang="ru-RU" sz="2000" dirty="0" smtClean="0">
                <a:hlinkClick r:id="rId3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www.gramma.ru/LIT/?id=3.0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Знакомлю с сайтами, где можно почерпнуть энциклопедические знания.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Универсальная научно-популярная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онлайн-энциклопедия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Кругосвет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hlinkClick r:id="rId4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www.krugosvet.ru/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«Рубикон» – крупнейший энциклопедический ресурс Интернета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www.rubricon.com/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«Мир энциклопедий»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www.encyclopedia.ru/index.html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свободная энциклопедия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ru.wikipedia.org/wiki/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go-gramot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571480"/>
            <a:ext cx="1828800" cy="409575"/>
          </a:xfrm>
          <a:prstGeom prst="rect">
            <a:avLst/>
          </a:prstGeom>
        </p:spPr>
      </p:pic>
      <p:pic>
        <p:nvPicPr>
          <p:cNvPr id="6" name="Рисунок 5" descr="энц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3929066"/>
            <a:ext cx="400050" cy="400050"/>
          </a:xfrm>
          <a:prstGeom prst="rect">
            <a:avLst/>
          </a:prstGeom>
        </p:spPr>
      </p:pic>
      <p:pic>
        <p:nvPicPr>
          <p:cNvPr id="7" name="Рисунок 6" descr="rubr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2500306"/>
            <a:ext cx="771525" cy="771525"/>
          </a:xfrm>
          <a:prstGeom prst="rect">
            <a:avLst/>
          </a:prstGeom>
        </p:spPr>
      </p:pic>
      <p:pic>
        <p:nvPicPr>
          <p:cNvPr id="9" name="Рисунок 8" descr="вики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596" y="4786322"/>
            <a:ext cx="1447800" cy="1447800"/>
          </a:xfrm>
          <a:prstGeom prst="rect">
            <a:avLst/>
          </a:prstGeom>
        </p:spPr>
      </p:pic>
      <p:pic>
        <p:nvPicPr>
          <p:cNvPr id="10" name="Рисунок 9" descr="прооверк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1571612"/>
            <a:ext cx="1809750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5857916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Аудиокниги к уроку литературы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8647968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 заданий по работе с аудиокнигой на уроке: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1.Прослушайте отрывок аудиокниги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аудиоспектакля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Опишите ваши впечатления. Насколько, по вашему мнению, исполнение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аудиопроизведения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повлияло на ваши впечатления от услышанного?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2.Прослушайте отрывки двух разных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Сравните стили их исполнения. Чем, на ваш взгляд, вызваны указанные вами сходства и различия?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3.Прослушайте отрывок аудиокниги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аудиоспектакля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Опишите художественные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приемы:автора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группы постановки — режиссера, композитора, артиста (артистов). С какой целью применены эти приемы? Как сочетаются между собой художественные приемы автора и постановщиков?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http://audio.1c.ru/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udio1c_forOnline1c_v12_120i9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00702"/>
            <a:ext cx="11430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5572164" cy="86834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Аудиоэкскурсии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144064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литературы будут полезны литературные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аудиоэкскурсии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такие как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Булгаковская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Москва»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«Петербург Достоевского».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http://obr.1c.ru/actionsReport.jsp?id=38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lgakovMoscow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94145"/>
            <a:ext cx="3857652" cy="3420937"/>
          </a:xfrm>
          <a:prstGeom prst="rect">
            <a:avLst/>
          </a:prstGeom>
        </p:spPr>
      </p:pic>
      <p:pic>
        <p:nvPicPr>
          <p:cNvPr id="5" name="Рисунок 4" descr="Спб дост.jpg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>
            <a:off x="642910" y="278605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186502" cy="12858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на стихи известных поэтов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647968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учеников с песнями на стихи прекрасных русских поэтов С. Есенина, М, Цветаевой, Заболоцкого и других – ещё одна возможность расширить границы урока за счёт использования ЭОР.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школу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Рисунок 5" descr="пес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910" y="2357430"/>
            <a:ext cx="4955486" cy="4252912"/>
          </a:xfrm>
          <a:prstGeom prst="rect">
            <a:avLst/>
          </a:prstGeom>
        </p:spPr>
      </p:pic>
      <p:pic>
        <p:nvPicPr>
          <p:cNvPr id="7" name="Рисунок 6" descr="прош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21717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учебники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85828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Русская литература 20 века. Практикум.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http://www.prosv.ru/ebooks/Kunarev_Rus-lit_XXv/index.html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Русская литература XVIII–XX веков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(для презентаций, уроков и ЕГЭ 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http://a4-format.ru/index.php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Загоровская О. В. Готовься к ЕГЭ. Часть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чебник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3929066"/>
            <a:ext cx="1666876" cy="2520317"/>
          </a:xfrm>
          <a:prstGeom prst="rect">
            <a:avLst/>
          </a:prstGeom>
        </p:spPr>
      </p:pic>
      <p:pic>
        <p:nvPicPr>
          <p:cNvPr id="5" name="Рисунок 4" descr="загоровска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3929066"/>
            <a:ext cx="1668942" cy="2616351"/>
          </a:xfrm>
          <a:prstGeom prst="rect">
            <a:avLst/>
          </a:prstGeom>
        </p:spPr>
      </p:pic>
      <p:pic>
        <p:nvPicPr>
          <p:cNvPr id="6" name="Рисунок 5" descr="а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642918"/>
            <a:ext cx="1295238" cy="73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2059</TotalTime>
  <Words>1398</Words>
  <Application>Microsoft Office PowerPoint</Application>
  <PresentationFormat>Экран (4:3)</PresentationFormat>
  <Paragraphs>189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Системная интеграция ИКТ в процессе преподавания лингвистических дисциплин</vt:lpstr>
      <vt:lpstr>Презентация PowerPoint</vt:lpstr>
      <vt:lpstr>Единая коллекция цифровых образовательных ресурсов (ЦОР)</vt:lpstr>
      <vt:lpstr>Электронные библиотеки</vt:lpstr>
      <vt:lpstr>Электронные словари и энциклопедии</vt:lpstr>
      <vt:lpstr>Аудиокниги к уроку литературы</vt:lpstr>
      <vt:lpstr>Аудиоэкскурсии</vt:lpstr>
      <vt:lpstr>Песни на стихи известных поэтов</vt:lpstr>
      <vt:lpstr>Электронные учебники</vt:lpstr>
      <vt:lpstr>  Собственные презентации</vt:lpstr>
      <vt:lpstr>Презентации, подготовленные другими учителями</vt:lpstr>
      <vt:lpstr>Мультимедиа ресурсы (ОМС)</vt:lpstr>
      <vt:lpstr>ОМС информационного типа.</vt:lpstr>
      <vt:lpstr>ОМС практического и контрольного типов.</vt:lpstr>
      <vt:lpstr>Видео-уроки</vt:lpstr>
      <vt:lpstr>Всероссийская бесплатная образовательная сеть «Дневник»</vt:lpstr>
      <vt:lpstr>Домашние задания в «Дневнике»</vt:lpstr>
      <vt:lpstr>Общение в «Дневнике»</vt:lpstr>
      <vt:lpstr> Интерактивные тесты в «Дневнике»</vt:lpstr>
      <vt:lpstr>«Дневник» - выпускникам</vt:lpstr>
      <vt:lpstr>Для выпускников</vt:lpstr>
      <vt:lpstr>ГБОУ Центр образования г. Москвы  «Технологии обучения» I-школа в системе MOODLE   </vt:lpstr>
      <vt:lpstr>КМ-школа – информационный интегрированный продукт</vt:lpstr>
      <vt:lpstr>Обучающие диски по русскому языку и литературе.</vt:lpstr>
      <vt:lpstr>Электронные образовательные СМИ</vt:lpstr>
      <vt:lpstr>Интернет-ресурсы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технологии до на уроках р и л</dc:title>
  <dc:creator>Методист</dc:creator>
  <cp:lastModifiedBy>SergeyVS</cp:lastModifiedBy>
  <cp:revision>237</cp:revision>
  <dcterms:created xsi:type="dcterms:W3CDTF">2011-03-23T13:11:52Z</dcterms:created>
  <dcterms:modified xsi:type="dcterms:W3CDTF">2013-04-15T14:19:06Z</dcterms:modified>
</cp:coreProperties>
</file>