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3"/>
  </p:notesMasterIdLst>
  <p:handoutMasterIdLst>
    <p:handoutMasterId r:id="rId24"/>
  </p:handoutMasterIdLst>
  <p:sldIdLst>
    <p:sldId id="257" r:id="rId2"/>
    <p:sldId id="285" r:id="rId3"/>
    <p:sldId id="286" r:id="rId4"/>
    <p:sldId id="258" r:id="rId5"/>
    <p:sldId id="259" r:id="rId6"/>
    <p:sldId id="260" r:id="rId7"/>
    <p:sldId id="287" r:id="rId8"/>
    <p:sldId id="288" r:id="rId9"/>
    <p:sldId id="290" r:id="rId10"/>
    <p:sldId id="289" r:id="rId11"/>
    <p:sldId id="266" r:id="rId12"/>
    <p:sldId id="276" r:id="rId13"/>
    <p:sldId id="277" r:id="rId14"/>
    <p:sldId id="278" r:id="rId15"/>
    <p:sldId id="279" r:id="rId16"/>
    <p:sldId id="280" r:id="rId17"/>
    <p:sldId id="281" r:id="rId18"/>
    <p:sldId id="282" r:id="rId19"/>
    <p:sldId id="283" r:id="rId20"/>
    <p:sldId id="291" r:id="rId21"/>
    <p:sldId id="284"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DDDDDD"/>
    <a:srgbClr val="EAEAEA"/>
    <a:srgbClr val="C0C0C0"/>
    <a:srgbClr val="5F5F5F"/>
    <a:srgbClr val="969696"/>
    <a:srgbClr val="3C605F"/>
    <a:srgbClr val="85BA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167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167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167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ECB472-B8D3-4CED-B200-F7BA705A48CB}"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17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792CB4-5089-4290-B1CD-67B4F4EE506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9324937-FA2F-4F2A-B98C-EEDDA0FA180D}" type="slidenum">
              <a:rPr lang="ru-RU" smtClean="0"/>
              <a:pPr/>
              <a:t>1</a:t>
            </a:fld>
            <a:endParaRPr lang="ru-RU" smtClean="0"/>
          </a:p>
        </p:txBody>
      </p:sp>
      <p:sp>
        <p:nvSpPr>
          <p:cNvPr id="25603" name="Rectangle 2"/>
          <p:cNvSpPr>
            <a:spLocks noRot="1" noChangeArrowheads="1" noTextEdit="1"/>
          </p:cNvSpPr>
          <p:nvPr>
            <p:ph type="sldImg"/>
          </p:nvPr>
        </p:nvSpPr>
        <p:spPr>
          <a:xfrm>
            <a:off x="1144588" y="685800"/>
            <a:ext cx="4572000" cy="3429000"/>
          </a:xfrm>
          <a:ln/>
        </p:spPr>
      </p:sp>
      <p:sp>
        <p:nvSpPr>
          <p:cNvPr id="25604"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47594B0-7363-4F06-98F4-74122DF182A3}" type="slidenum">
              <a:rPr lang="ru-RU" smtClean="0"/>
              <a:pPr/>
              <a:t>4</a:t>
            </a:fld>
            <a:endParaRPr lang="ru-RU" smtClean="0"/>
          </a:p>
        </p:txBody>
      </p:sp>
      <p:sp>
        <p:nvSpPr>
          <p:cNvPr id="26627" name="Rectangle 2"/>
          <p:cNvSpPr>
            <a:spLocks noRo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F98B794-9355-404D-863E-597BB1A2FAC7}" type="slidenum">
              <a:rPr lang="ru-RU" smtClean="0"/>
              <a:pPr/>
              <a:t>5</a:t>
            </a:fld>
            <a:endParaRPr lang="ru-RU" smtClean="0"/>
          </a:p>
        </p:txBody>
      </p:sp>
      <p:sp>
        <p:nvSpPr>
          <p:cNvPr id="27651" name="Rectangle 2"/>
          <p:cNvSpPr>
            <a:spLocks noRot="1" noChangeArrowheads="1" noTextEdit="1"/>
          </p:cNvSpPr>
          <p:nvPr>
            <p:ph type="sldImg"/>
          </p:nvPr>
        </p:nvSpPr>
        <p:spPr>
          <a:xfrm>
            <a:off x="1144588" y="685800"/>
            <a:ext cx="4572000" cy="3429000"/>
          </a:xfrm>
          <a:ln/>
        </p:spPr>
      </p:sp>
      <p:sp>
        <p:nvSpPr>
          <p:cNvPr id="27652"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D05AAD1-5A0A-454B-B2E0-F2CDD48C9049}" type="slidenum">
              <a:rPr lang="ru-RU" smtClean="0"/>
              <a:pPr/>
              <a:t>6</a:t>
            </a:fld>
            <a:endParaRPr lang="ru-RU" smtClean="0"/>
          </a:p>
        </p:txBody>
      </p:sp>
      <p:sp>
        <p:nvSpPr>
          <p:cNvPr id="28675" name="Rectangle 2"/>
          <p:cNvSpPr>
            <a:spLocks noRo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3627ECB-7F6A-4723-B7D4-905D1B74F02A}" type="slidenum">
              <a:rPr lang="ru-RU" smtClean="0"/>
              <a:pPr/>
              <a:t>11</a:t>
            </a:fld>
            <a:endParaRPr lang="ru-RU" smtClean="0"/>
          </a:p>
        </p:txBody>
      </p:sp>
      <p:sp>
        <p:nvSpPr>
          <p:cNvPr id="29699" name="Rectangle 2"/>
          <p:cNvSpPr>
            <a:spLocks noRo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54E97B7-030E-4868-B51E-FE353BA9437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8A984EA-4160-4412-B1D2-2A137761DC4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92539EA-F8DE-4665-B860-AF03FD763DD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F9427A3-AA4B-4445-9B7D-2A2D8D31EC5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33B4A49-5527-4B87-BF81-2C63D31054C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5839402-551A-4934-A300-A8433AD47B9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888BA7C5-059D-4564-BE5D-A163615F6A4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3E35C512-B4DE-4740-9A54-39F80D82765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7137944A-43F9-4B92-9C5A-6060E123190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19CF4CCC-E5BB-4967-83AA-780C460D44B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2B5FEC88-A76F-4407-903B-A20F2316D3E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3075"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5725E679-383D-4D32-90ED-7B9EDC436F63}" type="slidenum">
              <a:rPr lang="ru-RU"/>
              <a:pPr>
                <a:defRPr/>
              </a:pPr>
              <a:t>‹#›</a:t>
            </a:fld>
            <a:endParaRPr lang="ru-RU"/>
          </a:p>
        </p:txBody>
      </p:sp>
      <p:pic>
        <p:nvPicPr>
          <p:cNvPr id="3079" name="Picture 34" descr="notebook"/>
          <p:cNvPicPr>
            <a:picLocks noChangeAspect="1" noChangeArrowheads="1"/>
          </p:cNvPicPr>
          <p:nvPr userDrawn="1"/>
        </p:nvPicPr>
        <p:blipFill>
          <a:blip r:embed="rId13" cstate="print"/>
          <a:srcRect/>
          <a:stretch>
            <a:fillRect/>
          </a:stretch>
        </p:blipFill>
        <p:spPr bwMode="auto">
          <a:xfrm>
            <a:off x="395288" y="5949950"/>
            <a:ext cx="647700" cy="574675"/>
          </a:xfrm>
          <a:prstGeom prst="rect">
            <a:avLst/>
          </a:prstGeom>
          <a:noFill/>
          <a:ln w="9525">
            <a:noFill/>
            <a:miter lim="800000"/>
            <a:headEnd/>
            <a:tailEnd/>
          </a:ln>
        </p:spPr>
      </p:pic>
      <p:pic>
        <p:nvPicPr>
          <p:cNvPr id="3080" name="Picture 35" descr="innovcia"/>
          <p:cNvPicPr>
            <a:picLocks noChangeAspect="1" noChangeArrowheads="1"/>
          </p:cNvPicPr>
          <p:nvPr userDrawn="1"/>
        </p:nvPicPr>
        <p:blipFill>
          <a:blip r:embed="rId14" cstate="print"/>
          <a:srcRect/>
          <a:stretch>
            <a:fillRect/>
          </a:stretch>
        </p:blipFill>
        <p:spPr bwMode="auto">
          <a:xfrm>
            <a:off x="395288" y="5013325"/>
            <a:ext cx="647700" cy="568325"/>
          </a:xfrm>
          <a:prstGeom prst="rect">
            <a:avLst/>
          </a:prstGeom>
          <a:noFill/>
          <a:ln w="9525">
            <a:noFill/>
            <a:miter lim="800000"/>
            <a:headEnd/>
            <a:tailEnd/>
          </a:ln>
        </p:spPr>
      </p:pic>
      <p:pic>
        <p:nvPicPr>
          <p:cNvPr id="3081" name="Picture 36" descr="spravochniki"/>
          <p:cNvPicPr>
            <a:picLocks noChangeAspect="1" noChangeArrowheads="1"/>
          </p:cNvPicPr>
          <p:nvPr userDrawn="1"/>
        </p:nvPicPr>
        <p:blipFill>
          <a:blip r:embed="rId15" cstate="print"/>
          <a:srcRect/>
          <a:stretch>
            <a:fillRect/>
          </a:stretch>
        </p:blipFill>
        <p:spPr bwMode="auto">
          <a:xfrm>
            <a:off x="395288" y="4149725"/>
            <a:ext cx="647700" cy="5588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34" r:id="rId1"/>
    <p:sldLayoutId id="2147483735" r:id="rId2"/>
    <p:sldLayoutId id="2147483744"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a:defRPr>
      </a:lvl2pPr>
      <a:lvl3pPr algn="ctr" rtl="0" eaLnBrk="0" fontAlgn="base" hangingPunct="0">
        <a:spcBef>
          <a:spcPct val="0"/>
        </a:spcBef>
        <a:spcAft>
          <a:spcPct val="0"/>
        </a:spcAft>
        <a:defRPr sz="4100" b="1">
          <a:solidFill>
            <a:schemeClr val="tx1"/>
          </a:solidFill>
          <a:latin typeface="Lucida Sans"/>
        </a:defRPr>
      </a:lvl3pPr>
      <a:lvl4pPr algn="ctr" rtl="0" eaLnBrk="0" fontAlgn="base" hangingPunct="0">
        <a:spcBef>
          <a:spcPct val="0"/>
        </a:spcBef>
        <a:spcAft>
          <a:spcPct val="0"/>
        </a:spcAft>
        <a:defRPr sz="4100" b="1">
          <a:solidFill>
            <a:schemeClr val="tx1"/>
          </a:solidFill>
          <a:latin typeface="Lucida Sans"/>
        </a:defRPr>
      </a:lvl4pPr>
      <a:lvl5pPr algn="ctr" rtl="0" eaLnBrk="0" fontAlgn="base" hangingPunct="0">
        <a:spcBef>
          <a:spcPct val="0"/>
        </a:spcBef>
        <a:spcAft>
          <a:spcPct val="0"/>
        </a:spcAft>
        <a:defRPr sz="4100" b="1">
          <a:solidFill>
            <a:schemeClr val="tx1"/>
          </a:solidFill>
          <a:latin typeface="Lucida Sans"/>
        </a:defRPr>
      </a:lvl5pPr>
      <a:lvl6pPr marL="457200" algn="ctr" rtl="0" fontAlgn="base">
        <a:spcBef>
          <a:spcPct val="0"/>
        </a:spcBef>
        <a:spcAft>
          <a:spcPct val="0"/>
        </a:spcAft>
        <a:defRPr sz="4100" b="1">
          <a:solidFill>
            <a:schemeClr val="tx1"/>
          </a:solidFill>
          <a:latin typeface="Lucida Sans"/>
        </a:defRPr>
      </a:lvl6pPr>
      <a:lvl7pPr marL="914400" algn="ctr" rtl="0" fontAlgn="base">
        <a:spcBef>
          <a:spcPct val="0"/>
        </a:spcBef>
        <a:spcAft>
          <a:spcPct val="0"/>
        </a:spcAft>
        <a:defRPr sz="4100" b="1">
          <a:solidFill>
            <a:schemeClr val="tx1"/>
          </a:solidFill>
          <a:latin typeface="Lucida Sans"/>
        </a:defRPr>
      </a:lvl7pPr>
      <a:lvl8pPr marL="1371600" algn="ctr" rtl="0" fontAlgn="base">
        <a:spcBef>
          <a:spcPct val="0"/>
        </a:spcBef>
        <a:spcAft>
          <a:spcPct val="0"/>
        </a:spcAft>
        <a:defRPr sz="4100" b="1">
          <a:solidFill>
            <a:schemeClr val="tx1"/>
          </a:solidFill>
          <a:latin typeface="Lucida Sans"/>
        </a:defRPr>
      </a:lvl8pPr>
      <a:lvl9pPr marL="1828800" algn="ctr" rtl="0" fontAlgn="base">
        <a:spcBef>
          <a:spcPct val="0"/>
        </a:spcBef>
        <a:spcAft>
          <a:spcPct val="0"/>
        </a:spcAft>
        <a:defRPr sz="4100" b="1">
          <a:solidFill>
            <a:schemeClr val="tx1"/>
          </a:solidFill>
          <a:latin typeface="Lucida Sans"/>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_________Microsoft_Office_Word_97_-_2003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___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ctrTitle"/>
          </p:nvPr>
        </p:nvSpPr>
        <p:spPr>
          <a:xfrm>
            <a:off x="214282" y="1285860"/>
            <a:ext cx="9144000" cy="2016125"/>
          </a:xfrm>
        </p:spPr>
        <p:txBody>
          <a:bodyPr/>
          <a:lstStyle/>
          <a:p>
            <a:pPr eaLnBrk="1" fontAlgn="auto" hangingPunct="1">
              <a:spcAft>
                <a:spcPts val="0"/>
              </a:spcAft>
              <a:defRPr/>
            </a:pPr>
            <a:r>
              <a:rPr lang="ru-RU" sz="4000" dirty="0" smtClean="0">
                <a:solidFill>
                  <a:schemeClr val="accent5">
                    <a:lumMod val="75000"/>
                  </a:schemeClr>
                </a:solidFill>
                <a:effectLst>
                  <a:outerShdw blurRad="38100" dist="38100" dir="2700000" algn="tl">
                    <a:srgbClr val="000000"/>
                  </a:outerShdw>
                </a:effectLst>
                <a:cs typeface="Mongolian Baiti" pitchFamily="66" charset="0"/>
              </a:rPr>
              <a:t>Использование модульной технологии на уроках математики</a:t>
            </a:r>
          </a:p>
        </p:txBody>
      </p:sp>
      <p:sp>
        <p:nvSpPr>
          <p:cNvPr id="5123" name="Rectangle 7"/>
          <p:cNvSpPr>
            <a:spLocks noChangeArrowheads="1"/>
          </p:cNvSpPr>
          <p:nvPr/>
        </p:nvSpPr>
        <p:spPr bwMode="auto">
          <a:xfrm>
            <a:off x="323850" y="2852738"/>
            <a:ext cx="936625" cy="396875"/>
          </a:xfrm>
          <a:prstGeom prst="rect">
            <a:avLst/>
          </a:prstGeom>
          <a:noFill/>
          <a:ln w="9525">
            <a:noFill/>
            <a:miter lim="800000"/>
            <a:headEnd/>
            <a:tailEnd/>
          </a:ln>
        </p:spPr>
        <p:txBody>
          <a:bodyPr>
            <a:spAutoFit/>
          </a:bodyPr>
          <a:lstStyle/>
          <a:p>
            <a:pPr eaLnBrk="1" hangingPunct="1"/>
            <a:r>
              <a:rPr lang="ru-RU" sz="2000"/>
              <a:t>.</a:t>
            </a:r>
          </a:p>
        </p:txBody>
      </p:sp>
      <p:sp>
        <p:nvSpPr>
          <p:cNvPr id="5124" name="Подзаголовок 4"/>
          <p:cNvSpPr>
            <a:spLocks noGrp="1"/>
          </p:cNvSpPr>
          <p:nvPr>
            <p:ph type="subTitle" idx="1"/>
          </p:nvPr>
        </p:nvSpPr>
        <p:spPr>
          <a:xfrm>
            <a:off x="1371600" y="3332163"/>
            <a:ext cx="6400800" cy="1752600"/>
          </a:xfrm>
        </p:spPr>
        <p:txBody>
          <a:bodyPr/>
          <a:lstStyle/>
          <a:p>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pPr eaLnBrk="1" fontAlgn="auto" hangingPunct="1">
              <a:spcAft>
                <a:spcPts val="0"/>
              </a:spcAft>
              <a:defRPr/>
            </a:pPr>
            <a:r>
              <a:rPr lang="ru-RU" dirty="0" smtClean="0"/>
              <a:t>Недостатки модульного обучения</a:t>
            </a:r>
            <a:endParaRPr lang="ru-RU" dirty="0"/>
          </a:p>
        </p:txBody>
      </p:sp>
      <p:sp>
        <p:nvSpPr>
          <p:cNvPr id="3" name="Содержимое 2"/>
          <p:cNvSpPr>
            <a:spLocks noGrp="1"/>
          </p:cNvSpPr>
          <p:nvPr>
            <p:ph idx="1"/>
          </p:nvPr>
        </p:nvSpPr>
        <p:spPr>
          <a:xfrm>
            <a:off x="457200" y="928688"/>
            <a:ext cx="8543925" cy="5380037"/>
          </a:xfrm>
        </p:spPr>
        <p:txBody>
          <a:bodyPr>
            <a:noAutofit/>
          </a:bodyPr>
          <a:lstStyle/>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1.    Большая трудоемкость при конструировании модулей.</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2.    Разработка   модульных   учебных   программ   требует   </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       высокой педагогической и методической квалификации, специальных учебников и учебных пособий.</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3.  Уровень проблемных модулей часто невелик, что не способствует развитию        творческого        потенциала        обучающихся,       </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      особенно высокоодаренных.</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4.   В условиях модульного обучения часто остаются практически не реализованными      диалоговые      функции      обучения,      </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      сотрудничество обучающихся, их взаимопомощь.</a:t>
            </a:r>
          </a:p>
          <a:p>
            <a:pPr marL="548640" indent="-411480" eaLnBrk="1" fontAlgn="auto" hangingPunct="1">
              <a:spcAft>
                <a:spcPts val="0"/>
              </a:spcAft>
              <a:buClr>
                <a:schemeClr val="tx1">
                  <a:shade val="95000"/>
                </a:schemeClr>
              </a:buClr>
              <a:buFont typeface="Wingdings 2"/>
              <a:buNone/>
              <a:defRPr/>
            </a:pPr>
            <a:r>
              <a:rPr lang="ru-RU" sz="2000" dirty="0" smtClean="0">
                <a:solidFill>
                  <a:schemeClr val="bg1">
                    <a:lumMod val="85000"/>
                    <a:lumOff val="15000"/>
                  </a:schemeClr>
                </a:solidFill>
                <a:latin typeface="+mj-lt"/>
              </a:rPr>
              <a:t>5.   Если к каждому новому уроку, занятию учитель имеет возможность обновлять содержание учебного материала, пополнять и расширять его, то "модуль" остается как бы "застывшей" формой подачи учебного материала, его модернизация требует значительных усилий.</a:t>
            </a:r>
          </a:p>
          <a:p>
            <a:pPr marL="548640" indent="-411480" eaLnBrk="1" fontAlgn="auto" hangingPunct="1">
              <a:spcAft>
                <a:spcPts val="0"/>
              </a:spcAft>
              <a:buClr>
                <a:schemeClr val="tx1">
                  <a:shade val="95000"/>
                </a:schemeClr>
              </a:buClr>
              <a:buFont typeface="Wingdings 2"/>
              <a:buNone/>
              <a:defRPr/>
            </a:pP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Сравнение технологий</a:t>
            </a:r>
          </a:p>
        </p:txBody>
      </p:sp>
      <p:sp>
        <p:nvSpPr>
          <p:cNvPr id="14339" name="Rectangle 3"/>
          <p:cNvSpPr>
            <a:spLocks noChangeArrowheads="1"/>
          </p:cNvSpPr>
          <p:nvPr/>
        </p:nvSpPr>
        <p:spPr bwMode="auto">
          <a:xfrm>
            <a:off x="2084388" y="1341438"/>
            <a:ext cx="2322512" cy="4217987"/>
          </a:xfrm>
          <a:prstGeom prst="rect">
            <a:avLst/>
          </a:prstGeom>
          <a:noFill/>
          <a:ln w="9525">
            <a:noFill/>
            <a:miter lim="800000"/>
            <a:headEnd/>
            <a:tailEnd/>
          </a:ln>
        </p:spPr>
        <p:txBody>
          <a:bodyPr/>
          <a:lstStyle/>
          <a:p>
            <a:pPr>
              <a:spcBef>
                <a:spcPct val="20000"/>
              </a:spcBef>
              <a:buClr>
                <a:srgbClr val="333399"/>
              </a:buClr>
              <a:buSzPct val="75000"/>
              <a:buFont typeface="Wingdings" pitchFamily="2" charset="2"/>
              <a:buNone/>
            </a:pPr>
            <a:r>
              <a:rPr kumimoji="1" lang="ru-RU" sz="2800">
                <a:latin typeface="Tahoma" pitchFamily="34" charset="0"/>
              </a:rPr>
              <a:t>Учитель: </a:t>
            </a:r>
          </a:p>
          <a:p>
            <a:pPr>
              <a:spcBef>
                <a:spcPct val="20000"/>
              </a:spcBef>
              <a:buClr>
                <a:srgbClr val="333399"/>
              </a:buClr>
              <a:buSzPct val="75000"/>
              <a:buFont typeface="Wingdings" pitchFamily="2" charset="2"/>
              <a:buNone/>
            </a:pPr>
            <a:r>
              <a:rPr kumimoji="1" lang="ru-RU" sz="2800">
                <a:latin typeface="Tahoma" pitchFamily="34" charset="0"/>
              </a:rPr>
              <a:t>Объясняет </a:t>
            </a:r>
          </a:p>
          <a:p>
            <a:pPr>
              <a:spcBef>
                <a:spcPct val="20000"/>
              </a:spcBef>
              <a:buClr>
                <a:srgbClr val="333399"/>
              </a:buClr>
              <a:buSzPct val="75000"/>
              <a:buFont typeface="Wingdings" pitchFamily="2" charset="2"/>
              <a:buNone/>
            </a:pPr>
            <a:r>
              <a:rPr kumimoji="1" lang="ru-RU" sz="2800">
                <a:latin typeface="Tahoma" pitchFamily="34" charset="0"/>
              </a:rPr>
              <a:t>Спрашивает </a:t>
            </a:r>
          </a:p>
          <a:p>
            <a:pPr>
              <a:spcBef>
                <a:spcPct val="20000"/>
              </a:spcBef>
              <a:buClr>
                <a:srgbClr val="333399"/>
              </a:buClr>
              <a:buSzPct val="75000"/>
              <a:buFont typeface="Wingdings" pitchFamily="2" charset="2"/>
              <a:buNone/>
            </a:pPr>
            <a:r>
              <a:rPr kumimoji="1" lang="ru-RU" sz="2800">
                <a:latin typeface="Tahoma" pitchFamily="34" charset="0"/>
              </a:rPr>
              <a:t>Оценивает </a:t>
            </a:r>
          </a:p>
          <a:p>
            <a:pPr>
              <a:spcBef>
                <a:spcPct val="20000"/>
              </a:spcBef>
              <a:buClr>
                <a:srgbClr val="333399"/>
              </a:buClr>
              <a:buSzPct val="75000"/>
              <a:buFont typeface="Wingdings" pitchFamily="2" charset="2"/>
              <a:buNone/>
            </a:pPr>
            <a:r>
              <a:rPr kumimoji="1" lang="ru-RU" sz="2800">
                <a:latin typeface="Tahoma" pitchFamily="34" charset="0"/>
              </a:rPr>
              <a:t>Ученик:</a:t>
            </a:r>
          </a:p>
          <a:p>
            <a:pPr>
              <a:spcBef>
                <a:spcPct val="20000"/>
              </a:spcBef>
              <a:buClr>
                <a:srgbClr val="333399"/>
              </a:buClr>
              <a:buSzPct val="75000"/>
              <a:buFont typeface="Wingdings" pitchFamily="2" charset="2"/>
              <a:buNone/>
            </a:pPr>
            <a:r>
              <a:rPr kumimoji="1" lang="ru-RU" sz="2800">
                <a:latin typeface="Tahoma" pitchFamily="34" charset="0"/>
              </a:rPr>
              <a:t>Слушает </a:t>
            </a:r>
          </a:p>
          <a:p>
            <a:pPr>
              <a:spcBef>
                <a:spcPct val="20000"/>
              </a:spcBef>
              <a:buClr>
                <a:srgbClr val="333399"/>
              </a:buClr>
              <a:buSzPct val="75000"/>
              <a:buFont typeface="Wingdings" pitchFamily="2" charset="2"/>
              <a:buNone/>
            </a:pPr>
            <a:r>
              <a:rPr kumimoji="1" lang="ru-RU" sz="2800">
                <a:latin typeface="Tahoma" pitchFamily="34" charset="0"/>
              </a:rPr>
              <a:t>Отвечает </a:t>
            </a:r>
          </a:p>
        </p:txBody>
      </p:sp>
      <p:pic>
        <p:nvPicPr>
          <p:cNvPr id="14340" name="Picture 4" descr="MARKER"/>
          <p:cNvPicPr>
            <a:picLocks noChangeAspect="1" noChangeArrowheads="1"/>
          </p:cNvPicPr>
          <p:nvPr/>
        </p:nvPicPr>
        <p:blipFill>
          <a:blip r:embed="rId3" cstate="print"/>
          <a:srcRect/>
          <a:stretch>
            <a:fillRect/>
          </a:stretch>
        </p:blipFill>
        <p:spPr bwMode="auto">
          <a:xfrm>
            <a:off x="1547813" y="2565400"/>
            <a:ext cx="341312" cy="166688"/>
          </a:xfrm>
          <a:prstGeom prst="rect">
            <a:avLst/>
          </a:prstGeom>
          <a:noFill/>
          <a:ln w="9525">
            <a:noFill/>
            <a:miter lim="800000"/>
            <a:headEnd/>
            <a:tailEnd/>
          </a:ln>
        </p:spPr>
      </p:pic>
      <p:pic>
        <p:nvPicPr>
          <p:cNvPr id="14341" name="Picture 5" descr="MARKER"/>
          <p:cNvPicPr>
            <a:picLocks noChangeAspect="1" noChangeArrowheads="1"/>
          </p:cNvPicPr>
          <p:nvPr/>
        </p:nvPicPr>
        <p:blipFill>
          <a:blip r:embed="rId3" cstate="print"/>
          <a:srcRect/>
          <a:stretch>
            <a:fillRect/>
          </a:stretch>
        </p:blipFill>
        <p:spPr bwMode="auto">
          <a:xfrm>
            <a:off x="1547813" y="3068638"/>
            <a:ext cx="341312" cy="166687"/>
          </a:xfrm>
          <a:prstGeom prst="rect">
            <a:avLst/>
          </a:prstGeom>
          <a:noFill/>
          <a:ln w="9525">
            <a:noFill/>
            <a:miter lim="800000"/>
            <a:headEnd/>
            <a:tailEnd/>
          </a:ln>
        </p:spPr>
      </p:pic>
      <p:pic>
        <p:nvPicPr>
          <p:cNvPr id="14342" name="Picture 6" descr="MARKER"/>
          <p:cNvPicPr>
            <a:picLocks noChangeAspect="1" noChangeArrowheads="1"/>
          </p:cNvPicPr>
          <p:nvPr/>
        </p:nvPicPr>
        <p:blipFill>
          <a:blip r:embed="rId3" cstate="print"/>
          <a:srcRect/>
          <a:stretch>
            <a:fillRect/>
          </a:stretch>
        </p:blipFill>
        <p:spPr bwMode="auto">
          <a:xfrm>
            <a:off x="1566863" y="2060575"/>
            <a:ext cx="341312" cy="168275"/>
          </a:xfrm>
          <a:prstGeom prst="rect">
            <a:avLst/>
          </a:prstGeom>
          <a:noFill/>
          <a:ln w="9525">
            <a:noFill/>
            <a:miter lim="800000"/>
            <a:headEnd/>
            <a:tailEnd/>
          </a:ln>
        </p:spPr>
      </p:pic>
      <p:pic>
        <p:nvPicPr>
          <p:cNvPr id="14343" name="Picture 7" descr="MARKER"/>
          <p:cNvPicPr>
            <a:picLocks noChangeAspect="1" noChangeArrowheads="1"/>
          </p:cNvPicPr>
          <p:nvPr/>
        </p:nvPicPr>
        <p:blipFill>
          <a:blip r:embed="rId3" cstate="print"/>
          <a:srcRect/>
          <a:stretch>
            <a:fillRect/>
          </a:stretch>
        </p:blipFill>
        <p:spPr bwMode="auto">
          <a:xfrm>
            <a:off x="4833938" y="2565400"/>
            <a:ext cx="341312" cy="166688"/>
          </a:xfrm>
          <a:prstGeom prst="rect">
            <a:avLst/>
          </a:prstGeom>
          <a:noFill/>
          <a:ln w="9525">
            <a:noFill/>
            <a:miter lim="800000"/>
            <a:headEnd/>
            <a:tailEnd/>
          </a:ln>
        </p:spPr>
      </p:pic>
      <p:pic>
        <p:nvPicPr>
          <p:cNvPr id="14344" name="Picture 8" descr="MARKER"/>
          <p:cNvPicPr>
            <a:picLocks noChangeAspect="1" noChangeArrowheads="1"/>
          </p:cNvPicPr>
          <p:nvPr/>
        </p:nvPicPr>
        <p:blipFill>
          <a:blip r:embed="rId3" cstate="print"/>
          <a:srcRect/>
          <a:stretch>
            <a:fillRect/>
          </a:stretch>
        </p:blipFill>
        <p:spPr bwMode="auto">
          <a:xfrm>
            <a:off x="4833938" y="3068638"/>
            <a:ext cx="341312" cy="168275"/>
          </a:xfrm>
          <a:prstGeom prst="rect">
            <a:avLst/>
          </a:prstGeom>
          <a:noFill/>
          <a:ln w="9525">
            <a:noFill/>
            <a:miter lim="800000"/>
            <a:headEnd/>
            <a:tailEnd/>
          </a:ln>
        </p:spPr>
      </p:pic>
      <p:pic>
        <p:nvPicPr>
          <p:cNvPr id="14345" name="Picture 9" descr="MARKER"/>
          <p:cNvPicPr>
            <a:picLocks noChangeAspect="1" noChangeArrowheads="1"/>
          </p:cNvPicPr>
          <p:nvPr/>
        </p:nvPicPr>
        <p:blipFill>
          <a:blip r:embed="rId3" cstate="print"/>
          <a:srcRect/>
          <a:stretch>
            <a:fillRect/>
          </a:stretch>
        </p:blipFill>
        <p:spPr bwMode="auto">
          <a:xfrm>
            <a:off x="1566863" y="4149725"/>
            <a:ext cx="341312" cy="166688"/>
          </a:xfrm>
          <a:prstGeom prst="rect">
            <a:avLst/>
          </a:prstGeom>
          <a:noFill/>
          <a:ln w="9525">
            <a:noFill/>
            <a:miter lim="800000"/>
            <a:headEnd/>
            <a:tailEnd/>
          </a:ln>
        </p:spPr>
      </p:pic>
      <p:pic>
        <p:nvPicPr>
          <p:cNvPr id="14346" name="Picture 10" descr="MARKER"/>
          <p:cNvPicPr>
            <a:picLocks noChangeAspect="1" noChangeArrowheads="1"/>
          </p:cNvPicPr>
          <p:nvPr/>
        </p:nvPicPr>
        <p:blipFill>
          <a:blip r:embed="rId3" cstate="print"/>
          <a:srcRect/>
          <a:stretch>
            <a:fillRect/>
          </a:stretch>
        </p:blipFill>
        <p:spPr bwMode="auto">
          <a:xfrm>
            <a:off x="4833938" y="2060575"/>
            <a:ext cx="341312" cy="166688"/>
          </a:xfrm>
          <a:prstGeom prst="rect">
            <a:avLst/>
          </a:prstGeom>
          <a:noFill/>
          <a:ln w="9525">
            <a:noFill/>
            <a:miter lim="800000"/>
            <a:headEnd/>
            <a:tailEnd/>
          </a:ln>
        </p:spPr>
      </p:pic>
      <p:pic>
        <p:nvPicPr>
          <p:cNvPr id="14347" name="Picture 11" descr="MARKER"/>
          <p:cNvPicPr>
            <a:picLocks noChangeAspect="1" noChangeArrowheads="1"/>
          </p:cNvPicPr>
          <p:nvPr/>
        </p:nvPicPr>
        <p:blipFill>
          <a:blip r:embed="rId3" cstate="print"/>
          <a:srcRect/>
          <a:stretch>
            <a:fillRect/>
          </a:stretch>
        </p:blipFill>
        <p:spPr bwMode="auto">
          <a:xfrm>
            <a:off x="4859338" y="5084763"/>
            <a:ext cx="341312" cy="166687"/>
          </a:xfrm>
          <a:prstGeom prst="rect">
            <a:avLst/>
          </a:prstGeom>
          <a:noFill/>
          <a:ln w="9525">
            <a:noFill/>
            <a:miter lim="800000"/>
            <a:headEnd/>
            <a:tailEnd/>
          </a:ln>
        </p:spPr>
      </p:pic>
      <p:pic>
        <p:nvPicPr>
          <p:cNvPr id="14348" name="Picture 12" descr="MARKER"/>
          <p:cNvPicPr>
            <a:picLocks noChangeAspect="1" noChangeArrowheads="1"/>
          </p:cNvPicPr>
          <p:nvPr/>
        </p:nvPicPr>
        <p:blipFill>
          <a:blip r:embed="rId3" cstate="print"/>
          <a:srcRect/>
          <a:stretch>
            <a:fillRect/>
          </a:stretch>
        </p:blipFill>
        <p:spPr bwMode="auto">
          <a:xfrm>
            <a:off x="1619250" y="4581525"/>
            <a:ext cx="341313" cy="166688"/>
          </a:xfrm>
          <a:prstGeom prst="rect">
            <a:avLst/>
          </a:prstGeom>
          <a:noFill/>
          <a:ln w="9525">
            <a:noFill/>
            <a:miter lim="800000"/>
            <a:headEnd/>
            <a:tailEnd/>
          </a:ln>
        </p:spPr>
      </p:pic>
      <p:pic>
        <p:nvPicPr>
          <p:cNvPr id="14349" name="Picture 13" descr="MARKER"/>
          <p:cNvPicPr>
            <a:picLocks noChangeAspect="1" noChangeArrowheads="1"/>
          </p:cNvPicPr>
          <p:nvPr/>
        </p:nvPicPr>
        <p:blipFill>
          <a:blip r:embed="rId3" cstate="print"/>
          <a:srcRect/>
          <a:stretch>
            <a:fillRect/>
          </a:stretch>
        </p:blipFill>
        <p:spPr bwMode="auto">
          <a:xfrm>
            <a:off x="4859338" y="4581525"/>
            <a:ext cx="341312" cy="166688"/>
          </a:xfrm>
          <a:prstGeom prst="rect">
            <a:avLst/>
          </a:prstGeom>
          <a:noFill/>
          <a:ln w="9525">
            <a:noFill/>
            <a:miter lim="800000"/>
            <a:headEnd/>
            <a:tailEnd/>
          </a:ln>
        </p:spPr>
      </p:pic>
      <p:pic>
        <p:nvPicPr>
          <p:cNvPr id="14350" name="Picture 14" descr="MARKER"/>
          <p:cNvPicPr>
            <a:picLocks noChangeAspect="1" noChangeArrowheads="1"/>
          </p:cNvPicPr>
          <p:nvPr/>
        </p:nvPicPr>
        <p:blipFill>
          <a:blip r:embed="rId3" cstate="print"/>
          <a:srcRect/>
          <a:stretch>
            <a:fillRect/>
          </a:stretch>
        </p:blipFill>
        <p:spPr bwMode="auto">
          <a:xfrm>
            <a:off x="4833938" y="4129088"/>
            <a:ext cx="341312" cy="166687"/>
          </a:xfrm>
          <a:prstGeom prst="rect">
            <a:avLst/>
          </a:prstGeom>
          <a:noFill/>
          <a:ln w="9525">
            <a:noFill/>
            <a:miter lim="800000"/>
            <a:headEnd/>
            <a:tailEnd/>
          </a:ln>
        </p:spPr>
      </p:pic>
      <p:sp>
        <p:nvSpPr>
          <p:cNvPr id="14351" name="Rectangle 15"/>
          <p:cNvSpPr>
            <a:spLocks noChangeArrowheads="1"/>
          </p:cNvSpPr>
          <p:nvPr/>
        </p:nvSpPr>
        <p:spPr bwMode="auto">
          <a:xfrm>
            <a:off x="1592263" y="5876925"/>
            <a:ext cx="3484562" cy="469900"/>
          </a:xfrm>
          <a:prstGeom prst="rect">
            <a:avLst/>
          </a:prstGeom>
          <a:noFill/>
          <a:ln w="9525">
            <a:noFill/>
            <a:miter lim="800000"/>
            <a:headEnd/>
            <a:tailEnd/>
          </a:ln>
        </p:spPr>
        <p:txBody>
          <a:bodyPr/>
          <a:lstStyle/>
          <a:p>
            <a:pPr marL="342900" indent="-342900">
              <a:spcBef>
                <a:spcPct val="20000"/>
              </a:spcBef>
              <a:buClr>
                <a:srgbClr val="3C605F"/>
              </a:buClr>
              <a:buSzPct val="75000"/>
              <a:buFont typeface="Wingdings" pitchFamily="2" charset="2"/>
              <a:buChar char="n"/>
            </a:pPr>
            <a:r>
              <a:rPr kumimoji="1" lang="ru-RU" sz="2800">
                <a:solidFill>
                  <a:srgbClr val="009900"/>
                </a:solidFill>
                <a:latin typeface="Tahoma" pitchFamily="34" charset="0"/>
              </a:rPr>
              <a:t>Классно-урочная</a:t>
            </a:r>
          </a:p>
        </p:txBody>
      </p:sp>
      <p:sp>
        <p:nvSpPr>
          <p:cNvPr id="14352" name="Rectangle 16"/>
          <p:cNvSpPr>
            <a:spLocks noChangeArrowheads="1"/>
          </p:cNvSpPr>
          <p:nvPr/>
        </p:nvSpPr>
        <p:spPr bwMode="auto">
          <a:xfrm>
            <a:off x="5364163" y="5805488"/>
            <a:ext cx="3486150" cy="469900"/>
          </a:xfrm>
          <a:prstGeom prst="rect">
            <a:avLst/>
          </a:prstGeom>
          <a:noFill/>
          <a:ln w="9525">
            <a:noFill/>
            <a:miter lim="800000"/>
            <a:headEnd/>
            <a:tailEnd/>
          </a:ln>
        </p:spPr>
        <p:txBody>
          <a:bodyPr/>
          <a:lstStyle/>
          <a:p>
            <a:pPr marL="342900" indent="-342900">
              <a:spcBef>
                <a:spcPct val="20000"/>
              </a:spcBef>
              <a:buClr>
                <a:srgbClr val="3C605F"/>
              </a:buClr>
              <a:buSzPct val="75000"/>
              <a:buFont typeface="Wingdings" pitchFamily="2" charset="2"/>
              <a:buChar char="n"/>
            </a:pPr>
            <a:r>
              <a:rPr kumimoji="1" lang="ru-RU" sz="2800">
                <a:solidFill>
                  <a:srgbClr val="009900"/>
                </a:solidFill>
                <a:latin typeface="Tahoma" pitchFamily="34" charset="0"/>
              </a:rPr>
              <a:t>Модульная </a:t>
            </a:r>
          </a:p>
        </p:txBody>
      </p:sp>
      <p:sp>
        <p:nvSpPr>
          <p:cNvPr id="14353" name="Rectangle 17"/>
          <p:cNvSpPr>
            <a:spLocks noChangeArrowheads="1"/>
          </p:cNvSpPr>
          <p:nvPr/>
        </p:nvSpPr>
        <p:spPr bwMode="auto">
          <a:xfrm>
            <a:off x="5508625" y="1341438"/>
            <a:ext cx="3484563" cy="4217987"/>
          </a:xfrm>
          <a:prstGeom prst="rect">
            <a:avLst/>
          </a:prstGeom>
          <a:noFill/>
          <a:ln w="9525">
            <a:noFill/>
            <a:miter lim="800000"/>
            <a:headEnd/>
            <a:tailEnd/>
          </a:ln>
        </p:spPr>
        <p:txBody>
          <a:bodyPr/>
          <a:lstStyle/>
          <a:p>
            <a:pPr>
              <a:spcBef>
                <a:spcPct val="20000"/>
              </a:spcBef>
              <a:buClr>
                <a:srgbClr val="333399"/>
              </a:buClr>
              <a:buSzPct val="75000"/>
              <a:buFont typeface="Wingdings" pitchFamily="2" charset="2"/>
              <a:buNone/>
            </a:pPr>
            <a:r>
              <a:rPr kumimoji="1" lang="ru-RU" sz="2800">
                <a:latin typeface="Tahoma" pitchFamily="34" charset="0"/>
              </a:rPr>
              <a:t>Учитель: </a:t>
            </a:r>
          </a:p>
          <a:p>
            <a:pPr>
              <a:spcBef>
                <a:spcPct val="20000"/>
              </a:spcBef>
              <a:buClr>
                <a:srgbClr val="333399"/>
              </a:buClr>
              <a:buSzPct val="75000"/>
              <a:buFont typeface="Wingdings" pitchFamily="2" charset="2"/>
              <a:buNone/>
            </a:pPr>
            <a:r>
              <a:rPr kumimoji="1" lang="ru-RU" sz="2800">
                <a:latin typeface="Tahoma" pitchFamily="34" charset="0"/>
              </a:rPr>
              <a:t>Организует </a:t>
            </a:r>
          </a:p>
          <a:p>
            <a:pPr>
              <a:spcBef>
                <a:spcPct val="20000"/>
              </a:spcBef>
              <a:buClr>
                <a:srgbClr val="333399"/>
              </a:buClr>
              <a:buSzPct val="75000"/>
              <a:buFont typeface="Wingdings" pitchFamily="2" charset="2"/>
              <a:buNone/>
            </a:pPr>
            <a:r>
              <a:rPr kumimoji="1" lang="ru-RU" sz="2800">
                <a:latin typeface="Tahoma" pitchFamily="34" charset="0"/>
              </a:rPr>
              <a:t>Управляет  </a:t>
            </a:r>
          </a:p>
          <a:p>
            <a:pPr>
              <a:spcBef>
                <a:spcPct val="20000"/>
              </a:spcBef>
              <a:buClr>
                <a:srgbClr val="333399"/>
              </a:buClr>
              <a:buSzPct val="75000"/>
              <a:buFont typeface="Wingdings" pitchFamily="2" charset="2"/>
              <a:buNone/>
            </a:pPr>
            <a:r>
              <a:rPr kumimoji="1" lang="ru-RU" sz="2800">
                <a:latin typeface="Tahoma" pitchFamily="34" charset="0"/>
              </a:rPr>
              <a:t>Консультирует  </a:t>
            </a:r>
          </a:p>
          <a:p>
            <a:pPr>
              <a:spcBef>
                <a:spcPct val="20000"/>
              </a:spcBef>
              <a:buClr>
                <a:srgbClr val="333399"/>
              </a:buClr>
              <a:buSzPct val="75000"/>
              <a:buFont typeface="Wingdings" pitchFamily="2" charset="2"/>
              <a:buNone/>
            </a:pPr>
            <a:r>
              <a:rPr kumimoji="1" lang="ru-RU" sz="2800">
                <a:latin typeface="Tahoma" pitchFamily="34" charset="0"/>
              </a:rPr>
              <a:t>Ученик:</a:t>
            </a:r>
          </a:p>
          <a:p>
            <a:pPr>
              <a:spcBef>
                <a:spcPct val="20000"/>
              </a:spcBef>
              <a:buClr>
                <a:srgbClr val="333399"/>
              </a:buClr>
              <a:buSzPct val="75000"/>
              <a:buFont typeface="Wingdings" pitchFamily="2" charset="2"/>
              <a:buNone/>
            </a:pPr>
            <a:r>
              <a:rPr kumimoji="1" lang="ru-RU" sz="2800">
                <a:latin typeface="Tahoma" pitchFamily="34" charset="0"/>
              </a:rPr>
              <a:t>Систематизирует    </a:t>
            </a:r>
          </a:p>
          <a:p>
            <a:pPr>
              <a:spcBef>
                <a:spcPct val="20000"/>
              </a:spcBef>
              <a:buClr>
                <a:srgbClr val="333399"/>
              </a:buClr>
              <a:buSzPct val="75000"/>
              <a:buFont typeface="Wingdings" pitchFamily="2" charset="2"/>
              <a:buNone/>
            </a:pPr>
            <a:r>
              <a:rPr kumimoji="1" lang="ru-RU" sz="2800">
                <a:latin typeface="Tahoma" pitchFamily="34" charset="0"/>
              </a:rPr>
              <a:t>Углубляет знания</a:t>
            </a:r>
          </a:p>
          <a:p>
            <a:pPr>
              <a:spcBef>
                <a:spcPct val="20000"/>
              </a:spcBef>
              <a:buClr>
                <a:srgbClr val="333399"/>
              </a:buClr>
              <a:buSzPct val="75000"/>
              <a:buFont typeface="Wingdings" pitchFamily="2" charset="2"/>
              <a:buNone/>
            </a:pPr>
            <a:r>
              <a:rPr kumimoji="1" lang="ru-RU" sz="2800">
                <a:latin typeface="Tahoma" pitchFamily="34" charset="0"/>
              </a:rPr>
              <a:t>Делает выводы  </a:t>
            </a:r>
          </a:p>
        </p:txBody>
      </p:sp>
      <p:pic>
        <p:nvPicPr>
          <p:cNvPr id="14354" name="Picture 18" descr="pe01821_"/>
          <p:cNvPicPr>
            <a:picLocks noChangeAspect="1" noChangeArrowheads="1"/>
          </p:cNvPicPr>
          <p:nvPr/>
        </p:nvPicPr>
        <p:blipFill>
          <a:blip r:embed="rId4" cstate="print"/>
          <a:srcRect/>
          <a:stretch>
            <a:fillRect/>
          </a:stretch>
        </p:blipFill>
        <p:spPr bwMode="auto">
          <a:xfrm>
            <a:off x="7586663" y="765175"/>
            <a:ext cx="1557337" cy="1709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Рекомендации  </a:t>
            </a:r>
          </a:p>
        </p:txBody>
      </p:sp>
      <p:grpSp>
        <p:nvGrpSpPr>
          <p:cNvPr id="2052" name="Group 10"/>
          <p:cNvGrpSpPr>
            <a:grpSpLocks/>
          </p:cNvGrpSpPr>
          <p:nvPr/>
        </p:nvGrpSpPr>
        <p:grpSpPr bwMode="auto">
          <a:xfrm>
            <a:off x="1692275" y="1700213"/>
            <a:ext cx="6911975" cy="4467225"/>
            <a:chOff x="793" y="1071"/>
            <a:chExt cx="4627" cy="2814"/>
          </a:xfrm>
        </p:grpSpPr>
        <p:graphicFrame>
          <p:nvGraphicFramePr>
            <p:cNvPr id="2050" name="Object 3"/>
            <p:cNvGraphicFramePr>
              <a:graphicFrameLocks noChangeAspect="1"/>
            </p:cNvGraphicFramePr>
            <p:nvPr/>
          </p:nvGraphicFramePr>
          <p:xfrm>
            <a:off x="930" y="2341"/>
            <a:ext cx="1728" cy="1259"/>
          </p:xfrm>
          <a:graphic>
            <a:graphicData uri="http://schemas.openxmlformats.org/presentationml/2006/ole">
              <p:oleObj spid="_x0000_s2050" name="Document" r:id="rId3" imgW="601592" imgH="582963" progId="Word.Document.8">
                <p:embed/>
              </p:oleObj>
            </a:graphicData>
          </a:graphic>
        </p:graphicFrame>
        <p:sp>
          <p:nvSpPr>
            <p:cNvPr id="2053" name="AutoShape 4"/>
            <p:cNvSpPr>
              <a:spLocks noChangeArrowheads="1"/>
            </p:cNvSpPr>
            <p:nvPr/>
          </p:nvSpPr>
          <p:spPr bwMode="auto">
            <a:xfrm rot="5278141">
              <a:off x="4263" y="2001"/>
              <a:ext cx="363" cy="227"/>
            </a:xfrm>
            <a:prstGeom prst="rightArrow">
              <a:avLst>
                <a:gd name="adj1" fmla="val 50000"/>
                <a:gd name="adj2" fmla="val 39978"/>
              </a:avLst>
            </a:prstGeom>
            <a:solidFill>
              <a:srgbClr val="FF0000"/>
            </a:solidFill>
            <a:ln w="9525">
              <a:solidFill>
                <a:schemeClr val="tx1"/>
              </a:solidFill>
              <a:miter lim="800000"/>
              <a:headEnd/>
              <a:tailEnd/>
            </a:ln>
          </p:spPr>
          <p:txBody>
            <a:bodyPr wrap="none" anchor="ctr"/>
            <a:lstStyle/>
            <a:p>
              <a:endParaRPr lang="ru-RU"/>
            </a:p>
          </p:txBody>
        </p:sp>
        <p:sp>
          <p:nvSpPr>
            <p:cNvPr id="153605" name="AutoShape 5"/>
            <p:cNvSpPr>
              <a:spLocks noChangeArrowheads="1"/>
            </p:cNvSpPr>
            <p:nvPr/>
          </p:nvSpPr>
          <p:spPr bwMode="auto">
            <a:xfrm>
              <a:off x="793" y="1117"/>
              <a:ext cx="2404" cy="475"/>
            </a:xfrm>
            <a:prstGeom prst="homePlate">
              <a:avLst>
                <a:gd name="adj" fmla="val 42878"/>
              </a:avLst>
            </a:prstGeom>
            <a:solidFill>
              <a:srgbClr val="BED6FF"/>
            </a:solidFill>
            <a:ln w="19050">
              <a:solidFill>
                <a:schemeClr val="bg1"/>
              </a:solidFill>
              <a:miter lim="800000"/>
              <a:headEnd/>
              <a:tailEnd/>
            </a:ln>
            <a:effectLst/>
          </p:spPr>
          <p:txBody>
            <a:bodyPr wrap="none" anchor="ctr"/>
            <a:lstStyle/>
            <a:p>
              <a:pPr algn="ctr" eaLnBrk="1" hangingPunct="1">
                <a:defRPr/>
              </a:pPr>
              <a:r>
                <a:rPr lang="ru-RU" sz="1800" b="1">
                  <a:solidFill>
                    <a:srgbClr val="387000"/>
                  </a:solidFill>
                  <a:effectLst>
                    <a:outerShdw blurRad="38100" dist="38100" dir="2700000" algn="tl">
                      <a:srgbClr val="000000"/>
                    </a:outerShdw>
                  </a:effectLst>
                  <a:latin typeface="Verdana" pitchFamily="34" charset="0"/>
                </a:rPr>
                <a:t>Создание своего банка</a:t>
              </a:r>
            </a:p>
            <a:p>
              <a:pPr algn="ctr" eaLnBrk="1" hangingPunct="1">
                <a:defRPr/>
              </a:pPr>
              <a:r>
                <a:rPr lang="ru-RU" sz="1800" b="1">
                  <a:solidFill>
                    <a:srgbClr val="387000"/>
                  </a:solidFill>
                  <a:effectLst>
                    <a:outerShdw blurRad="38100" dist="38100" dir="2700000" algn="tl">
                      <a:srgbClr val="000000"/>
                    </a:outerShdw>
                  </a:effectLst>
                  <a:latin typeface="Verdana" pitchFamily="34" charset="0"/>
                </a:rPr>
                <a:t>тестовых заданий</a:t>
              </a:r>
            </a:p>
          </p:txBody>
        </p:sp>
        <p:sp>
          <p:nvSpPr>
            <p:cNvPr id="153606" name="AutoShape 6"/>
            <p:cNvSpPr>
              <a:spLocks noChangeArrowheads="1"/>
            </p:cNvSpPr>
            <p:nvPr/>
          </p:nvSpPr>
          <p:spPr bwMode="auto">
            <a:xfrm>
              <a:off x="3243" y="1071"/>
              <a:ext cx="2177" cy="681"/>
            </a:xfrm>
            <a:prstGeom prst="can">
              <a:avLst>
                <a:gd name="adj" fmla="val 25000"/>
              </a:avLst>
            </a:prstGeom>
            <a:gradFill rotWithShape="0">
              <a:gsLst>
                <a:gs pos="0">
                  <a:srgbClr val="C44DFF"/>
                </a:gs>
                <a:gs pos="50000">
                  <a:srgbClr val="C3C3FF"/>
                </a:gs>
                <a:gs pos="100000">
                  <a:srgbClr val="C44DFF"/>
                </a:gs>
              </a:gsLst>
              <a:lin ang="5400000" scaled="1"/>
            </a:gradFill>
            <a:ln w="9525">
              <a:solidFill>
                <a:schemeClr val="tx1"/>
              </a:solidFill>
              <a:round/>
              <a:headEnd/>
              <a:tailEnd/>
            </a:ln>
            <a:effectLst/>
          </p:spPr>
          <p:txBody>
            <a:bodyPr wrap="none" anchor="ctr"/>
            <a:lstStyle/>
            <a:p>
              <a:pPr algn="ctr" eaLnBrk="1" hangingPunct="1">
                <a:defRPr/>
              </a:pPr>
              <a:r>
                <a:rPr lang="ru-RU" sz="1800" b="1">
                  <a:solidFill>
                    <a:schemeClr val="accent2"/>
                  </a:solidFill>
                  <a:effectLst>
                    <a:outerShdw blurRad="38100" dist="38100" dir="2700000" algn="tl">
                      <a:srgbClr val="000000"/>
                    </a:outerShdw>
                  </a:effectLst>
                  <a:latin typeface="Verdana" pitchFamily="34" charset="0"/>
                </a:rPr>
                <a:t>Программы </a:t>
              </a:r>
              <a:endParaRPr lang="ru-RU" sz="1800" b="1">
                <a:solidFill>
                  <a:srgbClr val="387000"/>
                </a:solidFill>
                <a:effectLst>
                  <a:outerShdw blurRad="38100" dist="38100" dir="2700000" algn="tl">
                    <a:srgbClr val="000000"/>
                  </a:outerShdw>
                </a:effectLst>
                <a:latin typeface="Verdana" pitchFamily="34" charset="0"/>
              </a:endParaRPr>
            </a:p>
          </p:txBody>
        </p:sp>
        <p:sp>
          <p:nvSpPr>
            <p:cNvPr id="153607" name="AutoShape 7"/>
            <p:cNvSpPr>
              <a:spLocks noChangeArrowheads="1"/>
            </p:cNvSpPr>
            <p:nvPr/>
          </p:nvSpPr>
          <p:spPr bwMode="auto">
            <a:xfrm>
              <a:off x="3651" y="2523"/>
              <a:ext cx="1592" cy="364"/>
            </a:xfrm>
            <a:prstGeom prst="can">
              <a:avLst>
                <a:gd name="adj" fmla="val 25000"/>
              </a:avLst>
            </a:prstGeom>
            <a:gradFill rotWithShape="0">
              <a:gsLst>
                <a:gs pos="0">
                  <a:srgbClr val="C44DFF"/>
                </a:gs>
                <a:gs pos="50000">
                  <a:srgbClr val="C3C3FF"/>
                </a:gs>
                <a:gs pos="100000">
                  <a:srgbClr val="C44DFF"/>
                </a:gs>
              </a:gsLst>
              <a:lin ang="5400000" scaled="1"/>
            </a:gradFill>
            <a:ln w="9525">
              <a:solidFill>
                <a:schemeClr val="tx1"/>
              </a:solidFill>
              <a:round/>
              <a:headEnd/>
              <a:tailEnd/>
            </a:ln>
            <a:effectLst/>
          </p:spPr>
          <p:txBody>
            <a:bodyPr wrap="none" anchor="ctr"/>
            <a:lstStyle/>
            <a:p>
              <a:pPr algn="ctr" eaLnBrk="1" hangingPunct="1">
                <a:defRPr/>
              </a:pPr>
              <a:r>
                <a:rPr lang="ru-RU" sz="1800" b="1">
                  <a:solidFill>
                    <a:schemeClr val="accent2"/>
                  </a:solidFill>
                  <a:effectLst>
                    <a:outerShdw blurRad="38100" dist="38100" dir="2700000" algn="tl">
                      <a:srgbClr val="000000"/>
                    </a:outerShdw>
                  </a:effectLst>
                  <a:latin typeface="Verdana" pitchFamily="34" charset="0"/>
                </a:rPr>
                <a:t>1С: образование</a:t>
              </a:r>
              <a:endParaRPr lang="ru-RU" sz="1800" b="1">
                <a:solidFill>
                  <a:srgbClr val="387000"/>
                </a:solidFill>
                <a:effectLst>
                  <a:outerShdw blurRad="38100" dist="38100" dir="2700000" algn="tl">
                    <a:srgbClr val="000000"/>
                  </a:outerShdw>
                </a:effectLst>
                <a:latin typeface="Verdana" pitchFamily="34" charset="0"/>
              </a:endParaRPr>
            </a:p>
          </p:txBody>
        </p:sp>
        <p:sp>
          <p:nvSpPr>
            <p:cNvPr id="153608" name="AutoShape 8"/>
            <p:cNvSpPr>
              <a:spLocks noChangeArrowheads="1"/>
            </p:cNvSpPr>
            <p:nvPr/>
          </p:nvSpPr>
          <p:spPr bwMode="auto">
            <a:xfrm>
              <a:off x="3606" y="3521"/>
              <a:ext cx="1588" cy="364"/>
            </a:xfrm>
            <a:prstGeom prst="can">
              <a:avLst>
                <a:gd name="adj" fmla="val 25000"/>
              </a:avLst>
            </a:prstGeom>
            <a:gradFill rotWithShape="0">
              <a:gsLst>
                <a:gs pos="0">
                  <a:srgbClr val="C44DFF"/>
                </a:gs>
                <a:gs pos="50000">
                  <a:srgbClr val="C3C3FF"/>
                </a:gs>
                <a:gs pos="100000">
                  <a:srgbClr val="C44DFF"/>
                </a:gs>
              </a:gsLst>
              <a:lin ang="5400000" scaled="1"/>
            </a:gradFill>
            <a:ln w="9525">
              <a:solidFill>
                <a:schemeClr val="tx1"/>
              </a:solidFill>
              <a:round/>
              <a:headEnd/>
              <a:tailEnd/>
            </a:ln>
            <a:effectLst/>
          </p:spPr>
          <p:txBody>
            <a:bodyPr wrap="none" anchor="ctr"/>
            <a:lstStyle/>
            <a:p>
              <a:pPr algn="ctr" eaLnBrk="1" hangingPunct="1">
                <a:defRPr/>
              </a:pPr>
              <a:r>
                <a:rPr lang="ru-RU" sz="1800" b="1">
                  <a:solidFill>
                    <a:schemeClr val="accent2"/>
                  </a:solidFill>
                  <a:effectLst>
                    <a:outerShdw blurRad="38100" dist="38100" dir="2700000" algn="tl">
                      <a:srgbClr val="000000"/>
                    </a:outerShdw>
                  </a:effectLst>
                  <a:latin typeface="Verdana" pitchFamily="34" charset="0"/>
                </a:rPr>
                <a:t>«КМ-школа»</a:t>
              </a:r>
              <a:endParaRPr lang="ru-RU" sz="1800" b="1">
                <a:solidFill>
                  <a:srgbClr val="387000"/>
                </a:solidFill>
                <a:effectLst>
                  <a:outerShdw blurRad="38100" dist="38100" dir="2700000" algn="tl">
                    <a:srgbClr val="000000"/>
                  </a:outerShdw>
                </a:effectLst>
                <a:latin typeface="Verdana" pitchFamily="34" charset="0"/>
              </a:endParaRPr>
            </a:p>
          </p:txBody>
        </p:sp>
        <p:sp>
          <p:nvSpPr>
            <p:cNvPr id="2058" name="AutoShape 9"/>
            <p:cNvSpPr>
              <a:spLocks noChangeArrowheads="1"/>
            </p:cNvSpPr>
            <p:nvPr/>
          </p:nvSpPr>
          <p:spPr bwMode="auto">
            <a:xfrm rot="5278141">
              <a:off x="4264" y="3090"/>
              <a:ext cx="363" cy="227"/>
            </a:xfrm>
            <a:prstGeom prst="rightArrow">
              <a:avLst>
                <a:gd name="adj1" fmla="val 50000"/>
                <a:gd name="adj2" fmla="val 39978"/>
              </a:avLst>
            </a:prstGeom>
            <a:solidFill>
              <a:srgbClr val="FF0000"/>
            </a:solidFill>
            <a:ln w="9525">
              <a:solidFill>
                <a:schemeClr val="tx1"/>
              </a:solidFill>
              <a:miter lim="800000"/>
              <a:headEnd/>
              <a:tailEnd/>
            </a:ln>
          </p:spPr>
          <p:txBody>
            <a:bodyPr wrap="none" anchor="ctr"/>
            <a:lstStyle/>
            <a:p>
              <a:endParaRPr lang="ru-RU"/>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Вариант модульной программы</a:t>
            </a:r>
          </a:p>
        </p:txBody>
      </p:sp>
      <p:graphicFrame>
        <p:nvGraphicFramePr>
          <p:cNvPr id="154643" name="Group 19"/>
          <p:cNvGraphicFramePr>
            <a:graphicFrameLocks noGrp="1"/>
          </p:cNvGraphicFramePr>
          <p:nvPr/>
        </p:nvGraphicFramePr>
        <p:xfrm>
          <a:off x="1071563" y="1357313"/>
          <a:ext cx="7345362" cy="4537075"/>
        </p:xfrm>
        <a:graphic>
          <a:graphicData uri="http://schemas.openxmlformats.org/drawingml/2006/table">
            <a:tbl>
              <a:tblPr/>
              <a:tblGrid>
                <a:gridCol w="995363"/>
                <a:gridCol w="3711575"/>
                <a:gridCol w="2638425"/>
              </a:tblGrid>
              <a:tr h="995363">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endParaRPr kumimoji="1" lang="ru-RU" sz="18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1" lang="ru-RU" sz="1800" b="0" i="0" u="none" strike="noStrike" cap="none" normalizeH="0" baseline="0" dirty="0" smtClean="0">
                          <a:ln>
                            <a:noFill/>
                          </a:ln>
                          <a:solidFill>
                            <a:schemeClr val="tx1"/>
                          </a:solidFill>
                          <a:effectLst/>
                          <a:latin typeface="Arial" charset="0"/>
                          <a:ea typeface="Times New Roman" pitchFamily="18" charset="0"/>
                          <a:cs typeface="Arial" charset="0"/>
                        </a:rPr>
                        <a:t>№ УЭ</a:t>
                      </a:r>
                      <a:endParaRPr kumimoji="1" lang="ru-RU" sz="1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endParaRPr kumimoji="1" lang="ru-RU" sz="18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1" lang="ru-RU" sz="1800" b="0" i="0" u="none" strike="noStrike" cap="none" normalizeH="0" baseline="0" dirty="0" smtClean="0">
                          <a:ln>
                            <a:noFill/>
                          </a:ln>
                          <a:solidFill>
                            <a:schemeClr val="tx1"/>
                          </a:solidFill>
                          <a:effectLst/>
                          <a:latin typeface="Arial" charset="0"/>
                          <a:ea typeface="Times New Roman" pitchFamily="18" charset="0"/>
                          <a:cs typeface="Arial" charset="0"/>
                        </a:rPr>
                        <a:t>Учебный элемент с указанием заданий</a:t>
                      </a:r>
                      <a:endParaRPr kumimoji="1" lang="ru-RU"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1" lang="ru-RU" sz="1800" b="0" i="0" u="none" strike="noStrike" cap="none" normalizeH="0" baseline="0" smtClean="0">
                          <a:ln>
                            <a:noFill/>
                          </a:ln>
                          <a:solidFill>
                            <a:schemeClr val="tx1"/>
                          </a:solidFill>
                          <a:effectLst/>
                          <a:latin typeface="Arial" charset="0"/>
                          <a:ea typeface="Times New Roman" pitchFamily="18" charset="0"/>
                          <a:cs typeface="Arial" charset="0"/>
                        </a:rPr>
                        <a:t>Руководство по усвоению учебного материала</a:t>
                      </a:r>
                      <a:endParaRPr kumimoji="1" lang="ru-RU"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1713">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2800" b="0" i="0" u="none" strike="noStrike" cap="none" normalizeH="0" baseline="0" smtClean="0">
                          <a:ln>
                            <a:noFill/>
                          </a:ln>
                          <a:solidFill>
                            <a:schemeClr val="tx1"/>
                          </a:solidFill>
                          <a:effectLst/>
                          <a:latin typeface="Times New Roman" pitchFamily="18" charset="0"/>
                          <a:ea typeface="Times New Roman" pitchFamily="18" charset="0"/>
                          <a:cs typeface="Arial" charset="0"/>
                        </a:rPr>
                        <a:t>УЭ-0</a:t>
                      </a:r>
                      <a:endParaRPr kumimoji="1" lang="ru-RU" sz="2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Входной контроль умений и навыков учащихся, чтобы определить уровень готовности к дальнейшей работе.</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0.1. Цели: повторить и закрепить правила, использованные при решении стандартных уравнений, подготовиться к изучению нового материала.</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0.3. Выполните тест. </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0.4. Проверьте правильность решения</a:t>
                      </a:r>
                      <a:r>
                        <a:rPr kumimoji="1" lang="ru-RU" sz="1800" b="0" i="0" u="none" strike="noStrike" cap="none" normalizeH="0" baseline="0" dirty="0" smtClean="0">
                          <a:ln>
                            <a:noFill/>
                          </a:ln>
                          <a:solidFill>
                            <a:schemeClr val="tx1"/>
                          </a:solidFill>
                          <a:effectLst/>
                          <a:latin typeface="Times New Roman" pitchFamily="18"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1600" b="0" i="0" u="none" strike="noStrike" cap="none" normalizeH="0" baseline="0" dirty="0" smtClean="0">
                          <a:ln>
                            <a:noFill/>
                          </a:ln>
                          <a:solidFill>
                            <a:schemeClr val="tx1"/>
                          </a:solidFill>
                          <a:effectLst/>
                          <a:latin typeface="Arial" charset="0"/>
                          <a:ea typeface="Times New Roman" pitchFamily="18" charset="0"/>
                          <a:cs typeface="Arial" charset="0"/>
                        </a:rPr>
                        <a:t>  </a:t>
                      </a:r>
                      <a:endPar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600" b="0" i="0" u="none" strike="noStrike" cap="none" normalizeH="0" baseline="0" dirty="0" smtClean="0">
                          <a:ln>
                            <a:noFill/>
                          </a:ln>
                          <a:solidFill>
                            <a:schemeClr val="tx1"/>
                          </a:solidFill>
                          <a:effectLst/>
                          <a:latin typeface="Arial" charset="0"/>
                          <a:ea typeface="Times New Roman" pitchFamily="18" charset="0"/>
                          <a:cs typeface="Arial" charset="0"/>
                        </a:rPr>
                        <a:t> </a:t>
                      </a:r>
                      <a:endPar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600" b="0" i="0" u="none" strike="noStrike" cap="none" normalizeH="0" baseline="0" dirty="0" smtClean="0">
                          <a:ln>
                            <a:noFill/>
                          </a:ln>
                          <a:solidFill>
                            <a:schemeClr val="tx1"/>
                          </a:solidFill>
                          <a:effectLst/>
                          <a:latin typeface="Arial" charset="0"/>
                          <a:ea typeface="Times New Roman" pitchFamily="18" charset="0"/>
                          <a:cs typeface="Arial" charset="0"/>
                        </a:rPr>
                        <a:t> </a:t>
                      </a:r>
                      <a:endPar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Задания выполняются устно, а ответы проверяются через тестовые задания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Входной контроль</a:t>
            </a:r>
          </a:p>
        </p:txBody>
      </p:sp>
      <p:pic>
        <p:nvPicPr>
          <p:cNvPr id="16387" name="Picture 4"/>
          <p:cNvPicPr>
            <a:picLocks noChangeAspect="1" noChangeArrowheads="1"/>
          </p:cNvPicPr>
          <p:nvPr/>
        </p:nvPicPr>
        <p:blipFill>
          <a:blip r:embed="rId2" cstate="print"/>
          <a:srcRect/>
          <a:stretch>
            <a:fillRect/>
          </a:stretch>
        </p:blipFill>
        <p:spPr bwMode="auto">
          <a:xfrm>
            <a:off x="1619250" y="1628775"/>
            <a:ext cx="7367588" cy="4156075"/>
          </a:xfrm>
          <a:prstGeom prst="rect">
            <a:avLst/>
          </a:prstGeom>
          <a:noFill/>
          <a:ln w="57150" cmpd="thickThin">
            <a:solidFill>
              <a:schemeClr val="hlink"/>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Урок ключевых задач</a:t>
            </a:r>
          </a:p>
        </p:txBody>
      </p:sp>
      <p:graphicFrame>
        <p:nvGraphicFramePr>
          <p:cNvPr id="156688" name="Group 16"/>
          <p:cNvGraphicFramePr>
            <a:graphicFrameLocks noGrp="1"/>
          </p:cNvGraphicFramePr>
          <p:nvPr/>
        </p:nvGraphicFramePr>
        <p:xfrm>
          <a:off x="1619250" y="1484313"/>
          <a:ext cx="7129463" cy="4751387"/>
        </p:xfrm>
        <a:graphic>
          <a:graphicData uri="http://schemas.openxmlformats.org/drawingml/2006/table">
            <a:tbl>
              <a:tblPr/>
              <a:tblGrid>
                <a:gridCol w="1339850"/>
                <a:gridCol w="5789613"/>
              </a:tblGrid>
              <a:tr h="4751388">
                <a:tc>
                  <a:txBody>
                    <a:bodyPr/>
                    <a:lstStyle/>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2800" b="0" i="0" u="none" strike="noStrike" cap="none" normalizeH="0" baseline="0" smtClean="0">
                          <a:ln>
                            <a:noFill/>
                          </a:ln>
                          <a:solidFill>
                            <a:schemeClr val="tx1"/>
                          </a:solidFill>
                          <a:effectLst/>
                          <a:latin typeface="Times New Roman" pitchFamily="18" charset="0"/>
                        </a:rPr>
                        <a:t>УЭ-1</a:t>
                      </a:r>
                      <a:r>
                        <a:rPr kumimoji="1" lang="ru-RU" sz="1800" b="0" i="0" u="none" strike="noStrike" cap="none" normalizeH="0" baseline="0" smtClean="0">
                          <a:ln>
                            <a:noFill/>
                          </a:ln>
                          <a:solidFill>
                            <a:schemeClr val="tx1"/>
                          </a:solidFill>
                          <a:effectLst/>
                          <a:latin typeface="Times New Roman" pitchFamily="18" charset="0"/>
                        </a:rPr>
                        <a:t> </a:t>
                      </a:r>
                      <a:endParaRPr kumimoji="1" lang="ru-RU" sz="1800" b="0" i="1"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1800" b="1" i="0" u="none" strike="noStrike" cap="none" normalizeH="0" baseline="0" smtClean="0">
                          <a:ln>
                            <a:noFill/>
                          </a:ln>
                          <a:solidFill>
                            <a:schemeClr val="tx1"/>
                          </a:solidFill>
                          <a:effectLst/>
                          <a:latin typeface="Times New Roman" pitchFamily="18" charset="0"/>
                          <a:cs typeface="Arial" charset="0"/>
                        </a:rPr>
                        <a:t>Тренинг-минимум</a:t>
                      </a:r>
                    </a:p>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1.1. Цели:</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а) </a:t>
                      </a:r>
                      <a:r>
                        <a:rPr kumimoji="1" lang="ru-RU" sz="1600" b="0" i="0" u="none" strike="noStrike" cap="none" normalizeH="0" baseline="0" smtClean="0">
                          <a:ln>
                            <a:noFill/>
                          </a:ln>
                          <a:solidFill>
                            <a:schemeClr val="tx1"/>
                          </a:solidFill>
                          <a:effectLst/>
                          <a:latin typeface="Times New Roman" pitchFamily="18" charset="0"/>
                          <a:cs typeface="Arial" charset="0"/>
                        </a:rPr>
                        <a:t>отработать навык решения задач</a:t>
                      </a: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a:t>
                      </a:r>
                      <a:br>
                        <a:rPr kumimoji="1" lang="ru-RU" sz="1800" b="0" i="0" u="none" strike="noStrike" cap="none" normalizeH="0" baseline="0" smtClean="0">
                          <a:ln>
                            <a:noFill/>
                          </a:ln>
                          <a:solidFill>
                            <a:schemeClr val="tx1"/>
                          </a:solidFill>
                          <a:effectLst/>
                          <a:latin typeface="Times New Roman" pitchFamily="18" charset="0"/>
                          <a:cs typeface="Times New Roman" pitchFamily="18" charset="0"/>
                        </a:rPr>
                      </a:b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б) начать его первичное усвоение;</a:t>
                      </a:r>
                      <a:br>
                        <a:rPr kumimoji="1" lang="ru-RU" sz="1800" b="0" i="0" u="none" strike="noStrike" cap="none" normalizeH="0" baseline="0" smtClean="0">
                          <a:ln>
                            <a:noFill/>
                          </a:ln>
                          <a:solidFill>
                            <a:schemeClr val="tx1"/>
                          </a:solidFill>
                          <a:effectLst/>
                          <a:latin typeface="Times New Roman" pitchFamily="18" charset="0"/>
                          <a:cs typeface="Times New Roman" pitchFamily="18" charset="0"/>
                        </a:rPr>
                      </a:b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1.2. Просмотр слайдов презентации</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1.3. Организовать индивидуальную работу по работе с  текстовым материалом</a:t>
                      </a:r>
                      <a:r>
                        <a:rPr kumimoji="1" lang="ru-RU" sz="1800" b="0" i="0" u="none" strike="noStrike" cap="none" normalizeH="0" baseline="0" smtClean="0">
                          <a:ln>
                            <a:noFill/>
                          </a:ln>
                          <a:solidFill>
                            <a:schemeClr val="tx1"/>
                          </a:solidFill>
                          <a:effectLst/>
                          <a:latin typeface="Times New Roman" pitchFamily="18"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1.4 Учитель</a:t>
                      </a:r>
                      <a:r>
                        <a:rPr kumimoji="1" lang="ru-RU" sz="1800" b="0" i="0" u="none" strike="noStrike" cap="none" normalizeH="0" baseline="0" smtClean="0">
                          <a:ln>
                            <a:noFill/>
                          </a:ln>
                          <a:solidFill>
                            <a:schemeClr val="tx1"/>
                          </a:solidFill>
                          <a:effectLst/>
                          <a:latin typeface="Times New Roman" pitchFamily="18" charset="0"/>
                          <a:cs typeface="Arial" charset="0"/>
                        </a:rPr>
                        <a:t>:</a:t>
                      </a: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 </a:t>
                      </a:r>
                      <a:endParaRPr kumimoji="1" lang="ru-RU" sz="1800" b="0" i="0" u="none" strike="noStrike" cap="none" normalizeH="0" baseline="0" smtClean="0">
                        <a:ln>
                          <a:noFill/>
                        </a:ln>
                        <a:solidFill>
                          <a:schemeClr val="tx1"/>
                        </a:solidFill>
                        <a:effectLst/>
                        <a:latin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Проводит работу со всем классом одновременно и индивидуально, общается с учащимися непосредственно в ходе объяснения.</a:t>
                      </a:r>
                    </a:p>
                    <a:p>
                      <a:pPr marL="0" marR="0" lvl="0" indent="0" algn="l" defTabSz="914400" rtl="0" eaLnBrk="0" fontAlgn="base" latinLnBrk="0" hangingPunct="0">
                        <a:lnSpc>
                          <a:spcPct val="100000"/>
                        </a:lnSpc>
                        <a:spcBef>
                          <a:spcPct val="0"/>
                        </a:spcBef>
                        <a:spcAft>
                          <a:spcPct val="0"/>
                        </a:spcAft>
                        <a:buClrTx/>
                        <a:buSzTx/>
                        <a:buFontTx/>
                        <a:buChar char="•"/>
                        <a:tabLst/>
                      </a:pP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Да</a:t>
                      </a:r>
                      <a:r>
                        <a:rPr kumimoji="1" lang="ru-RU" sz="1600" b="0" i="0" u="none" strike="noStrike" cap="none" normalizeH="0" baseline="0" smtClean="0">
                          <a:ln>
                            <a:noFill/>
                          </a:ln>
                          <a:solidFill>
                            <a:schemeClr val="tx1"/>
                          </a:solidFill>
                          <a:effectLst/>
                          <a:latin typeface="Times New Roman" pitchFamily="18" charset="0"/>
                          <a:cs typeface="Arial" charset="0"/>
                        </a:rPr>
                        <a:t>ет</a:t>
                      </a:r>
                      <a:r>
                        <a:rPr kumimoji="1" lang="ru-RU" sz="1800" b="0" i="0" u="none" strike="noStrike" cap="none" normalizeH="0" baseline="0" smtClean="0">
                          <a:ln>
                            <a:noFill/>
                          </a:ln>
                          <a:solidFill>
                            <a:schemeClr val="tx1"/>
                          </a:solidFill>
                          <a:effectLst/>
                          <a:latin typeface="Times New Roman" pitchFamily="18" charset="0"/>
                          <a:cs typeface="Arial" charset="0"/>
                        </a:rPr>
                        <a:t> </a:t>
                      </a:r>
                      <a:r>
                        <a:rPr kumimoji="1" lang="ru-RU" sz="1800" b="0" i="0" u="none" strike="noStrike" cap="none" normalizeH="0" baseline="0" smtClean="0">
                          <a:ln>
                            <a:noFill/>
                          </a:ln>
                          <a:solidFill>
                            <a:schemeClr val="tx1"/>
                          </a:solidFill>
                          <a:effectLst/>
                          <a:latin typeface="Times New Roman" pitchFamily="18" charset="0"/>
                          <a:cs typeface="Times New Roman" pitchFamily="18" charset="0"/>
                        </a:rPr>
                        <a:t> рекомендации, на что необходимо обратить внимание, что следует записать в тетрадь (зависит от уровня подготовки учащихся на данном этапе).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Опорные задачи</a:t>
            </a:r>
          </a:p>
        </p:txBody>
      </p:sp>
      <p:pic>
        <p:nvPicPr>
          <p:cNvPr id="18435" name="Picture 4"/>
          <p:cNvPicPr>
            <a:picLocks noChangeAspect="1" noChangeArrowheads="1"/>
          </p:cNvPicPr>
          <p:nvPr/>
        </p:nvPicPr>
        <p:blipFill>
          <a:blip r:embed="rId2" cstate="print"/>
          <a:srcRect/>
          <a:stretch>
            <a:fillRect/>
          </a:stretch>
        </p:blipFill>
        <p:spPr bwMode="auto">
          <a:xfrm>
            <a:off x="1143000" y="1143000"/>
            <a:ext cx="7748588" cy="5357813"/>
          </a:xfrm>
          <a:prstGeom prst="rect">
            <a:avLst/>
          </a:prstGeom>
          <a:noFill/>
          <a:ln w="57150" cmpd="thickThin">
            <a:solidFill>
              <a:schemeClr val="hlink"/>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Практикумы </a:t>
            </a:r>
          </a:p>
        </p:txBody>
      </p:sp>
      <p:graphicFrame>
        <p:nvGraphicFramePr>
          <p:cNvPr id="158737" name="Group 17"/>
          <p:cNvGraphicFramePr>
            <a:graphicFrameLocks noGrp="1"/>
          </p:cNvGraphicFramePr>
          <p:nvPr/>
        </p:nvGraphicFramePr>
        <p:xfrm>
          <a:off x="1547813" y="1412875"/>
          <a:ext cx="7488237" cy="4895850"/>
        </p:xfrm>
        <a:graphic>
          <a:graphicData uri="http://schemas.openxmlformats.org/drawingml/2006/table">
            <a:tbl>
              <a:tblPr/>
              <a:tblGrid>
                <a:gridCol w="968375"/>
                <a:gridCol w="6519862"/>
              </a:tblGrid>
              <a:tr h="4895850">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2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УЭ-2</a:t>
                      </a:r>
                      <a:endParaRPr kumimoji="1" lang="ru-RU" sz="28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2.1. Цели: </a:t>
                      </a:r>
                    </a:p>
                    <a:p>
                      <a:pPr marL="0" marR="0" lvl="0" indent="0" algn="l"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а) закрепить навыки решения уравнений;</a:t>
                      </a:r>
                      <a:b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b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б) развивать умения решать уравнения, выбирая метод решения уравнений разного вида;</a:t>
                      </a:r>
                      <a:b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b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в) выявить уровень пробелов в усвоении учебного элемента и устранить их.</a:t>
                      </a:r>
                    </a:p>
                    <a:p>
                      <a:pPr marL="0" marR="0" lvl="0" indent="0" algn="just"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2.2. Все ученики одновременно выполняют одинаковую, общую для всех работу, в разном для них темпе.</a:t>
                      </a:r>
                    </a:p>
                    <a:p>
                      <a:pPr marL="0" marR="0" lvl="0" indent="0" algn="just"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2.3. Ученикам с низкими учебными возможностями потребуется больше внимания со стороны учителя, больше времени на выполнение заданий, больше упражнений по образцу. Сильные ученики быстрее дойдут до заданий поискового, творческого типа.</a:t>
                      </a:r>
                    </a:p>
                    <a:p>
                      <a:pPr marL="0" marR="0" lvl="0" indent="0" algn="just"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2.4.Учитель наблюдает за работой, следит, чтобы выбирали правильные методы, дает советы, наводящие вопросы. </a:t>
                      </a:r>
                    </a:p>
                    <a:p>
                      <a:pPr marL="0" marR="0" lvl="0" indent="0" algn="just" defTabSz="914400" rtl="0" eaLnBrk="0" fontAlgn="base" latinLnBrk="0" hangingPunct="0">
                        <a:lnSpc>
                          <a:spcPct val="100000"/>
                        </a:lnSpc>
                        <a:spcBef>
                          <a:spcPct val="0"/>
                        </a:spcBef>
                        <a:spcAft>
                          <a:spcPct val="0"/>
                        </a:spcAft>
                        <a:buClrTx/>
                        <a:buSzTx/>
                        <a:buFontTx/>
                        <a:buNone/>
                        <a:tabLst/>
                      </a:pPr>
                      <a:r>
                        <a:rPr kumimoji="1" lang="ru-RU"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2.5. Необходимо проверить решение уравнений с параметрами, используя для этого проектор.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Практикумы </a:t>
            </a:r>
          </a:p>
        </p:txBody>
      </p:sp>
      <p:pic>
        <p:nvPicPr>
          <p:cNvPr id="20483" name="Picture 4"/>
          <p:cNvPicPr>
            <a:picLocks noChangeAspect="1" noChangeArrowheads="1"/>
          </p:cNvPicPr>
          <p:nvPr/>
        </p:nvPicPr>
        <p:blipFill>
          <a:blip r:embed="rId2" cstate="print"/>
          <a:srcRect/>
          <a:stretch>
            <a:fillRect/>
          </a:stretch>
        </p:blipFill>
        <p:spPr bwMode="auto">
          <a:xfrm>
            <a:off x="857250" y="1000125"/>
            <a:ext cx="6935788" cy="3209925"/>
          </a:xfrm>
          <a:prstGeom prst="rect">
            <a:avLst/>
          </a:prstGeom>
          <a:noFill/>
          <a:ln w="57150" cmpd="thickThin">
            <a:solidFill>
              <a:schemeClr val="hlink"/>
            </a:solidFill>
            <a:miter lim="800000"/>
            <a:headEnd/>
            <a:tailEnd/>
          </a:ln>
        </p:spPr>
      </p:pic>
      <p:pic>
        <p:nvPicPr>
          <p:cNvPr id="20484" name="Picture 5"/>
          <p:cNvPicPr>
            <a:picLocks noChangeAspect="1" noChangeArrowheads="1"/>
          </p:cNvPicPr>
          <p:nvPr/>
        </p:nvPicPr>
        <p:blipFill>
          <a:blip r:embed="rId3" cstate="print"/>
          <a:srcRect/>
          <a:stretch>
            <a:fillRect/>
          </a:stretch>
        </p:blipFill>
        <p:spPr bwMode="auto">
          <a:xfrm>
            <a:off x="2700338" y="3429000"/>
            <a:ext cx="6088062" cy="3086100"/>
          </a:xfrm>
          <a:prstGeom prst="rect">
            <a:avLst/>
          </a:prstGeom>
          <a:noFill/>
          <a:ln w="57150" cmpd="thickThin">
            <a:solidFill>
              <a:schemeClr val="hlink"/>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255713"/>
          </a:xfrm>
        </p:spPr>
        <p:txBody>
          <a:bodyPr/>
          <a:lstStyle/>
          <a:p>
            <a:pPr eaLnBrk="1" fontAlgn="auto" hangingPunct="1">
              <a:spcAft>
                <a:spcPts val="0"/>
              </a:spcAft>
              <a:defRPr/>
            </a:pPr>
            <a:r>
              <a:rPr lang="ru-RU" smtClean="0"/>
              <a:t>Проверка и коррекция знаний</a:t>
            </a:r>
          </a:p>
        </p:txBody>
      </p:sp>
      <p:graphicFrame>
        <p:nvGraphicFramePr>
          <p:cNvPr id="160785" name="Group 17"/>
          <p:cNvGraphicFramePr>
            <a:graphicFrameLocks noGrp="1"/>
          </p:cNvGraphicFramePr>
          <p:nvPr/>
        </p:nvGraphicFramePr>
        <p:xfrm>
          <a:off x="1693863" y="1557338"/>
          <a:ext cx="7054850" cy="4824412"/>
        </p:xfrm>
        <a:graphic>
          <a:graphicData uri="http://schemas.openxmlformats.org/drawingml/2006/table">
            <a:tbl>
              <a:tblPr/>
              <a:tblGrid>
                <a:gridCol w="1006475"/>
                <a:gridCol w="4606925"/>
                <a:gridCol w="1441450"/>
              </a:tblGrid>
              <a:tr h="4824413">
                <a:tc>
                  <a:txBody>
                    <a:bodyPr/>
                    <a:lstStyle/>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2800" b="0" i="0" u="none" strike="noStrike" cap="none" normalizeH="0" baseline="0" smtClean="0">
                          <a:ln>
                            <a:noFill/>
                          </a:ln>
                          <a:solidFill>
                            <a:schemeClr val="tx1"/>
                          </a:solidFill>
                          <a:effectLst/>
                          <a:latin typeface="Times New Roman" pitchFamily="18" charset="0"/>
                        </a:rPr>
                        <a:t>УЭ-3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1" i="0" u="none" strike="noStrike" cap="none" normalizeH="0" baseline="0" smtClean="0">
                          <a:ln>
                            <a:noFill/>
                          </a:ln>
                          <a:solidFill>
                            <a:schemeClr val="tx1"/>
                          </a:solidFill>
                          <a:effectLst/>
                          <a:latin typeface="Times New Roman" pitchFamily="18" charset="0"/>
                          <a:ea typeface="Times New Roman" pitchFamily="18" charset="0"/>
                          <a:cs typeface="Arial" charset="0"/>
                        </a:rPr>
                        <a:t>Выходной контроль (самостоятельная работа)</a:t>
                      </a:r>
                    </a:p>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3.1. Способ организации: индивидуальная форма работы. Кроме заданий учебника рекомендуется использовать контрольные вопросы.</a:t>
                      </a:r>
                    </a:p>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3.2. Рекомендовать ученикам в случае затруднения обращаться к слайдам презентации или текстовым материалам.</a:t>
                      </a:r>
                    </a:p>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3.3. Рекомендовать учащимся с хорошей подготовкой решить творческого типа задания.</a:t>
                      </a:r>
                    </a:p>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0" i="0" u="none" strike="noStrike" cap="none" normalizeH="0" baseline="0" smtClean="0">
                          <a:ln>
                            <a:noFill/>
                          </a:ln>
                          <a:solidFill>
                            <a:schemeClr val="tx1"/>
                          </a:solidFill>
                          <a:effectLst/>
                          <a:latin typeface="Times New Roman" pitchFamily="18" charset="0"/>
                          <a:ea typeface="Times New Roman" pitchFamily="18" charset="0"/>
                          <a:cs typeface="Arial" charset="0"/>
                        </a:rPr>
                        <a:t>3.4. Необходимо проверить решение уравнений с параметрами, используя для этого проектор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C605F"/>
                        </a:buClr>
                        <a:buSzPct val="75000"/>
                        <a:buFont typeface="Wingdings" pitchFamily="2" charset="2"/>
                        <a:buNone/>
                        <a:tabLst/>
                      </a:pPr>
                      <a:r>
                        <a:rPr kumimoji="1" lang="ru-RU" sz="1800" b="0" i="0" u="none" strike="noStrike" cap="none" normalizeH="0" baseline="0" smtClean="0">
                          <a:ln>
                            <a:noFill/>
                          </a:ln>
                          <a:solidFill>
                            <a:schemeClr val="tx1"/>
                          </a:solidFill>
                          <a:effectLst/>
                          <a:latin typeface="Times New Roman" pitchFamily="18" charset="0"/>
                        </a:rPr>
                        <a:t>Выполняют в тетради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t>Цели доклада:</a:t>
            </a:r>
            <a:endParaRPr lang="ru-RU" dirty="0"/>
          </a:p>
        </p:txBody>
      </p:sp>
      <p:sp>
        <p:nvSpPr>
          <p:cNvPr id="3" name="Содержимое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ru-RU" dirty="0" smtClean="0"/>
              <a:t>Выяснить  что такое модуль?</a:t>
            </a:r>
          </a:p>
          <a:p>
            <a:pPr marL="548640" indent="-411480" eaLnBrk="1" fontAlgn="auto" hangingPunct="1">
              <a:spcAft>
                <a:spcPts val="0"/>
              </a:spcAft>
              <a:buClr>
                <a:schemeClr val="tx1">
                  <a:shade val="95000"/>
                </a:schemeClr>
              </a:buClr>
              <a:buFont typeface="Wingdings 2"/>
              <a:buChar char=""/>
              <a:defRPr/>
            </a:pPr>
            <a:r>
              <a:rPr lang="ru-RU" dirty="0" smtClean="0"/>
              <a:t>Какова методическая сущность модульной технологии? </a:t>
            </a:r>
          </a:p>
          <a:p>
            <a:pPr marL="548640" indent="-411480" eaLnBrk="1" fontAlgn="auto" hangingPunct="1">
              <a:spcAft>
                <a:spcPts val="0"/>
              </a:spcAft>
              <a:buClr>
                <a:schemeClr val="tx1">
                  <a:shade val="95000"/>
                </a:schemeClr>
              </a:buClr>
              <a:buFont typeface="Wingdings 2"/>
              <a:buChar char=""/>
              <a:defRPr/>
            </a:pPr>
            <a:r>
              <a:rPr lang="ru-RU" dirty="0" smtClean="0"/>
              <a:t>Какие обще учебные навыки и умения формируются при использовании модульной технологии?</a:t>
            </a:r>
          </a:p>
          <a:p>
            <a:pPr marL="548640" indent="-411480" eaLnBrk="1" fontAlgn="auto" hangingPunct="1">
              <a:spcAft>
                <a:spcPts val="0"/>
              </a:spcAft>
              <a:buClr>
                <a:schemeClr val="tx1">
                  <a:shade val="95000"/>
                </a:schemeClr>
              </a:buClr>
              <a:buFont typeface="Wingdings 2"/>
              <a:buChar char=""/>
              <a:defRPr/>
            </a:pPr>
            <a:r>
              <a:rPr lang="ru-RU" dirty="0" smtClean="0"/>
              <a:t>Какова роль учителя при модульном обучении?</a:t>
            </a:r>
          </a:p>
          <a:p>
            <a:pPr marL="548640" indent="-411480" eaLnBrk="1" fontAlgn="auto" hangingPunct="1">
              <a:spcAft>
                <a:spcPts val="0"/>
              </a:spcAft>
              <a:buClr>
                <a:schemeClr val="tx1">
                  <a:shade val="95000"/>
                </a:schemeClr>
              </a:buClr>
              <a:buFont typeface="Wingdings 2"/>
              <a:buChar char=""/>
              <a:defRPr/>
            </a:pPr>
            <a:r>
              <a:rPr lang="ru-RU" dirty="0" smtClean="0"/>
              <a:t>Что представляют собой учебные элементы?</a:t>
            </a:r>
          </a:p>
          <a:p>
            <a:pPr marL="548640" indent="-411480" eaLnBrk="1" fontAlgn="auto" hangingPunct="1">
              <a:spcAft>
                <a:spcPts val="0"/>
              </a:spcAft>
              <a:buClr>
                <a:schemeClr val="tx1">
                  <a:shade val="95000"/>
                </a:schemeClr>
              </a:buClr>
              <a:buFont typeface="Wingdings 2"/>
              <a:buChar char=""/>
              <a:defRPr/>
            </a:pPr>
            <a:r>
              <a:rPr lang="ru-RU" dirty="0" smtClean="0"/>
              <a:t>Преимущества и недостатки модульного обучения.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grpId="1" nodeType="clickEffect">
                                  <p:stCondLst>
                                    <p:cond delay="0"/>
                                  </p:stCondLst>
                                  <p:childTnLst>
                                    <p:anim calcmode="lin" valueType="num">
                                      <p:cBhvr additive="base">
                                        <p:cTn id="59"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0" dur="500"/>
                                        <p:tgtEl>
                                          <p:spTgt spid="3">
                                            <p:txEl>
                                              <p:pRg st="0" end="0"/>
                                            </p:txEl>
                                          </p:spTgt>
                                        </p:tgtEl>
                                        <p:attrNameLst>
                                          <p:attrName>ppt_y</p:attrName>
                                        </p:attrNameLst>
                                      </p:cBhvr>
                                      <p:tavLst>
                                        <p:tav tm="0">
                                          <p:val>
                                            <p:strVal val="ppt_y"/>
                                          </p:val>
                                        </p:tav>
                                        <p:tav tm="100000">
                                          <p:val>
                                            <p:strVal val="1+ppt_h/2"/>
                                          </p:val>
                                        </p:tav>
                                      </p:tavLst>
                                    </p:anim>
                                    <p:set>
                                      <p:cBhvr>
                                        <p:cTn id="6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grpId="1" nodeType="clickEffect">
                                  <p:stCondLst>
                                    <p:cond delay="0"/>
                                  </p:stCondLst>
                                  <p:childTnLst>
                                    <p:anim calcmode="lin" valueType="num">
                                      <p:cBhvr additive="base">
                                        <p:cTn id="65"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6" dur="500"/>
                                        <p:tgtEl>
                                          <p:spTgt spid="3">
                                            <p:txEl>
                                              <p:pRg st="1" end="1"/>
                                            </p:txEl>
                                          </p:spTgt>
                                        </p:tgtEl>
                                        <p:attrNameLst>
                                          <p:attrName>ppt_y</p:attrName>
                                        </p:attrNameLst>
                                      </p:cBhvr>
                                      <p:tavLst>
                                        <p:tav tm="0">
                                          <p:val>
                                            <p:strVal val="ppt_y"/>
                                          </p:val>
                                        </p:tav>
                                        <p:tav tm="100000">
                                          <p:val>
                                            <p:strVal val="1+ppt_h/2"/>
                                          </p:val>
                                        </p:tav>
                                      </p:tavLst>
                                    </p:anim>
                                    <p:set>
                                      <p:cBhvr>
                                        <p:cTn id="6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1" nodeType="clickEffect">
                                  <p:stCondLst>
                                    <p:cond delay="0"/>
                                  </p:stCondLst>
                                  <p:childTnLst>
                                    <p:anim calcmode="lin" valueType="num">
                                      <p:cBhvr additive="base">
                                        <p:cTn id="71"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2" dur="500"/>
                                        <p:tgtEl>
                                          <p:spTgt spid="3">
                                            <p:txEl>
                                              <p:pRg st="2" end="2"/>
                                            </p:txEl>
                                          </p:spTgt>
                                        </p:tgtEl>
                                        <p:attrNameLst>
                                          <p:attrName>ppt_y</p:attrName>
                                        </p:attrNameLst>
                                      </p:cBhvr>
                                      <p:tavLst>
                                        <p:tav tm="0">
                                          <p:val>
                                            <p:strVal val="ppt_y"/>
                                          </p:val>
                                        </p:tav>
                                        <p:tav tm="100000">
                                          <p:val>
                                            <p:strVal val="1+ppt_h/2"/>
                                          </p:val>
                                        </p:tav>
                                      </p:tavLst>
                                    </p:anim>
                                    <p:set>
                                      <p:cBhvr>
                                        <p:cTn id="7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xit" presetSubtype="4" fill="hold" grpId="1" nodeType="clickEffect">
                                  <p:stCondLst>
                                    <p:cond delay="0"/>
                                  </p:stCondLst>
                                  <p:childTnLst>
                                    <p:anim calcmode="lin" valueType="num">
                                      <p:cBhvr additive="base">
                                        <p:cTn id="77"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8" dur="500"/>
                                        <p:tgtEl>
                                          <p:spTgt spid="3">
                                            <p:txEl>
                                              <p:pRg st="3" end="3"/>
                                            </p:txEl>
                                          </p:spTgt>
                                        </p:tgtEl>
                                        <p:attrNameLst>
                                          <p:attrName>ppt_y</p:attrName>
                                        </p:attrNameLst>
                                      </p:cBhvr>
                                      <p:tavLst>
                                        <p:tav tm="0">
                                          <p:val>
                                            <p:strVal val="ppt_y"/>
                                          </p:val>
                                        </p:tav>
                                        <p:tav tm="100000">
                                          <p:val>
                                            <p:strVal val="1+ppt_h/2"/>
                                          </p:val>
                                        </p:tav>
                                      </p:tavLst>
                                    </p:anim>
                                    <p:set>
                                      <p:cBhvr>
                                        <p:cTn id="7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 presetClass="exit" presetSubtype="4" fill="hold" grpId="1" nodeType="clickEffect">
                                  <p:stCondLst>
                                    <p:cond delay="0"/>
                                  </p:stCondLst>
                                  <p:childTnLst>
                                    <p:anim calcmode="lin" valueType="num">
                                      <p:cBhvr additive="base">
                                        <p:cTn id="83"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4" dur="500"/>
                                        <p:tgtEl>
                                          <p:spTgt spid="3">
                                            <p:txEl>
                                              <p:pRg st="4" end="4"/>
                                            </p:txEl>
                                          </p:spTgt>
                                        </p:tgtEl>
                                        <p:attrNameLst>
                                          <p:attrName>ppt_y</p:attrName>
                                        </p:attrNameLst>
                                      </p:cBhvr>
                                      <p:tavLst>
                                        <p:tav tm="0">
                                          <p:val>
                                            <p:strVal val="ppt_y"/>
                                          </p:val>
                                        </p:tav>
                                        <p:tav tm="100000">
                                          <p:val>
                                            <p:strVal val="1+ppt_h/2"/>
                                          </p:val>
                                        </p:tav>
                                      </p:tavLst>
                                    </p:anim>
                                    <p:set>
                                      <p:cBhvr>
                                        <p:cTn id="8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 presetClass="exit" presetSubtype="4" fill="hold" grpId="1" nodeType="clickEffect">
                                  <p:stCondLst>
                                    <p:cond delay="0"/>
                                  </p:stCondLst>
                                  <p:childTnLst>
                                    <p:anim calcmode="lin" valueType="num">
                                      <p:cBhvr additive="base">
                                        <p:cTn id="89"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90" dur="500"/>
                                        <p:tgtEl>
                                          <p:spTgt spid="3">
                                            <p:txEl>
                                              <p:pRg st="5" end="5"/>
                                            </p:txEl>
                                          </p:spTgt>
                                        </p:tgtEl>
                                        <p:attrNameLst>
                                          <p:attrName>ppt_y</p:attrName>
                                        </p:attrNameLst>
                                      </p:cBhvr>
                                      <p:tavLst>
                                        <p:tav tm="0">
                                          <p:val>
                                            <p:strVal val="ppt_y"/>
                                          </p:val>
                                        </p:tav>
                                        <p:tav tm="100000">
                                          <p:val>
                                            <p:strVal val="1+ppt_h/2"/>
                                          </p:val>
                                        </p:tav>
                                      </p:tavLst>
                                    </p:anim>
                                    <p:set>
                                      <p:cBhvr>
                                        <p:cTn id="91"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5" presetClass="exit" presetSubtype="0" fill="hold" nodeType="clickEffect">
                                  <p:stCondLst>
                                    <p:cond delay="0"/>
                                  </p:stCondLst>
                                  <p:childTnLst>
                                    <p:anim calcmode="lin" valueType="num">
                                      <p:cBhvr>
                                        <p:cTn id="95" dur="1000"/>
                                        <p:tgtEl>
                                          <p:spTgt spid="2"/>
                                        </p:tgtEl>
                                        <p:attrNameLst>
                                          <p:attrName>ppt_w</p:attrName>
                                        </p:attrNameLst>
                                      </p:cBhvr>
                                      <p:tavLst>
                                        <p:tav tm="0">
                                          <p:val>
                                            <p:strVal val="ppt_w"/>
                                          </p:val>
                                        </p:tav>
                                        <p:tav tm="100000">
                                          <p:val>
                                            <p:fltVal val="0"/>
                                          </p:val>
                                        </p:tav>
                                      </p:tavLst>
                                    </p:anim>
                                    <p:anim calcmode="lin" valueType="num">
                                      <p:cBhvr>
                                        <p:cTn id="96" dur="1000"/>
                                        <p:tgtEl>
                                          <p:spTgt spid="2"/>
                                        </p:tgtEl>
                                        <p:attrNameLst>
                                          <p:attrName>ppt_h</p:attrName>
                                        </p:attrNameLst>
                                      </p:cBhvr>
                                      <p:tavLst>
                                        <p:tav tm="0">
                                          <p:val>
                                            <p:strVal val="ppt_h"/>
                                          </p:val>
                                        </p:tav>
                                        <p:tav tm="100000">
                                          <p:val>
                                            <p:fltVal val="0"/>
                                          </p:val>
                                        </p:tav>
                                      </p:tavLst>
                                    </p:anim>
                                    <p:anim calcmode="lin" valueType="num">
                                      <p:cBhvr>
                                        <p:cTn id="97" dur="1000"/>
                                        <p:tgtEl>
                                          <p:spTgt spid="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8" dur="1000"/>
                                        <p:tgtEl>
                                          <p:spTgt spid="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Как осуществляется подсчет баллов в течение урока? </a:t>
            </a:r>
            <a:endParaRPr lang="ru-RU" dirty="0"/>
          </a:p>
        </p:txBody>
      </p:sp>
      <p:sp>
        <p:nvSpPr>
          <p:cNvPr id="3" name="Содержимое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ru-RU" dirty="0" smtClean="0"/>
              <a:t>         На отдельном листке каждый ученик фиксирует баллы за выполнение каждого задания согласно имеющейся у него инструкции. Это происходит под контролем учителя или ученика, работающего в паре. В конце урока очки суммируются, листок сдается учителю для выставления соответствующей оценки. Если у учителя есть сомнения в правильности выполнения заданий, он берет на проверку тетрадь с целью исправления ошибок и выставления объективной оценки.</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
            <a:ext cx="9144000" cy="928670"/>
          </a:xfrm>
        </p:spPr>
        <p:txBody>
          <a:bodyPr/>
          <a:lstStyle/>
          <a:p>
            <a:pPr eaLnBrk="1" fontAlgn="auto" hangingPunct="1">
              <a:spcAft>
                <a:spcPts val="0"/>
              </a:spcAft>
              <a:defRPr/>
            </a:pPr>
            <a:r>
              <a:rPr lang="ru-RU" dirty="0" smtClean="0"/>
              <a:t>Выводы </a:t>
            </a:r>
          </a:p>
        </p:txBody>
      </p:sp>
      <p:sp>
        <p:nvSpPr>
          <p:cNvPr id="161795" name="Text Box 3"/>
          <p:cNvSpPr txBox="1">
            <a:spLocks noChangeArrowheads="1"/>
          </p:cNvSpPr>
          <p:nvPr/>
        </p:nvSpPr>
        <p:spPr bwMode="auto">
          <a:xfrm>
            <a:off x="1571625" y="857250"/>
            <a:ext cx="6192838" cy="2246313"/>
          </a:xfrm>
          <a:prstGeom prst="rect">
            <a:avLst/>
          </a:prstGeom>
          <a:noFill/>
          <a:ln w="9525">
            <a:noFill/>
            <a:miter lim="800000"/>
            <a:headEnd/>
            <a:tailEnd/>
          </a:ln>
        </p:spPr>
        <p:txBody>
          <a:bodyPr>
            <a:spAutoFit/>
          </a:bodyPr>
          <a:lstStyle/>
          <a:p>
            <a:pPr>
              <a:spcBef>
                <a:spcPct val="50000"/>
              </a:spcBef>
              <a:defRPr/>
            </a:pPr>
            <a:r>
              <a:rPr lang="ru-RU" sz="2800" b="1" u="sng" dirty="0">
                <a:solidFill>
                  <a:schemeClr val="accent5">
                    <a:lumMod val="40000"/>
                    <a:lumOff val="60000"/>
                  </a:schemeClr>
                </a:solidFill>
                <a:latin typeface="Monotype Corsiva" pitchFamily="66" charset="0"/>
              </a:rPr>
              <a:t>Ученик</a:t>
            </a:r>
            <a:r>
              <a:rPr lang="ru-RU" sz="2800" b="1" dirty="0">
                <a:solidFill>
                  <a:schemeClr val="accent5">
                    <a:lumMod val="40000"/>
                    <a:lumOff val="60000"/>
                  </a:schemeClr>
                </a:solidFill>
                <a:latin typeface="Monotype Corsiva" pitchFamily="66" charset="0"/>
              </a:rPr>
              <a:t> - главный работник на уроке. Его учебная деятельность направлена на образование и формирование своей личности. Главный мотив деятельности - учебно-познавательный.</a:t>
            </a:r>
            <a:endParaRPr lang="ru-RU" sz="2800" dirty="0">
              <a:solidFill>
                <a:schemeClr val="accent5">
                  <a:lumMod val="40000"/>
                  <a:lumOff val="60000"/>
                </a:schemeClr>
              </a:solidFill>
              <a:latin typeface="Monotype Corsiva" pitchFamily="66" charset="0"/>
            </a:endParaRPr>
          </a:p>
        </p:txBody>
      </p:sp>
      <p:sp>
        <p:nvSpPr>
          <p:cNvPr id="161796" name="Text Box 4"/>
          <p:cNvSpPr txBox="1">
            <a:spLocks noChangeArrowheads="1"/>
          </p:cNvSpPr>
          <p:nvPr/>
        </p:nvSpPr>
        <p:spPr bwMode="auto">
          <a:xfrm>
            <a:off x="1071563" y="3500438"/>
            <a:ext cx="4679950" cy="2678112"/>
          </a:xfrm>
          <a:prstGeom prst="rect">
            <a:avLst/>
          </a:prstGeom>
          <a:noFill/>
          <a:ln w="9525">
            <a:noFill/>
            <a:miter lim="800000"/>
            <a:headEnd/>
            <a:tailEnd/>
          </a:ln>
        </p:spPr>
        <p:txBody>
          <a:bodyPr>
            <a:spAutoFit/>
          </a:bodyPr>
          <a:lstStyle/>
          <a:p>
            <a:pPr>
              <a:spcBef>
                <a:spcPct val="50000"/>
              </a:spcBef>
            </a:pPr>
            <a:r>
              <a:rPr lang="ru-RU" b="1" u="sng">
                <a:solidFill>
                  <a:srgbClr val="800000"/>
                </a:solidFill>
                <a:latin typeface="Monotype Corsiva" pitchFamily="66" charset="0"/>
              </a:rPr>
              <a:t>Учитель</a:t>
            </a:r>
            <a:r>
              <a:rPr lang="ru-RU" b="1">
                <a:solidFill>
                  <a:srgbClr val="800000"/>
                </a:solidFill>
                <a:latin typeface="Monotype Corsiva" pitchFamily="66" charset="0"/>
              </a:rPr>
              <a:t> выступает не как специалист, передающий ученикам новую информацию, а как организатор процесса учения, руководитель самодеятельности учащихся, оказывает им необходимую помощь и поддержку.</a:t>
            </a:r>
            <a:endParaRPr lang="ru-RU">
              <a:latin typeface="Monotype Corsiva" pitchFamily="66" charset="0"/>
            </a:endParaRPr>
          </a:p>
        </p:txBody>
      </p:sp>
      <p:grpSp>
        <p:nvGrpSpPr>
          <p:cNvPr id="23557" name="Group 5"/>
          <p:cNvGrpSpPr>
            <a:grpSpLocks/>
          </p:cNvGrpSpPr>
          <p:nvPr/>
        </p:nvGrpSpPr>
        <p:grpSpPr bwMode="auto">
          <a:xfrm>
            <a:off x="5724525" y="2349500"/>
            <a:ext cx="3419475" cy="2859088"/>
            <a:chOff x="4107" y="816"/>
            <a:chExt cx="1653" cy="1462"/>
          </a:xfrm>
        </p:grpSpPr>
        <p:grpSp>
          <p:nvGrpSpPr>
            <p:cNvPr id="23558" name="Group 6"/>
            <p:cNvGrpSpPr>
              <a:grpSpLocks/>
            </p:cNvGrpSpPr>
            <p:nvPr/>
          </p:nvGrpSpPr>
          <p:grpSpPr bwMode="auto">
            <a:xfrm>
              <a:off x="4107" y="2049"/>
              <a:ext cx="1653" cy="133"/>
              <a:chOff x="3987" y="2052"/>
              <a:chExt cx="1653" cy="133"/>
            </a:xfrm>
          </p:grpSpPr>
          <p:sp>
            <p:nvSpPr>
              <p:cNvPr id="23563" name="Freeform 7"/>
              <p:cNvSpPr>
                <a:spLocks/>
              </p:cNvSpPr>
              <p:nvPr/>
            </p:nvSpPr>
            <p:spPr bwMode="auto">
              <a:xfrm>
                <a:off x="3987" y="2067"/>
                <a:ext cx="1653" cy="118"/>
              </a:xfrm>
              <a:custGeom>
                <a:avLst/>
                <a:gdLst>
                  <a:gd name="T0" fmla="*/ 0 w 4959"/>
                  <a:gd name="T1" fmla="*/ 0 h 353"/>
                  <a:gd name="T2" fmla="*/ 20 w 4959"/>
                  <a:gd name="T3" fmla="*/ 0 h 353"/>
                  <a:gd name="T4" fmla="*/ 20 w 4959"/>
                  <a:gd name="T5" fmla="*/ 1 h 353"/>
                  <a:gd name="T6" fmla="*/ 0 w 4959"/>
                  <a:gd name="T7" fmla="*/ 1 h 353"/>
                  <a:gd name="T8" fmla="*/ 0 w 4959"/>
                  <a:gd name="T9" fmla="*/ 0 h 353"/>
                  <a:gd name="T10" fmla="*/ 0 60000 65536"/>
                  <a:gd name="T11" fmla="*/ 0 60000 65536"/>
                  <a:gd name="T12" fmla="*/ 0 60000 65536"/>
                  <a:gd name="T13" fmla="*/ 0 60000 65536"/>
                  <a:gd name="T14" fmla="*/ 0 60000 65536"/>
                  <a:gd name="T15" fmla="*/ 0 w 4959"/>
                  <a:gd name="T16" fmla="*/ 0 h 353"/>
                  <a:gd name="T17" fmla="*/ 4959 w 4959"/>
                  <a:gd name="T18" fmla="*/ 353 h 353"/>
                </a:gdLst>
                <a:ahLst/>
                <a:cxnLst>
                  <a:cxn ang="T10">
                    <a:pos x="T0" y="T1"/>
                  </a:cxn>
                  <a:cxn ang="T11">
                    <a:pos x="T2" y="T3"/>
                  </a:cxn>
                  <a:cxn ang="T12">
                    <a:pos x="T4" y="T5"/>
                  </a:cxn>
                  <a:cxn ang="T13">
                    <a:pos x="T6" y="T7"/>
                  </a:cxn>
                  <a:cxn ang="T14">
                    <a:pos x="T8" y="T9"/>
                  </a:cxn>
                </a:cxnLst>
                <a:rect l="T15" t="T16" r="T17" b="T18"/>
                <a:pathLst>
                  <a:path w="4959" h="353">
                    <a:moveTo>
                      <a:pt x="0" y="0"/>
                    </a:moveTo>
                    <a:lnTo>
                      <a:pt x="4959" y="3"/>
                    </a:lnTo>
                    <a:lnTo>
                      <a:pt x="4959" y="353"/>
                    </a:lnTo>
                    <a:lnTo>
                      <a:pt x="0" y="352"/>
                    </a:lnTo>
                    <a:lnTo>
                      <a:pt x="0" y="0"/>
                    </a:lnTo>
                    <a:close/>
                  </a:path>
                </a:pathLst>
              </a:custGeom>
              <a:solidFill>
                <a:srgbClr val="A05000"/>
              </a:solidFill>
              <a:ln w="4763">
                <a:solidFill>
                  <a:srgbClr val="201000"/>
                </a:solidFill>
                <a:round/>
                <a:headEnd/>
                <a:tailEnd/>
              </a:ln>
            </p:spPr>
            <p:txBody>
              <a:bodyPr/>
              <a:lstStyle/>
              <a:p>
                <a:endParaRPr lang="ru-RU"/>
              </a:p>
            </p:txBody>
          </p:sp>
          <p:sp>
            <p:nvSpPr>
              <p:cNvPr id="23564" name="Freeform 8"/>
              <p:cNvSpPr>
                <a:spLocks/>
              </p:cNvSpPr>
              <p:nvPr/>
            </p:nvSpPr>
            <p:spPr bwMode="auto">
              <a:xfrm>
                <a:off x="3987" y="2052"/>
                <a:ext cx="1653" cy="16"/>
              </a:xfrm>
              <a:custGeom>
                <a:avLst/>
                <a:gdLst>
                  <a:gd name="T0" fmla="*/ 1 w 4959"/>
                  <a:gd name="T1" fmla="*/ 0 h 48"/>
                  <a:gd name="T2" fmla="*/ 20 w 4959"/>
                  <a:gd name="T3" fmla="*/ 0 h 48"/>
                  <a:gd name="T4" fmla="*/ 20 w 4959"/>
                  <a:gd name="T5" fmla="*/ 0 h 48"/>
                  <a:gd name="T6" fmla="*/ 0 w 4959"/>
                  <a:gd name="T7" fmla="*/ 0 h 48"/>
                  <a:gd name="T8" fmla="*/ 1 w 4959"/>
                  <a:gd name="T9" fmla="*/ 0 h 48"/>
                  <a:gd name="T10" fmla="*/ 0 60000 65536"/>
                  <a:gd name="T11" fmla="*/ 0 60000 65536"/>
                  <a:gd name="T12" fmla="*/ 0 60000 65536"/>
                  <a:gd name="T13" fmla="*/ 0 60000 65536"/>
                  <a:gd name="T14" fmla="*/ 0 60000 65536"/>
                  <a:gd name="T15" fmla="*/ 0 w 4959"/>
                  <a:gd name="T16" fmla="*/ 0 h 48"/>
                  <a:gd name="T17" fmla="*/ 4959 w 4959"/>
                  <a:gd name="T18" fmla="*/ 48 h 48"/>
                </a:gdLst>
                <a:ahLst/>
                <a:cxnLst>
                  <a:cxn ang="T10">
                    <a:pos x="T0" y="T1"/>
                  </a:cxn>
                  <a:cxn ang="T11">
                    <a:pos x="T2" y="T3"/>
                  </a:cxn>
                  <a:cxn ang="T12">
                    <a:pos x="T4" y="T5"/>
                  </a:cxn>
                  <a:cxn ang="T13">
                    <a:pos x="T6" y="T7"/>
                  </a:cxn>
                  <a:cxn ang="T14">
                    <a:pos x="T8" y="T9"/>
                  </a:cxn>
                </a:cxnLst>
                <a:rect l="T15" t="T16" r="T17" b="T18"/>
                <a:pathLst>
                  <a:path w="4959" h="48">
                    <a:moveTo>
                      <a:pt x="274" y="0"/>
                    </a:moveTo>
                    <a:lnTo>
                      <a:pt x="4957" y="2"/>
                    </a:lnTo>
                    <a:lnTo>
                      <a:pt x="4959" y="48"/>
                    </a:lnTo>
                    <a:lnTo>
                      <a:pt x="0" y="46"/>
                    </a:lnTo>
                    <a:lnTo>
                      <a:pt x="274" y="0"/>
                    </a:lnTo>
                    <a:close/>
                  </a:path>
                </a:pathLst>
              </a:custGeom>
              <a:solidFill>
                <a:srgbClr val="E08000"/>
              </a:solidFill>
              <a:ln w="4763">
                <a:solidFill>
                  <a:srgbClr val="201000"/>
                </a:solidFill>
                <a:round/>
                <a:headEnd/>
                <a:tailEnd/>
              </a:ln>
            </p:spPr>
            <p:txBody>
              <a:bodyPr/>
              <a:lstStyle/>
              <a:p>
                <a:endParaRPr lang="ru-RU"/>
              </a:p>
            </p:txBody>
          </p:sp>
        </p:grpSp>
        <p:pic>
          <p:nvPicPr>
            <p:cNvPr id="23559" name="Picture 9" descr="bd07223_"/>
            <p:cNvPicPr>
              <a:picLocks noChangeAspect="1" noChangeArrowheads="1"/>
            </p:cNvPicPr>
            <p:nvPr/>
          </p:nvPicPr>
          <p:blipFill>
            <a:blip r:embed="rId2" cstate="print">
              <a:lum bright="36000" contrast="30000"/>
            </a:blip>
            <a:srcRect/>
            <a:stretch>
              <a:fillRect/>
            </a:stretch>
          </p:blipFill>
          <p:spPr bwMode="auto">
            <a:xfrm>
              <a:off x="4224" y="816"/>
              <a:ext cx="1392" cy="1314"/>
            </a:xfrm>
            <a:prstGeom prst="rect">
              <a:avLst/>
            </a:prstGeom>
            <a:noFill/>
            <a:ln w="9525">
              <a:noFill/>
              <a:miter lim="800000"/>
              <a:headEnd/>
              <a:tailEnd/>
            </a:ln>
          </p:spPr>
        </p:pic>
        <p:grpSp>
          <p:nvGrpSpPr>
            <p:cNvPr id="23560" name="Group 10"/>
            <p:cNvGrpSpPr>
              <a:grpSpLocks/>
            </p:cNvGrpSpPr>
            <p:nvPr/>
          </p:nvGrpSpPr>
          <p:grpSpPr bwMode="auto">
            <a:xfrm>
              <a:off x="4107" y="2145"/>
              <a:ext cx="1653" cy="133"/>
              <a:chOff x="3987" y="2052"/>
              <a:chExt cx="1653" cy="133"/>
            </a:xfrm>
          </p:grpSpPr>
          <p:sp>
            <p:nvSpPr>
              <p:cNvPr id="23561" name="Freeform 11"/>
              <p:cNvSpPr>
                <a:spLocks/>
              </p:cNvSpPr>
              <p:nvPr/>
            </p:nvSpPr>
            <p:spPr bwMode="auto">
              <a:xfrm>
                <a:off x="3987" y="2067"/>
                <a:ext cx="1653" cy="118"/>
              </a:xfrm>
              <a:custGeom>
                <a:avLst/>
                <a:gdLst>
                  <a:gd name="T0" fmla="*/ 0 w 4959"/>
                  <a:gd name="T1" fmla="*/ 0 h 353"/>
                  <a:gd name="T2" fmla="*/ 20 w 4959"/>
                  <a:gd name="T3" fmla="*/ 0 h 353"/>
                  <a:gd name="T4" fmla="*/ 20 w 4959"/>
                  <a:gd name="T5" fmla="*/ 1 h 353"/>
                  <a:gd name="T6" fmla="*/ 0 w 4959"/>
                  <a:gd name="T7" fmla="*/ 1 h 353"/>
                  <a:gd name="T8" fmla="*/ 0 w 4959"/>
                  <a:gd name="T9" fmla="*/ 0 h 353"/>
                  <a:gd name="T10" fmla="*/ 0 60000 65536"/>
                  <a:gd name="T11" fmla="*/ 0 60000 65536"/>
                  <a:gd name="T12" fmla="*/ 0 60000 65536"/>
                  <a:gd name="T13" fmla="*/ 0 60000 65536"/>
                  <a:gd name="T14" fmla="*/ 0 60000 65536"/>
                  <a:gd name="T15" fmla="*/ 0 w 4959"/>
                  <a:gd name="T16" fmla="*/ 0 h 353"/>
                  <a:gd name="T17" fmla="*/ 4959 w 4959"/>
                  <a:gd name="T18" fmla="*/ 353 h 353"/>
                </a:gdLst>
                <a:ahLst/>
                <a:cxnLst>
                  <a:cxn ang="T10">
                    <a:pos x="T0" y="T1"/>
                  </a:cxn>
                  <a:cxn ang="T11">
                    <a:pos x="T2" y="T3"/>
                  </a:cxn>
                  <a:cxn ang="T12">
                    <a:pos x="T4" y="T5"/>
                  </a:cxn>
                  <a:cxn ang="T13">
                    <a:pos x="T6" y="T7"/>
                  </a:cxn>
                  <a:cxn ang="T14">
                    <a:pos x="T8" y="T9"/>
                  </a:cxn>
                </a:cxnLst>
                <a:rect l="T15" t="T16" r="T17" b="T18"/>
                <a:pathLst>
                  <a:path w="4959" h="353">
                    <a:moveTo>
                      <a:pt x="0" y="0"/>
                    </a:moveTo>
                    <a:lnTo>
                      <a:pt x="4959" y="3"/>
                    </a:lnTo>
                    <a:lnTo>
                      <a:pt x="4959" y="353"/>
                    </a:lnTo>
                    <a:lnTo>
                      <a:pt x="0" y="352"/>
                    </a:lnTo>
                    <a:lnTo>
                      <a:pt x="0" y="0"/>
                    </a:lnTo>
                    <a:close/>
                  </a:path>
                </a:pathLst>
              </a:custGeom>
              <a:solidFill>
                <a:srgbClr val="A05000"/>
              </a:solidFill>
              <a:ln w="4763">
                <a:solidFill>
                  <a:srgbClr val="201000"/>
                </a:solidFill>
                <a:round/>
                <a:headEnd/>
                <a:tailEnd/>
              </a:ln>
            </p:spPr>
            <p:txBody>
              <a:bodyPr/>
              <a:lstStyle/>
              <a:p>
                <a:endParaRPr lang="ru-RU"/>
              </a:p>
            </p:txBody>
          </p:sp>
          <p:sp>
            <p:nvSpPr>
              <p:cNvPr id="23562" name="Freeform 12"/>
              <p:cNvSpPr>
                <a:spLocks/>
              </p:cNvSpPr>
              <p:nvPr/>
            </p:nvSpPr>
            <p:spPr bwMode="auto">
              <a:xfrm>
                <a:off x="3987" y="2052"/>
                <a:ext cx="1653" cy="16"/>
              </a:xfrm>
              <a:custGeom>
                <a:avLst/>
                <a:gdLst>
                  <a:gd name="T0" fmla="*/ 1 w 4959"/>
                  <a:gd name="T1" fmla="*/ 0 h 48"/>
                  <a:gd name="T2" fmla="*/ 20 w 4959"/>
                  <a:gd name="T3" fmla="*/ 0 h 48"/>
                  <a:gd name="T4" fmla="*/ 20 w 4959"/>
                  <a:gd name="T5" fmla="*/ 0 h 48"/>
                  <a:gd name="T6" fmla="*/ 0 w 4959"/>
                  <a:gd name="T7" fmla="*/ 0 h 48"/>
                  <a:gd name="T8" fmla="*/ 1 w 4959"/>
                  <a:gd name="T9" fmla="*/ 0 h 48"/>
                  <a:gd name="T10" fmla="*/ 0 60000 65536"/>
                  <a:gd name="T11" fmla="*/ 0 60000 65536"/>
                  <a:gd name="T12" fmla="*/ 0 60000 65536"/>
                  <a:gd name="T13" fmla="*/ 0 60000 65536"/>
                  <a:gd name="T14" fmla="*/ 0 60000 65536"/>
                  <a:gd name="T15" fmla="*/ 0 w 4959"/>
                  <a:gd name="T16" fmla="*/ 0 h 48"/>
                  <a:gd name="T17" fmla="*/ 4959 w 4959"/>
                  <a:gd name="T18" fmla="*/ 48 h 48"/>
                </a:gdLst>
                <a:ahLst/>
                <a:cxnLst>
                  <a:cxn ang="T10">
                    <a:pos x="T0" y="T1"/>
                  </a:cxn>
                  <a:cxn ang="T11">
                    <a:pos x="T2" y="T3"/>
                  </a:cxn>
                  <a:cxn ang="T12">
                    <a:pos x="T4" y="T5"/>
                  </a:cxn>
                  <a:cxn ang="T13">
                    <a:pos x="T6" y="T7"/>
                  </a:cxn>
                  <a:cxn ang="T14">
                    <a:pos x="T8" y="T9"/>
                  </a:cxn>
                </a:cxnLst>
                <a:rect l="T15" t="T16" r="T17" b="T18"/>
                <a:pathLst>
                  <a:path w="4959" h="48">
                    <a:moveTo>
                      <a:pt x="274" y="0"/>
                    </a:moveTo>
                    <a:lnTo>
                      <a:pt x="4957" y="2"/>
                    </a:lnTo>
                    <a:lnTo>
                      <a:pt x="4959" y="48"/>
                    </a:lnTo>
                    <a:lnTo>
                      <a:pt x="0" y="46"/>
                    </a:lnTo>
                    <a:lnTo>
                      <a:pt x="274" y="0"/>
                    </a:lnTo>
                    <a:close/>
                  </a:path>
                </a:pathLst>
              </a:custGeom>
              <a:solidFill>
                <a:srgbClr val="E08000"/>
              </a:solidFill>
              <a:ln w="4763">
                <a:solidFill>
                  <a:srgbClr val="201000"/>
                </a:solidFill>
                <a:round/>
                <a:headEnd/>
                <a:tailEnd/>
              </a:ln>
            </p:spPr>
            <p:txBody>
              <a:bodyPr/>
              <a:lstStyle/>
              <a:p>
                <a:endParaRPr lang="ru-RU"/>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800" decel="100000"/>
                                        <p:tgtEl>
                                          <p:spTgt spid="30722"/>
                                        </p:tgtEl>
                                      </p:cBhvr>
                                    </p:animEffect>
                                    <p:anim calcmode="lin" valueType="num">
                                      <p:cBhvr>
                                        <p:cTn id="8" dur="800" decel="100000" fill="hold"/>
                                        <p:tgtEl>
                                          <p:spTgt spid="30722"/>
                                        </p:tgtEl>
                                        <p:attrNameLst>
                                          <p:attrName>style.rotation</p:attrName>
                                        </p:attrNameLst>
                                      </p:cBhvr>
                                      <p:tavLst>
                                        <p:tav tm="0">
                                          <p:val>
                                            <p:fltVal val="-90"/>
                                          </p:val>
                                        </p:tav>
                                        <p:tav tm="100000">
                                          <p:val>
                                            <p:fltVal val="0"/>
                                          </p:val>
                                        </p:tav>
                                      </p:tavLst>
                                    </p:anim>
                                    <p:anim calcmode="lin" valueType="num">
                                      <p:cBhvr>
                                        <p:cTn id="9" dur="800" decel="100000" fill="hold"/>
                                        <p:tgtEl>
                                          <p:spTgt spid="30722"/>
                                        </p:tgtEl>
                                        <p:attrNameLst>
                                          <p:attrName>ppt_x</p:attrName>
                                        </p:attrNameLst>
                                      </p:cBhvr>
                                      <p:tavLst>
                                        <p:tav tm="0">
                                          <p:val>
                                            <p:strVal val="#ppt_x+0.4"/>
                                          </p:val>
                                        </p:tav>
                                        <p:tav tm="100000">
                                          <p:val>
                                            <p:strVal val="#ppt_x-0.05"/>
                                          </p:val>
                                        </p:tav>
                                      </p:tavLst>
                                    </p:anim>
                                    <p:anim calcmode="lin" valueType="num">
                                      <p:cBhvr>
                                        <p:cTn id="10" dur="800" decel="100000" fill="hold"/>
                                        <p:tgtEl>
                                          <p:spTgt spid="307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iterate type="lt">
                                    <p:tmPct val="0"/>
                                  </p:iterate>
                                  <p:childTnLst>
                                    <p:set>
                                      <p:cBhvr>
                                        <p:cTn id="16" dur="1" fill="hold">
                                          <p:stCondLst>
                                            <p:cond delay="0"/>
                                          </p:stCondLst>
                                        </p:cTn>
                                        <p:tgtEl>
                                          <p:spTgt spid="161795"/>
                                        </p:tgtEl>
                                        <p:attrNameLst>
                                          <p:attrName>style.visibility</p:attrName>
                                        </p:attrNameLst>
                                      </p:cBhvr>
                                      <p:to>
                                        <p:strVal val="visible"/>
                                      </p:to>
                                    </p:set>
                                    <p:anim calcmode="lin" valueType="num">
                                      <p:cBhvr>
                                        <p:cTn id="17" dur="500" fill="hold"/>
                                        <p:tgtEl>
                                          <p:spTgt spid="161795"/>
                                        </p:tgtEl>
                                        <p:attrNameLst>
                                          <p:attrName>ppt_w</p:attrName>
                                        </p:attrNameLst>
                                      </p:cBhvr>
                                      <p:tavLst>
                                        <p:tav tm="0">
                                          <p:val>
                                            <p:fltVal val="0"/>
                                          </p:val>
                                        </p:tav>
                                        <p:tav tm="100000">
                                          <p:val>
                                            <p:strVal val="#ppt_w"/>
                                          </p:val>
                                        </p:tav>
                                      </p:tavLst>
                                    </p:anim>
                                    <p:anim calcmode="lin" valueType="num">
                                      <p:cBhvr>
                                        <p:cTn id="18" dur="500" fill="hold"/>
                                        <p:tgtEl>
                                          <p:spTgt spid="161795"/>
                                        </p:tgtEl>
                                        <p:attrNameLst>
                                          <p:attrName>ppt_h</p:attrName>
                                        </p:attrNameLst>
                                      </p:cBhvr>
                                      <p:tavLst>
                                        <p:tav tm="0">
                                          <p:val>
                                            <p:fltVal val="0"/>
                                          </p:val>
                                        </p:tav>
                                        <p:tav tm="100000">
                                          <p:val>
                                            <p:strVal val="#ppt_h"/>
                                          </p:val>
                                        </p:tav>
                                      </p:tavLst>
                                    </p:anim>
                                    <p:animEffect transition="in" filter="fade">
                                      <p:cBhvr>
                                        <p:cTn id="19" dur="500"/>
                                        <p:tgtEl>
                                          <p:spTgt spid="161795"/>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1796"/>
                                        </p:tgtEl>
                                        <p:attrNameLst>
                                          <p:attrName>style.visibility</p:attrName>
                                        </p:attrNameLst>
                                      </p:cBhvr>
                                      <p:to>
                                        <p:strVal val="visible"/>
                                      </p:to>
                                    </p:set>
                                    <p:anim calcmode="lin" valueType="num">
                                      <p:cBhvr>
                                        <p:cTn id="24" dur="1000" fill="hold"/>
                                        <p:tgtEl>
                                          <p:spTgt spid="161796"/>
                                        </p:tgtEl>
                                        <p:attrNameLst>
                                          <p:attrName>ppt_w</p:attrName>
                                        </p:attrNameLst>
                                      </p:cBhvr>
                                      <p:tavLst>
                                        <p:tav tm="0">
                                          <p:val>
                                            <p:strVal val="#ppt_w*0.70"/>
                                          </p:val>
                                        </p:tav>
                                        <p:tav tm="100000">
                                          <p:val>
                                            <p:strVal val="#ppt_w"/>
                                          </p:val>
                                        </p:tav>
                                      </p:tavLst>
                                    </p:anim>
                                    <p:anim calcmode="lin" valueType="num">
                                      <p:cBhvr>
                                        <p:cTn id="25" dur="1000" fill="hold"/>
                                        <p:tgtEl>
                                          <p:spTgt spid="161796"/>
                                        </p:tgtEl>
                                        <p:attrNameLst>
                                          <p:attrName>ppt_h</p:attrName>
                                        </p:attrNameLst>
                                      </p:cBhvr>
                                      <p:tavLst>
                                        <p:tav tm="0">
                                          <p:val>
                                            <p:strVal val="#ppt_h"/>
                                          </p:val>
                                        </p:tav>
                                        <p:tav tm="100000">
                                          <p:val>
                                            <p:strVal val="#ppt_h"/>
                                          </p:val>
                                        </p:tav>
                                      </p:tavLst>
                                    </p:anim>
                                    <p:animEffect transition="in" filter="fade">
                                      <p:cBhvr>
                                        <p:cTn id="26" dur="1000"/>
                                        <p:tgtEl>
                                          <p:spTgt spid="161796"/>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grpId="1" nodeType="clickEffect">
                                  <p:stCondLst>
                                    <p:cond delay="0"/>
                                  </p:stCondLst>
                                  <p:childTnLst>
                                    <p:anim calcmode="lin" valueType="num">
                                      <p:cBhvr>
                                        <p:cTn id="30" dur="1000"/>
                                        <p:tgtEl>
                                          <p:spTgt spid="161796"/>
                                        </p:tgtEl>
                                        <p:attrNameLst>
                                          <p:attrName>ppt_w</p:attrName>
                                        </p:attrNameLst>
                                      </p:cBhvr>
                                      <p:tavLst>
                                        <p:tav tm="0">
                                          <p:val>
                                            <p:strVal val="ppt_w"/>
                                          </p:val>
                                        </p:tav>
                                        <p:tav tm="100000">
                                          <p:val>
                                            <p:fltVal val="0"/>
                                          </p:val>
                                        </p:tav>
                                      </p:tavLst>
                                    </p:anim>
                                    <p:anim calcmode="lin" valueType="num">
                                      <p:cBhvr>
                                        <p:cTn id="31" dur="1000"/>
                                        <p:tgtEl>
                                          <p:spTgt spid="161796"/>
                                        </p:tgtEl>
                                        <p:attrNameLst>
                                          <p:attrName>ppt_h</p:attrName>
                                        </p:attrNameLst>
                                      </p:cBhvr>
                                      <p:tavLst>
                                        <p:tav tm="0">
                                          <p:val>
                                            <p:strVal val="ppt_h"/>
                                          </p:val>
                                        </p:tav>
                                        <p:tav tm="100000">
                                          <p:val>
                                            <p:fltVal val="0"/>
                                          </p:val>
                                        </p:tav>
                                      </p:tavLst>
                                    </p:anim>
                                    <p:anim calcmode="lin" valueType="num">
                                      <p:cBhvr>
                                        <p:cTn id="32" dur="1000"/>
                                        <p:tgtEl>
                                          <p:spTgt spid="16179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16179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16179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5" presetClass="exit" presetSubtype="0" fill="hold" nodeType="clickEffect">
                                  <p:stCondLst>
                                    <p:cond delay="0"/>
                                  </p:stCondLst>
                                  <p:childTnLst>
                                    <p:anim calcmode="lin" valueType="num">
                                      <p:cBhvr>
                                        <p:cTn id="38" dur="1000"/>
                                        <p:tgtEl>
                                          <p:spTgt spid="30722"/>
                                        </p:tgtEl>
                                        <p:attrNameLst>
                                          <p:attrName>ppt_w</p:attrName>
                                        </p:attrNameLst>
                                      </p:cBhvr>
                                      <p:tavLst>
                                        <p:tav tm="0">
                                          <p:val>
                                            <p:strVal val="ppt_w"/>
                                          </p:val>
                                        </p:tav>
                                        <p:tav tm="100000">
                                          <p:val>
                                            <p:fltVal val="0"/>
                                          </p:val>
                                        </p:tav>
                                      </p:tavLst>
                                    </p:anim>
                                    <p:anim calcmode="lin" valueType="num">
                                      <p:cBhvr>
                                        <p:cTn id="39" dur="1000"/>
                                        <p:tgtEl>
                                          <p:spTgt spid="30722"/>
                                        </p:tgtEl>
                                        <p:attrNameLst>
                                          <p:attrName>ppt_h</p:attrName>
                                        </p:attrNameLst>
                                      </p:cBhvr>
                                      <p:tavLst>
                                        <p:tav tm="0">
                                          <p:val>
                                            <p:strVal val="ppt_h"/>
                                          </p:val>
                                        </p:tav>
                                        <p:tav tm="100000">
                                          <p:val>
                                            <p:fltVal val="0"/>
                                          </p:val>
                                        </p:tav>
                                      </p:tavLst>
                                    </p:anim>
                                    <p:anim calcmode="lin" valueType="num">
                                      <p:cBhvr>
                                        <p:cTn id="40" dur="1000"/>
                                        <p:tgtEl>
                                          <p:spTgt spid="3072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1" dur="1000"/>
                                        <p:tgtEl>
                                          <p:spTgt spid="3072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2" dur="1" fill="hold">
                                          <p:stCondLst>
                                            <p:cond delay="999"/>
                                          </p:stCondLst>
                                        </p:cTn>
                                        <p:tgtEl>
                                          <p:spTgt spid="307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5" presetClass="exit" presetSubtype="0" fill="hold" grpId="1" nodeType="clickEffect">
                                  <p:stCondLst>
                                    <p:cond delay="0"/>
                                  </p:stCondLst>
                                  <p:iterate type="lt">
                                    <p:tmPct val="0"/>
                                  </p:iterate>
                                  <p:childTnLst>
                                    <p:anim calcmode="lin" valueType="num">
                                      <p:cBhvr>
                                        <p:cTn id="46" dur="1000"/>
                                        <p:tgtEl>
                                          <p:spTgt spid="161795"/>
                                        </p:tgtEl>
                                        <p:attrNameLst>
                                          <p:attrName>ppt_w</p:attrName>
                                        </p:attrNameLst>
                                      </p:cBhvr>
                                      <p:tavLst>
                                        <p:tav tm="0">
                                          <p:val>
                                            <p:strVal val="ppt_w"/>
                                          </p:val>
                                        </p:tav>
                                        <p:tav tm="100000">
                                          <p:val>
                                            <p:fltVal val="0"/>
                                          </p:val>
                                        </p:tav>
                                      </p:tavLst>
                                    </p:anim>
                                    <p:anim calcmode="lin" valueType="num">
                                      <p:cBhvr>
                                        <p:cTn id="47" dur="1000"/>
                                        <p:tgtEl>
                                          <p:spTgt spid="161795"/>
                                        </p:tgtEl>
                                        <p:attrNameLst>
                                          <p:attrName>ppt_h</p:attrName>
                                        </p:attrNameLst>
                                      </p:cBhvr>
                                      <p:tavLst>
                                        <p:tav tm="0">
                                          <p:val>
                                            <p:strVal val="ppt_h"/>
                                          </p:val>
                                        </p:tav>
                                        <p:tav tm="100000">
                                          <p:val>
                                            <p:fltVal val="0"/>
                                          </p:val>
                                        </p:tav>
                                      </p:tavLst>
                                    </p:anim>
                                    <p:anim calcmode="lin" valueType="num">
                                      <p:cBhvr>
                                        <p:cTn id="48" dur="1000"/>
                                        <p:tgtEl>
                                          <p:spTgt spid="16179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9" dur="1000"/>
                                        <p:tgtEl>
                                          <p:spTgt spid="16179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50" dur="1" fill="hold">
                                          <p:stCondLst>
                                            <p:cond delay="999"/>
                                          </p:stCondLst>
                                        </p:cTn>
                                        <p:tgtEl>
                                          <p:spTgt spid="1617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p:bldP spid="161795" grpId="1"/>
      <p:bldP spid="161796" grpId="0"/>
      <p:bldP spid="16179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solidFill>
                  <a:srgbClr val="FFCC99"/>
                </a:solidFill>
              </a:rPr>
              <a:t>Что такое модуль?</a:t>
            </a:r>
            <a:endParaRPr lang="ru-RU" dirty="0">
              <a:solidFill>
                <a:srgbClr val="FFCC99"/>
              </a:solidFill>
            </a:endParaRPr>
          </a:p>
        </p:txBody>
      </p:sp>
      <p:sp>
        <p:nvSpPr>
          <p:cNvPr id="3" name="Содержимое 2"/>
          <p:cNvSpPr>
            <a:spLocks noGrp="1"/>
          </p:cNvSpPr>
          <p:nvPr>
            <p:ph idx="1"/>
          </p:nvPr>
        </p:nvSpPr>
        <p:spPr>
          <a:xfrm>
            <a:off x="457200" y="1143000"/>
            <a:ext cx="8229600" cy="5165725"/>
          </a:xfrm>
        </p:spPr>
        <p:txBody>
          <a:bodyPr/>
          <a:lstStyle/>
          <a:p>
            <a:pPr eaLnBrk="1" hangingPunct="1">
              <a:buFont typeface="Wingdings 2" pitchFamily="18" charset="2"/>
              <a:buNone/>
            </a:pPr>
            <a:r>
              <a:rPr lang="ru-RU" sz="2000" smtClean="0">
                <a:solidFill>
                  <a:srgbClr val="002060"/>
                </a:solidFill>
              </a:rPr>
              <a:t>Это структурная единица целостной системы обучения. Величина этой единицы зависит от уровня: </a:t>
            </a:r>
            <a:br>
              <a:rPr lang="ru-RU" sz="2000" smtClean="0">
                <a:solidFill>
                  <a:srgbClr val="002060"/>
                </a:solidFill>
              </a:rPr>
            </a:br>
            <a:r>
              <a:rPr lang="ru-RU" sz="2000" smtClean="0">
                <a:solidFill>
                  <a:srgbClr val="002060"/>
                </a:solidFill>
              </a:rPr>
              <a:t>уровень 1   -    учебный элемент — модуль (микромодуль); </a:t>
            </a:r>
            <a:br>
              <a:rPr lang="ru-RU" sz="2000" smtClean="0">
                <a:solidFill>
                  <a:srgbClr val="002060"/>
                </a:solidFill>
              </a:rPr>
            </a:br>
            <a:r>
              <a:rPr lang="ru-RU" sz="2000" smtClean="0">
                <a:solidFill>
                  <a:srgbClr val="002060"/>
                </a:solidFill>
              </a:rPr>
              <a:t>уровень 2   -    урок модуль;  </a:t>
            </a:r>
            <a:br>
              <a:rPr lang="ru-RU" sz="2000" smtClean="0">
                <a:solidFill>
                  <a:srgbClr val="002060"/>
                </a:solidFill>
              </a:rPr>
            </a:br>
            <a:r>
              <a:rPr lang="ru-RU" sz="2000" smtClean="0">
                <a:solidFill>
                  <a:srgbClr val="002060"/>
                </a:solidFill>
              </a:rPr>
              <a:t>уровень  3   -   блок уроков (тема); </a:t>
            </a:r>
            <a:br>
              <a:rPr lang="ru-RU" sz="2000" smtClean="0">
                <a:solidFill>
                  <a:srgbClr val="002060"/>
                </a:solidFill>
              </a:rPr>
            </a:br>
            <a:r>
              <a:rPr lang="ru-RU" sz="2000" smtClean="0">
                <a:solidFill>
                  <a:srgbClr val="002060"/>
                </a:solidFill>
              </a:rPr>
              <a:t>уровень  4   -   курс модуль; </a:t>
            </a:r>
            <a:br>
              <a:rPr lang="ru-RU" sz="2000" smtClean="0">
                <a:solidFill>
                  <a:srgbClr val="002060"/>
                </a:solidFill>
              </a:rPr>
            </a:br>
            <a:r>
              <a:rPr lang="ru-RU" sz="2000" smtClean="0">
                <a:solidFill>
                  <a:srgbClr val="002060"/>
                </a:solidFill>
              </a:rPr>
              <a:t>уровень 5    -   предмет — модуль. </a:t>
            </a:r>
            <a:br>
              <a:rPr lang="ru-RU" sz="2000" smtClean="0">
                <a:solidFill>
                  <a:srgbClr val="002060"/>
                </a:solidFill>
              </a:rPr>
            </a:br>
            <a:r>
              <a:rPr lang="ru-RU" sz="2000" smtClean="0">
                <a:solidFill>
                  <a:srgbClr val="002060"/>
                </a:solidFill>
              </a:rPr>
              <a:t>      С другой стороны, </a:t>
            </a:r>
            <a:r>
              <a:rPr lang="ru-RU" sz="2000" b="1" i="1" smtClean="0">
                <a:solidFill>
                  <a:srgbClr val="002060"/>
                </a:solidFill>
              </a:rPr>
              <a:t>модуль</a:t>
            </a:r>
            <a:r>
              <a:rPr lang="ru-RU" sz="2000" smtClean="0">
                <a:solidFill>
                  <a:srgbClr val="002060"/>
                </a:solidFill>
              </a:rPr>
              <a:t> — это целевой функциональный узел, в котором объединены учебное содержание и приемы учебной деятельности по овладению этим содержанием. Это инструкция по достижению цели учебно-познавательной деятельности, индивидуальная программа, содержащая целевой план действий, банк информации, указания по осуществлению самоконтроля, самооценки, самоанализа. </a:t>
            </a:r>
            <a:r>
              <a:rPr lang="ru-RU" sz="2000" smtClean="0"/>
              <a:t/>
            </a:r>
            <a:br>
              <a:rPr lang="ru-RU" sz="2000" smtClean="0"/>
            </a:br>
            <a:endParaRPr lang="ru-RU"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0" end="0"/>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2"/>
                                        </p:tgtEl>
                                        <p:attrNameLst>
                                          <p:attrName>ppt_x</p:attrName>
                                        </p:attrNameLst>
                                      </p:cBhvr>
                                      <p:tavLst>
                                        <p:tav tm="0">
                                          <p:val>
                                            <p:strVal val="ppt_x"/>
                                          </p:val>
                                        </p:tav>
                                        <p:tav tm="100000">
                                          <p:val>
                                            <p:strVal val="ppt_x"/>
                                          </p:val>
                                        </p:tav>
                                      </p:tavLst>
                                    </p:anim>
                                    <p:anim calcmode="lin" valueType="num">
                                      <p:cBhvr additive="base">
                                        <p:cTn id="25" dur="500"/>
                                        <p:tgtEl>
                                          <p:spTgt spid="2"/>
                                        </p:tgtEl>
                                        <p:attrNameLst>
                                          <p:attrName>ppt_y</p:attrName>
                                        </p:attrNameLst>
                                      </p:cBhvr>
                                      <p:tavLst>
                                        <p:tav tm="0">
                                          <p:val>
                                            <p:strVal val="ppt_y"/>
                                          </p:val>
                                        </p:tav>
                                        <p:tav tm="100000">
                                          <p:val>
                                            <p:strVal val="1+ppt_h/2"/>
                                          </p:val>
                                        </p:tav>
                                      </p:tavLst>
                                    </p:anim>
                                    <p:set>
                                      <p:cBhvr>
                                        <p:cTn id="2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220788"/>
          </a:xfrm>
        </p:spPr>
        <p:txBody>
          <a:bodyPr/>
          <a:lstStyle/>
          <a:p>
            <a:pPr eaLnBrk="1" fontAlgn="auto" hangingPunct="1">
              <a:spcAft>
                <a:spcPts val="0"/>
              </a:spcAft>
              <a:defRPr/>
            </a:pPr>
            <a:r>
              <a:rPr lang="ru-RU" dirty="0" smtClean="0"/>
              <a:t>Сущность модульной технологии</a:t>
            </a:r>
          </a:p>
        </p:txBody>
      </p:sp>
      <p:grpSp>
        <p:nvGrpSpPr>
          <p:cNvPr id="8195" name="Group 13"/>
          <p:cNvGrpSpPr>
            <a:grpSpLocks/>
          </p:cNvGrpSpPr>
          <p:nvPr/>
        </p:nvGrpSpPr>
        <p:grpSpPr bwMode="auto">
          <a:xfrm>
            <a:off x="2051050" y="2852738"/>
            <a:ext cx="6643688" cy="3240087"/>
            <a:chOff x="340" y="1842"/>
            <a:chExt cx="5228" cy="2028"/>
          </a:xfrm>
        </p:grpSpPr>
        <p:sp>
          <p:nvSpPr>
            <p:cNvPr id="122883" name="AutoShape 3"/>
            <p:cNvSpPr>
              <a:spLocks noChangeArrowheads="1"/>
            </p:cNvSpPr>
            <p:nvPr/>
          </p:nvSpPr>
          <p:spPr bwMode="auto">
            <a:xfrm>
              <a:off x="340" y="3294"/>
              <a:ext cx="1683" cy="576"/>
            </a:xfrm>
            <a:prstGeom prst="can">
              <a:avLst>
                <a:gd name="adj" fmla="val 25000"/>
              </a:avLst>
            </a:prstGeom>
            <a:gradFill rotWithShape="0">
              <a:gsLst>
                <a:gs pos="0">
                  <a:srgbClr val="C44DFF"/>
                </a:gs>
                <a:gs pos="50000">
                  <a:srgbClr val="C3C3FF"/>
                </a:gs>
                <a:gs pos="100000">
                  <a:srgbClr val="C44DFF"/>
                </a:gs>
              </a:gsLst>
              <a:lin ang="5400000" scaled="1"/>
            </a:gradFill>
            <a:ln w="9525">
              <a:solidFill>
                <a:schemeClr val="tx1"/>
              </a:solidFill>
              <a:round/>
              <a:headEnd/>
              <a:tailEnd/>
            </a:ln>
            <a:effectLst/>
          </p:spPr>
          <p:txBody>
            <a:bodyPr wrap="none" anchor="ctr"/>
            <a:lstStyle/>
            <a:p>
              <a:pPr algn="ctr" eaLnBrk="1" hangingPunct="1">
                <a:defRPr/>
              </a:pPr>
              <a:r>
                <a:rPr lang="ru-RU" sz="1800" b="1">
                  <a:solidFill>
                    <a:srgbClr val="387000"/>
                  </a:solidFill>
                  <a:effectLst>
                    <a:outerShdw blurRad="38100" dist="38100" dir="2700000" algn="tl">
                      <a:srgbClr val="000000"/>
                    </a:outerShdw>
                  </a:effectLst>
                  <a:latin typeface="Verdana" pitchFamily="34" charset="0"/>
                </a:rPr>
                <a:t>самостоятельно</a:t>
              </a:r>
            </a:p>
          </p:txBody>
        </p:sp>
        <p:sp>
          <p:nvSpPr>
            <p:cNvPr id="8198" name="AutoShape 4"/>
            <p:cNvSpPr>
              <a:spLocks noChangeArrowheads="1"/>
            </p:cNvSpPr>
            <p:nvPr/>
          </p:nvSpPr>
          <p:spPr bwMode="auto">
            <a:xfrm>
              <a:off x="2018" y="3385"/>
              <a:ext cx="962" cy="336"/>
            </a:xfrm>
            <a:prstGeom prst="rightArrow">
              <a:avLst>
                <a:gd name="adj1" fmla="val 50000"/>
                <a:gd name="adj2" fmla="val 71577"/>
              </a:avLst>
            </a:prstGeom>
            <a:gradFill rotWithShape="0">
              <a:gsLst>
                <a:gs pos="0">
                  <a:schemeClr val="hlink"/>
                </a:gs>
                <a:gs pos="100000">
                  <a:srgbClr val="C44DFF"/>
                </a:gs>
              </a:gsLst>
              <a:path path="rect">
                <a:fillToRect l="50000" t="50000" r="50000" b="50000"/>
              </a:path>
            </a:gradFill>
            <a:ln w="9525">
              <a:solidFill>
                <a:schemeClr val="tx1"/>
              </a:solidFill>
              <a:miter lim="800000"/>
              <a:headEnd/>
              <a:tailEnd/>
            </a:ln>
          </p:spPr>
          <p:txBody>
            <a:bodyPr wrap="none" anchor="ctr"/>
            <a:lstStyle/>
            <a:p>
              <a:pPr algn="ctr" eaLnBrk="1" hangingPunct="1"/>
              <a:r>
                <a:rPr lang="ru-RU" sz="1400">
                  <a:latin typeface="Verdana" pitchFamily="34" charset="0"/>
                </a:rPr>
                <a:t>достигает</a:t>
              </a:r>
            </a:p>
          </p:txBody>
        </p:sp>
        <p:sp>
          <p:nvSpPr>
            <p:cNvPr id="122885" name="Rectangle 5"/>
            <p:cNvSpPr>
              <a:spLocks noChangeArrowheads="1"/>
            </p:cNvSpPr>
            <p:nvPr/>
          </p:nvSpPr>
          <p:spPr bwMode="auto">
            <a:xfrm>
              <a:off x="2971" y="3203"/>
              <a:ext cx="2597" cy="624"/>
            </a:xfrm>
            <a:prstGeom prst="rect">
              <a:avLst/>
            </a:prstGeom>
            <a:gradFill rotWithShape="0">
              <a:gsLst>
                <a:gs pos="0">
                  <a:srgbClr val="7C7CDE"/>
                </a:gs>
                <a:gs pos="50000">
                  <a:schemeClr val="bg1"/>
                </a:gs>
                <a:gs pos="100000">
                  <a:srgbClr val="7C7CDE"/>
                </a:gs>
              </a:gsLst>
              <a:lin ang="5400000" scaled="1"/>
            </a:gradFill>
            <a:ln w="9525">
              <a:solidFill>
                <a:schemeClr val="tx1"/>
              </a:solidFill>
              <a:miter lim="800000"/>
              <a:headEnd/>
              <a:tailEnd/>
            </a:ln>
            <a:effectLst/>
          </p:spPr>
          <p:txBody>
            <a:bodyPr wrap="none" anchor="ctr"/>
            <a:lstStyle/>
            <a:p>
              <a:pPr>
                <a:defRPr/>
              </a:pPr>
              <a:endParaRPr lang="ru-RU"/>
            </a:p>
          </p:txBody>
        </p:sp>
        <p:pic>
          <p:nvPicPr>
            <p:cNvPr id="8200" name="Picture 6" descr="pe02947_"/>
            <p:cNvPicPr>
              <a:picLocks noChangeAspect="1" noChangeArrowheads="1"/>
            </p:cNvPicPr>
            <p:nvPr/>
          </p:nvPicPr>
          <p:blipFill>
            <a:blip r:embed="rId3" cstate="print"/>
            <a:srcRect/>
            <a:stretch>
              <a:fillRect/>
            </a:stretch>
          </p:blipFill>
          <p:spPr bwMode="auto">
            <a:xfrm>
              <a:off x="2336" y="1842"/>
              <a:ext cx="1033" cy="1022"/>
            </a:xfrm>
            <a:prstGeom prst="rect">
              <a:avLst/>
            </a:prstGeom>
            <a:noFill/>
            <a:ln w="9525">
              <a:noFill/>
              <a:miter lim="800000"/>
              <a:headEnd/>
              <a:tailEnd/>
            </a:ln>
          </p:spPr>
        </p:pic>
        <p:sp>
          <p:nvSpPr>
            <p:cNvPr id="122887" name="AutoShape 7"/>
            <p:cNvSpPr>
              <a:spLocks noChangeArrowheads="1"/>
            </p:cNvSpPr>
            <p:nvPr/>
          </p:nvSpPr>
          <p:spPr bwMode="auto">
            <a:xfrm rot="8197471">
              <a:off x="748" y="2432"/>
              <a:ext cx="1639" cy="336"/>
            </a:xfrm>
            <a:prstGeom prst="rightArrow">
              <a:avLst>
                <a:gd name="adj1" fmla="val 50000"/>
                <a:gd name="adj2" fmla="val 122173"/>
              </a:avLst>
            </a:prstGeom>
            <a:gradFill rotWithShape="0">
              <a:gsLst>
                <a:gs pos="0">
                  <a:schemeClr val="hlink"/>
                </a:gs>
                <a:gs pos="100000">
                  <a:srgbClr val="C44DFF"/>
                </a:gs>
              </a:gsLst>
              <a:path path="rect">
                <a:fillToRect l="50000" t="50000" r="50000" b="50000"/>
              </a:path>
            </a:gradFill>
            <a:ln w="9525">
              <a:solidFill>
                <a:schemeClr val="tx1"/>
              </a:solidFill>
              <a:miter lim="800000"/>
              <a:headEnd/>
              <a:tailEnd/>
            </a:ln>
            <a:effectLst/>
          </p:spPr>
          <p:txBody>
            <a:bodyPr rot="10800000" wrap="none" anchor="ctr"/>
            <a:lstStyle/>
            <a:p>
              <a:pPr algn="ctr" eaLnBrk="1" hangingPunct="1">
                <a:defRPr/>
              </a:pPr>
              <a:endParaRPr lang="ru-RU" sz="1800" b="1">
                <a:solidFill>
                  <a:srgbClr val="387000"/>
                </a:solidFill>
                <a:effectLst>
                  <a:outerShdw blurRad="38100" dist="38100" dir="2700000" algn="tl">
                    <a:srgbClr val="000000"/>
                  </a:outerShdw>
                </a:effectLst>
                <a:latin typeface="Verdana" pitchFamily="34" charset="0"/>
              </a:endParaRPr>
            </a:p>
          </p:txBody>
        </p:sp>
        <p:sp>
          <p:nvSpPr>
            <p:cNvPr id="122888" name="AutoShape 8"/>
            <p:cNvSpPr>
              <a:spLocks noChangeArrowheads="1"/>
            </p:cNvSpPr>
            <p:nvPr/>
          </p:nvSpPr>
          <p:spPr bwMode="auto">
            <a:xfrm rot="13086143">
              <a:off x="3379" y="2341"/>
              <a:ext cx="1640" cy="336"/>
            </a:xfrm>
            <a:prstGeom prst="rightArrow">
              <a:avLst>
                <a:gd name="adj1" fmla="val 50000"/>
                <a:gd name="adj2" fmla="val 122173"/>
              </a:avLst>
            </a:prstGeom>
            <a:gradFill rotWithShape="0">
              <a:gsLst>
                <a:gs pos="0">
                  <a:schemeClr val="hlink"/>
                </a:gs>
                <a:gs pos="100000">
                  <a:srgbClr val="C44DFF"/>
                </a:gs>
              </a:gsLst>
              <a:path path="rect">
                <a:fillToRect l="50000" t="50000" r="50000" b="50000"/>
              </a:path>
            </a:gradFill>
            <a:ln w="9525">
              <a:solidFill>
                <a:schemeClr val="tx1"/>
              </a:solidFill>
              <a:miter lim="800000"/>
              <a:headEnd/>
              <a:tailEnd/>
            </a:ln>
            <a:effectLst/>
          </p:spPr>
          <p:txBody>
            <a:bodyPr rot="10800000" wrap="none" anchor="ctr"/>
            <a:lstStyle/>
            <a:p>
              <a:pPr algn="ctr" eaLnBrk="1" hangingPunct="1">
                <a:defRPr/>
              </a:pPr>
              <a:endParaRPr lang="ru-RU" sz="1800" b="1">
                <a:solidFill>
                  <a:srgbClr val="387000"/>
                </a:solidFill>
                <a:effectLst>
                  <a:outerShdw blurRad="38100" dist="38100" dir="2700000" algn="tl">
                    <a:srgbClr val="000000"/>
                  </a:outerShdw>
                </a:effectLst>
                <a:latin typeface="Verdana" pitchFamily="34" charset="0"/>
              </a:endParaRPr>
            </a:p>
          </p:txBody>
        </p:sp>
        <p:sp>
          <p:nvSpPr>
            <p:cNvPr id="8203" name="Text Box 9"/>
            <p:cNvSpPr txBox="1">
              <a:spLocks noChangeArrowheads="1"/>
            </p:cNvSpPr>
            <p:nvPr/>
          </p:nvSpPr>
          <p:spPr bwMode="auto">
            <a:xfrm rot="2291136">
              <a:off x="3369" y="2388"/>
              <a:ext cx="1578" cy="211"/>
            </a:xfrm>
            <a:prstGeom prst="rect">
              <a:avLst/>
            </a:prstGeom>
            <a:noFill/>
            <a:ln w="9525" algn="ctr">
              <a:noFill/>
              <a:miter lim="800000"/>
              <a:headEnd/>
              <a:tailEnd/>
            </a:ln>
          </p:spPr>
          <p:txBody>
            <a:bodyPr wrap="none">
              <a:spAutoFit/>
            </a:bodyPr>
            <a:lstStyle/>
            <a:p>
              <a:pPr algn="r" eaLnBrk="1" hangingPunct="1"/>
              <a:r>
                <a:rPr lang="ru-RU" sz="1600">
                  <a:solidFill>
                    <a:srgbClr val="387000"/>
                  </a:solidFill>
                  <a:latin typeface="Verdana" pitchFamily="34" charset="0"/>
                </a:rPr>
                <a:t>Личностный рост</a:t>
              </a:r>
            </a:p>
          </p:txBody>
        </p:sp>
        <p:sp>
          <p:nvSpPr>
            <p:cNvPr id="8204" name="Text Box 10"/>
            <p:cNvSpPr txBox="1">
              <a:spLocks noChangeArrowheads="1"/>
            </p:cNvSpPr>
            <p:nvPr/>
          </p:nvSpPr>
          <p:spPr bwMode="auto">
            <a:xfrm rot="-2584915">
              <a:off x="1299" y="2384"/>
              <a:ext cx="732" cy="210"/>
            </a:xfrm>
            <a:prstGeom prst="rect">
              <a:avLst/>
            </a:prstGeom>
            <a:noFill/>
            <a:ln w="9525" algn="ctr">
              <a:noFill/>
              <a:miter lim="800000"/>
              <a:headEnd/>
              <a:tailEnd/>
            </a:ln>
          </p:spPr>
          <p:txBody>
            <a:bodyPr>
              <a:spAutoFit/>
            </a:bodyPr>
            <a:lstStyle/>
            <a:p>
              <a:pPr algn="r" eaLnBrk="1" hangingPunct="1"/>
              <a:r>
                <a:rPr lang="ru-RU" sz="1600">
                  <a:solidFill>
                    <a:srgbClr val="387000"/>
                  </a:solidFill>
                  <a:latin typeface="Verdana" pitchFamily="34" charset="0"/>
                </a:rPr>
                <a:t>ученик</a:t>
              </a:r>
            </a:p>
          </p:txBody>
        </p:sp>
        <p:sp>
          <p:nvSpPr>
            <p:cNvPr id="122891" name="Rectangle 11"/>
            <p:cNvSpPr>
              <a:spLocks noChangeArrowheads="1"/>
            </p:cNvSpPr>
            <p:nvPr/>
          </p:nvSpPr>
          <p:spPr bwMode="auto">
            <a:xfrm>
              <a:off x="3824" y="3430"/>
              <a:ext cx="723" cy="234"/>
            </a:xfrm>
            <a:prstGeom prst="rect">
              <a:avLst/>
            </a:prstGeom>
            <a:noFill/>
            <a:ln w="9525" algn="ctr">
              <a:noFill/>
              <a:miter lim="800000"/>
              <a:headEnd/>
              <a:tailEnd/>
            </a:ln>
            <a:effectLst/>
          </p:spPr>
          <p:txBody>
            <a:bodyPr wrap="none">
              <a:spAutoFit/>
            </a:bodyPr>
            <a:lstStyle/>
            <a:p>
              <a:pPr algn="r" eaLnBrk="1" hangingPunct="1">
                <a:defRPr/>
              </a:pPr>
              <a:r>
                <a:rPr lang="ru-RU" sz="1800" b="1">
                  <a:solidFill>
                    <a:srgbClr val="387000"/>
                  </a:solidFill>
                  <a:effectLst>
                    <a:outerShdw blurRad="38100" dist="38100" dir="2700000" algn="tl">
                      <a:srgbClr val="000000"/>
                    </a:outerShdw>
                  </a:effectLst>
                  <a:latin typeface="Verdana" pitchFamily="34" charset="0"/>
                </a:rPr>
                <a:t>Цель </a:t>
              </a:r>
            </a:p>
          </p:txBody>
        </p:sp>
      </p:grpSp>
      <p:sp>
        <p:nvSpPr>
          <p:cNvPr id="122892" name="Rectangle 12"/>
          <p:cNvSpPr>
            <a:spLocks noChangeArrowheads="1"/>
          </p:cNvSpPr>
          <p:nvPr/>
        </p:nvSpPr>
        <p:spPr bwMode="auto">
          <a:xfrm>
            <a:off x="1500188" y="1357313"/>
            <a:ext cx="7448550" cy="1200150"/>
          </a:xfrm>
          <a:prstGeom prst="rect">
            <a:avLst/>
          </a:prstGeom>
          <a:noFill/>
          <a:ln w="9525">
            <a:noFill/>
            <a:miter lim="800000"/>
            <a:headEnd/>
            <a:tailEnd/>
          </a:ln>
          <a:effectLst/>
        </p:spPr>
        <p:txBody>
          <a:bodyPr>
            <a:spAutoFit/>
          </a:bodyPr>
          <a:lstStyle/>
          <a:p>
            <a:pPr algn="ctr" eaLnBrk="1" hangingPunct="1">
              <a:defRPr/>
            </a:pPr>
            <a:r>
              <a:rPr lang="ru-RU" b="1" dirty="0">
                <a:solidFill>
                  <a:schemeClr val="accent6">
                    <a:lumMod val="50000"/>
                  </a:schemeClr>
                </a:solidFill>
                <a:effectLst>
                  <a:outerShdw blurRad="38100" dist="38100" dir="2700000" algn="tl">
                    <a:srgbClr val="000000"/>
                  </a:outerShdw>
                </a:effectLst>
                <a:latin typeface="Verdana" pitchFamily="34" charset="0"/>
              </a:rPr>
              <a:t>Предоставление учащемуся центрального места в системе «учитель-ученик»</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oska"/>
          <p:cNvPicPr>
            <a:picLocks noChangeAspect="1" noChangeArrowheads="1"/>
          </p:cNvPicPr>
          <p:nvPr/>
        </p:nvPicPr>
        <p:blipFill>
          <a:blip r:embed="rId3" cstate="print"/>
          <a:srcRect/>
          <a:stretch>
            <a:fillRect/>
          </a:stretch>
        </p:blipFill>
        <p:spPr bwMode="auto">
          <a:xfrm>
            <a:off x="6516688" y="4581525"/>
            <a:ext cx="2341562" cy="1906588"/>
          </a:xfrm>
          <a:prstGeom prst="rect">
            <a:avLst/>
          </a:prstGeom>
          <a:noFill/>
          <a:ln w="9525">
            <a:noFill/>
            <a:miter lim="800000"/>
            <a:headEnd/>
            <a:tailEnd/>
          </a:ln>
        </p:spPr>
      </p:pic>
      <p:sp>
        <p:nvSpPr>
          <p:cNvPr id="8195" name="Rectangle 3"/>
          <p:cNvSpPr>
            <a:spLocks noGrp="1" noChangeArrowheads="1"/>
          </p:cNvSpPr>
          <p:nvPr>
            <p:ph type="title"/>
          </p:nvPr>
        </p:nvSpPr>
        <p:spPr>
          <a:xfrm>
            <a:off x="0" y="0"/>
            <a:ext cx="9144000" cy="1169988"/>
          </a:xfrm>
        </p:spPr>
        <p:txBody>
          <a:bodyPr>
            <a:normAutofit fontScale="90000"/>
          </a:bodyPr>
          <a:lstStyle/>
          <a:p>
            <a:pPr eaLnBrk="1" fontAlgn="auto" hangingPunct="1">
              <a:spcAft>
                <a:spcPts val="0"/>
              </a:spcAft>
              <a:defRPr/>
            </a:pPr>
            <a:r>
              <a:rPr lang="ru-RU" dirty="0" smtClean="0"/>
              <a:t>Основные характеристики модульной технологии</a:t>
            </a:r>
          </a:p>
        </p:txBody>
      </p:sp>
      <p:sp>
        <p:nvSpPr>
          <p:cNvPr id="9220" name="Rectangle 9"/>
          <p:cNvSpPr>
            <a:spLocks noGrp="1" noChangeArrowheads="1"/>
          </p:cNvSpPr>
          <p:nvPr>
            <p:ph idx="1"/>
          </p:nvPr>
        </p:nvSpPr>
        <p:spPr>
          <a:xfrm>
            <a:off x="1857375" y="1571625"/>
            <a:ext cx="5281613" cy="2305050"/>
          </a:xfrm>
        </p:spPr>
        <p:txBody>
          <a:bodyPr/>
          <a:lstStyle/>
          <a:p>
            <a:pPr eaLnBrk="1" hangingPunct="1">
              <a:buFont typeface="Wingdings 2" pitchFamily="18" charset="2"/>
              <a:buNone/>
            </a:pPr>
            <a:r>
              <a:rPr lang="ru-RU" sz="2000" smtClean="0">
                <a:latin typeface="Arial" charset="0"/>
                <a:ea typeface="Mongolian Baiti" pitchFamily="66" charset="0"/>
                <a:cs typeface="Mongolian Baiti" pitchFamily="66" charset="0"/>
              </a:rPr>
              <a:t>      -Мотивация деятельности;  </a:t>
            </a:r>
            <a:br>
              <a:rPr lang="ru-RU" sz="2000" smtClean="0">
                <a:latin typeface="Arial" charset="0"/>
                <a:ea typeface="Mongolian Baiti" pitchFamily="66" charset="0"/>
                <a:cs typeface="Mongolian Baiti" pitchFamily="66" charset="0"/>
              </a:rPr>
            </a:br>
            <a:r>
              <a:rPr lang="ru-RU" sz="2000" smtClean="0">
                <a:latin typeface="Arial" charset="0"/>
                <a:ea typeface="Mongolian Baiti" pitchFamily="66" charset="0"/>
                <a:cs typeface="Mongolian Baiti" pitchFamily="66" charset="0"/>
              </a:rPr>
              <a:t>- паритетные отношения учителя и </a:t>
            </a:r>
          </a:p>
          <a:p>
            <a:pPr eaLnBrk="1" hangingPunct="1">
              <a:buFont typeface="Wingdings 2" pitchFamily="18" charset="2"/>
              <a:buNone/>
            </a:pPr>
            <a:r>
              <a:rPr lang="ru-RU" sz="2000" smtClean="0">
                <a:latin typeface="Arial" charset="0"/>
                <a:ea typeface="Mongolian Baiti" pitchFamily="66" charset="0"/>
                <a:cs typeface="Mongolian Baiti" pitchFamily="66" charset="0"/>
              </a:rPr>
              <a:t>        учеников; </a:t>
            </a:r>
            <a:br>
              <a:rPr lang="ru-RU" sz="2000" smtClean="0">
                <a:latin typeface="Arial" charset="0"/>
                <a:ea typeface="Mongolian Baiti" pitchFamily="66" charset="0"/>
                <a:cs typeface="Mongolian Baiti" pitchFamily="66" charset="0"/>
              </a:rPr>
            </a:br>
            <a:r>
              <a:rPr lang="ru-RU" sz="2000" smtClean="0">
                <a:latin typeface="Arial" charset="0"/>
                <a:ea typeface="Mongolian Baiti" pitchFamily="66" charset="0"/>
                <a:cs typeface="Mongolian Baiti" pitchFamily="66" charset="0"/>
              </a:rPr>
              <a:t>- возможность общения с </a:t>
            </a:r>
          </a:p>
          <a:p>
            <a:pPr eaLnBrk="1" hangingPunct="1">
              <a:buFont typeface="Wingdings 2" pitchFamily="18" charset="2"/>
              <a:buNone/>
            </a:pPr>
            <a:r>
              <a:rPr lang="ru-RU" sz="2000" smtClean="0">
                <a:latin typeface="Arial" charset="0"/>
                <a:ea typeface="Mongolian Baiti" pitchFamily="66" charset="0"/>
                <a:cs typeface="Mongolian Baiti" pitchFamily="66" charset="0"/>
              </a:rPr>
              <a:t>         товарищами; </a:t>
            </a:r>
            <a:br>
              <a:rPr lang="ru-RU" sz="2000" smtClean="0">
                <a:latin typeface="Arial" charset="0"/>
                <a:ea typeface="Mongolian Baiti" pitchFamily="66" charset="0"/>
                <a:cs typeface="Mongolian Baiti" pitchFamily="66" charset="0"/>
              </a:rPr>
            </a:br>
            <a:r>
              <a:rPr lang="ru-RU" sz="2000" smtClean="0">
                <a:latin typeface="Arial" charset="0"/>
                <a:ea typeface="Mongolian Baiti" pitchFamily="66" charset="0"/>
                <a:cs typeface="Mongolian Baiti" pitchFamily="66" charset="0"/>
              </a:rPr>
              <a:t>- открытость конечных результатов</a:t>
            </a:r>
          </a:p>
          <a:p>
            <a:pPr eaLnBrk="1" hangingPunct="1">
              <a:buFont typeface="Wingdings 2" pitchFamily="18" charset="2"/>
              <a:buNone/>
            </a:pPr>
            <a:r>
              <a:rPr lang="ru-RU" sz="2000" smtClean="0">
                <a:latin typeface="Arial" charset="0"/>
                <a:ea typeface="Mongolian Baiti" pitchFamily="66" charset="0"/>
                <a:cs typeface="Mongolian Baiti" pitchFamily="66" charset="0"/>
              </a:rPr>
              <a:t>        деятельности и гарантированность</a:t>
            </a:r>
          </a:p>
          <a:p>
            <a:pPr eaLnBrk="1" hangingPunct="1">
              <a:buFont typeface="Wingdings 2" pitchFamily="18" charset="2"/>
              <a:buNone/>
            </a:pPr>
            <a:r>
              <a:rPr lang="ru-RU" sz="2000" smtClean="0">
                <a:latin typeface="Arial" charset="0"/>
                <a:ea typeface="Mongolian Baiti" pitchFamily="66" charset="0"/>
                <a:cs typeface="Mongolian Baiti" pitchFamily="66" charset="0"/>
              </a:rPr>
              <a:t>        их достижения; </a:t>
            </a:r>
            <a:br>
              <a:rPr lang="ru-RU" sz="2000" smtClean="0">
                <a:latin typeface="Arial" charset="0"/>
                <a:ea typeface="Mongolian Baiti" pitchFamily="66" charset="0"/>
                <a:cs typeface="Mongolian Baiti" pitchFamily="66" charset="0"/>
              </a:rPr>
            </a:br>
            <a:r>
              <a:rPr lang="ru-RU" sz="2000" smtClean="0">
                <a:latin typeface="Arial" charset="0"/>
                <a:ea typeface="Mongolian Baiti" pitchFamily="66" charset="0"/>
                <a:cs typeface="Mongolian Baiti" pitchFamily="66" charset="0"/>
              </a:rPr>
              <a:t>-  «мягкий» контроль в процессе </a:t>
            </a:r>
          </a:p>
          <a:p>
            <a:pPr eaLnBrk="1" hangingPunct="1">
              <a:buFont typeface="Wingdings 2" pitchFamily="18" charset="2"/>
              <a:buNone/>
            </a:pPr>
            <a:r>
              <a:rPr lang="ru-RU" sz="2000" smtClean="0">
                <a:latin typeface="Arial" charset="0"/>
                <a:ea typeface="Mongolian Baiti" pitchFamily="66" charset="0"/>
                <a:cs typeface="Mongolian Baiti" pitchFamily="66" charset="0"/>
              </a:rPr>
              <a:t>         освоения учебного содержания; </a:t>
            </a:r>
            <a:br>
              <a:rPr lang="ru-RU" sz="2000" smtClean="0">
                <a:latin typeface="Arial" charset="0"/>
                <a:ea typeface="Mongolian Baiti" pitchFamily="66" charset="0"/>
                <a:cs typeface="Mongolian Baiti" pitchFamily="66" charset="0"/>
              </a:rPr>
            </a:br>
            <a:r>
              <a:rPr lang="ru-RU" sz="2000" smtClean="0">
                <a:latin typeface="Arial" charset="0"/>
                <a:ea typeface="Mongolian Baiti" pitchFamily="66" charset="0"/>
                <a:cs typeface="Mongolian Baiti" pitchFamily="66" charset="0"/>
              </a:rPr>
              <a:t>-  психологически комфортный </a:t>
            </a:r>
          </a:p>
          <a:p>
            <a:pPr eaLnBrk="1" hangingPunct="1">
              <a:buFont typeface="Wingdings 2" pitchFamily="18" charset="2"/>
              <a:buNone/>
            </a:pPr>
            <a:r>
              <a:rPr lang="ru-RU" sz="2000" smtClean="0">
                <a:latin typeface="Arial" charset="0"/>
                <a:ea typeface="Mongolian Baiti" pitchFamily="66" charset="0"/>
                <a:cs typeface="Mongolian Baiti" pitchFamily="66" charset="0"/>
              </a:rPr>
              <a:t>          климат на уроке. </a:t>
            </a:r>
            <a:br>
              <a:rPr lang="ru-RU" sz="2000" smtClean="0">
                <a:latin typeface="Arial" charset="0"/>
                <a:ea typeface="Mongolian Baiti" pitchFamily="66" charset="0"/>
                <a:cs typeface="Mongolian Baiti" pitchFamily="66" charset="0"/>
              </a:rPr>
            </a:br>
            <a:endParaRPr lang="ru-RU" sz="2000" smtClean="0">
              <a:solidFill>
                <a:srgbClr val="578A3A"/>
              </a:solidFill>
              <a:latin typeface="Arial" charset="0"/>
              <a:ea typeface="Mongolian Baiti" pitchFamily="66" charset="0"/>
              <a:cs typeface="Mongolian Baiti" pitchFamily="66" charset="0"/>
            </a:endParaRPr>
          </a:p>
        </p:txBody>
      </p:sp>
      <p:pic>
        <p:nvPicPr>
          <p:cNvPr id="9221" name="Picture 4" descr="MARKER"/>
          <p:cNvPicPr>
            <a:picLocks noChangeAspect="1" noChangeArrowheads="1"/>
          </p:cNvPicPr>
          <p:nvPr/>
        </p:nvPicPr>
        <p:blipFill>
          <a:blip r:embed="rId4" cstate="print"/>
          <a:srcRect/>
          <a:stretch>
            <a:fillRect/>
          </a:stretch>
        </p:blipFill>
        <p:spPr bwMode="auto">
          <a:xfrm>
            <a:off x="1285875" y="1714500"/>
            <a:ext cx="381000" cy="179388"/>
          </a:xfrm>
          <a:prstGeom prst="rect">
            <a:avLst/>
          </a:prstGeom>
          <a:noFill/>
          <a:ln w="9525">
            <a:noFill/>
            <a:miter lim="800000"/>
            <a:headEnd/>
            <a:tailEnd/>
          </a:ln>
        </p:spPr>
      </p:pic>
      <p:pic>
        <p:nvPicPr>
          <p:cNvPr id="9222" name="Picture 5" descr="MARKER"/>
          <p:cNvPicPr>
            <a:picLocks noChangeAspect="1" noChangeArrowheads="1"/>
          </p:cNvPicPr>
          <p:nvPr/>
        </p:nvPicPr>
        <p:blipFill>
          <a:blip r:embed="rId4" cstate="print"/>
          <a:srcRect/>
          <a:stretch>
            <a:fillRect/>
          </a:stretch>
        </p:blipFill>
        <p:spPr bwMode="auto">
          <a:xfrm>
            <a:off x="1285875" y="2643188"/>
            <a:ext cx="381000" cy="179387"/>
          </a:xfrm>
          <a:prstGeom prst="rect">
            <a:avLst/>
          </a:prstGeom>
          <a:noFill/>
          <a:ln w="9525">
            <a:noFill/>
            <a:miter lim="800000"/>
            <a:headEnd/>
            <a:tailEnd/>
          </a:ln>
        </p:spPr>
      </p:pic>
      <p:pic>
        <p:nvPicPr>
          <p:cNvPr id="9223" name="Picture 6" descr="MARKER"/>
          <p:cNvPicPr>
            <a:picLocks noChangeAspect="1" noChangeArrowheads="1"/>
          </p:cNvPicPr>
          <p:nvPr/>
        </p:nvPicPr>
        <p:blipFill>
          <a:blip r:embed="rId4" cstate="print"/>
          <a:srcRect/>
          <a:stretch>
            <a:fillRect/>
          </a:stretch>
        </p:blipFill>
        <p:spPr bwMode="auto">
          <a:xfrm>
            <a:off x="1285875" y="2071688"/>
            <a:ext cx="381000" cy="179387"/>
          </a:xfrm>
          <a:prstGeom prst="rect">
            <a:avLst/>
          </a:prstGeom>
          <a:noFill/>
          <a:ln w="9525">
            <a:noFill/>
            <a:miter lim="800000"/>
            <a:headEnd/>
            <a:tailEnd/>
          </a:ln>
        </p:spPr>
      </p:pic>
      <p:pic>
        <p:nvPicPr>
          <p:cNvPr id="9224" name="Picture 7" descr="MARKER"/>
          <p:cNvPicPr>
            <a:picLocks noChangeAspect="1" noChangeArrowheads="1"/>
          </p:cNvPicPr>
          <p:nvPr/>
        </p:nvPicPr>
        <p:blipFill>
          <a:blip r:embed="rId4" cstate="print"/>
          <a:srcRect/>
          <a:stretch>
            <a:fillRect/>
          </a:stretch>
        </p:blipFill>
        <p:spPr bwMode="auto">
          <a:xfrm>
            <a:off x="1285875" y="3357563"/>
            <a:ext cx="381000" cy="179387"/>
          </a:xfrm>
          <a:prstGeom prst="rect">
            <a:avLst/>
          </a:prstGeom>
          <a:noFill/>
          <a:ln w="9525">
            <a:noFill/>
            <a:miter lim="800000"/>
            <a:headEnd/>
            <a:tailEnd/>
          </a:ln>
        </p:spPr>
      </p:pic>
      <p:pic>
        <p:nvPicPr>
          <p:cNvPr id="9225" name="Picture 8" descr="MARKER"/>
          <p:cNvPicPr>
            <a:picLocks noChangeAspect="1" noChangeArrowheads="1"/>
          </p:cNvPicPr>
          <p:nvPr/>
        </p:nvPicPr>
        <p:blipFill>
          <a:blip r:embed="rId4" cstate="print"/>
          <a:srcRect/>
          <a:stretch>
            <a:fillRect/>
          </a:stretch>
        </p:blipFill>
        <p:spPr bwMode="auto">
          <a:xfrm>
            <a:off x="1285875" y="4429125"/>
            <a:ext cx="381000" cy="179388"/>
          </a:xfrm>
          <a:prstGeom prst="rect">
            <a:avLst/>
          </a:prstGeom>
          <a:noFill/>
          <a:ln w="9525">
            <a:noFill/>
            <a:miter lim="800000"/>
            <a:headEnd/>
            <a:tailEnd/>
          </a:ln>
        </p:spPr>
      </p:pic>
      <p:pic>
        <p:nvPicPr>
          <p:cNvPr id="9226" name="Picture 8" descr="MARKER"/>
          <p:cNvPicPr>
            <a:picLocks noChangeAspect="1" noChangeArrowheads="1"/>
          </p:cNvPicPr>
          <p:nvPr/>
        </p:nvPicPr>
        <p:blipFill>
          <a:blip r:embed="rId4" cstate="print"/>
          <a:srcRect/>
          <a:stretch>
            <a:fillRect/>
          </a:stretch>
        </p:blipFill>
        <p:spPr bwMode="auto">
          <a:xfrm>
            <a:off x="1285875" y="5072063"/>
            <a:ext cx="381000" cy="179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169988"/>
          </a:xfrm>
        </p:spPr>
        <p:txBody>
          <a:bodyPr>
            <a:normAutofit fontScale="90000"/>
          </a:bodyPr>
          <a:lstStyle/>
          <a:p>
            <a:pPr eaLnBrk="1" fontAlgn="auto" hangingPunct="1">
              <a:spcAft>
                <a:spcPts val="0"/>
              </a:spcAft>
              <a:defRPr/>
            </a:pPr>
            <a:r>
              <a:rPr lang="ru-RU" smtClean="0"/>
              <a:t>Общеучебные</a:t>
            </a:r>
            <a:r>
              <a:rPr lang="ru-RU" dirty="0" smtClean="0"/>
              <a:t> умения и навыки, формируемые у учащихся .</a:t>
            </a:r>
          </a:p>
        </p:txBody>
      </p:sp>
      <p:pic>
        <p:nvPicPr>
          <p:cNvPr id="10243" name="Picture 12" descr="pe02654_"/>
          <p:cNvPicPr>
            <a:picLocks noChangeAspect="1" noChangeArrowheads="1"/>
          </p:cNvPicPr>
          <p:nvPr/>
        </p:nvPicPr>
        <p:blipFill>
          <a:blip r:embed="rId3" cstate="print"/>
          <a:srcRect/>
          <a:stretch>
            <a:fillRect/>
          </a:stretch>
        </p:blipFill>
        <p:spPr bwMode="auto">
          <a:xfrm>
            <a:off x="7289800" y="4429125"/>
            <a:ext cx="1854200" cy="1758950"/>
          </a:xfrm>
          <a:prstGeom prst="rect">
            <a:avLst/>
          </a:prstGeom>
          <a:noFill/>
          <a:ln w="9525">
            <a:noFill/>
            <a:miter lim="800000"/>
            <a:headEnd/>
            <a:tailEnd/>
          </a:ln>
        </p:spPr>
      </p:pic>
      <p:sp>
        <p:nvSpPr>
          <p:cNvPr id="10244" name="TextBox 13"/>
          <p:cNvSpPr txBox="1">
            <a:spLocks noChangeArrowheads="1"/>
          </p:cNvSpPr>
          <p:nvPr/>
        </p:nvSpPr>
        <p:spPr bwMode="auto">
          <a:xfrm>
            <a:off x="1071563" y="1428750"/>
            <a:ext cx="7000875" cy="5632450"/>
          </a:xfrm>
          <a:prstGeom prst="rect">
            <a:avLst/>
          </a:prstGeom>
          <a:noFill/>
          <a:ln w="9525">
            <a:noFill/>
            <a:miter lim="800000"/>
            <a:headEnd/>
            <a:tailEnd/>
          </a:ln>
        </p:spPr>
        <p:txBody>
          <a:bodyPr>
            <a:spAutoFit/>
          </a:bodyPr>
          <a:lstStyle/>
          <a:p>
            <a:r>
              <a:rPr lang="ru-RU"/>
              <a:t>- </a:t>
            </a:r>
            <a:r>
              <a:rPr lang="ru-RU" sz="2800"/>
              <a:t>Умение ставить цель своей деятельности и подчинять все свои действия этой    цели;</a:t>
            </a:r>
          </a:p>
          <a:p>
            <a:r>
              <a:rPr lang="ru-RU" sz="2800"/>
              <a:t>- умение самостоятельно добывать знания, приобретать определенные    специальные   навыки; </a:t>
            </a:r>
            <a:br>
              <a:rPr lang="ru-RU" sz="2800"/>
            </a:br>
            <a:r>
              <a:rPr lang="ru-RU" sz="2800"/>
              <a:t>- оценивать и анализировать свою деятельность;</a:t>
            </a:r>
          </a:p>
          <a:p>
            <a:r>
              <a:rPr lang="ru-RU" sz="2800"/>
              <a:t>- навыки самоконтроля, взаимоконтроля, учебного, делового общения,    самообучения; </a:t>
            </a:r>
            <a:br>
              <a:rPr lang="ru-RU" sz="2800"/>
            </a:br>
            <a:r>
              <a:rPr lang="ru-RU" sz="2800"/>
              <a:t>- умение работать в паре, группе, самостоятельно по  алгоритму и творчески. </a:t>
            </a:r>
            <a:r>
              <a:rPr lang="ru-RU"/>
              <a:t/>
            </a:r>
            <a:br>
              <a:rPr lang="ru-RU"/>
            </a:b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eaLnBrk="1" fontAlgn="auto" hangingPunct="1">
              <a:spcAft>
                <a:spcPts val="0"/>
              </a:spcAft>
              <a:defRPr/>
            </a:pPr>
            <a:r>
              <a:rPr lang="ru-RU" dirty="0" smtClean="0"/>
              <a:t/>
            </a:r>
            <a:br>
              <a:rPr lang="ru-RU" dirty="0" smtClean="0"/>
            </a:br>
            <a:r>
              <a:rPr lang="ru-RU" dirty="0" smtClean="0"/>
              <a:t>Какова роль учителя при модульном обучении?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marL="651510" indent="-514350" eaLnBrk="1" fontAlgn="auto" hangingPunct="1">
              <a:spcAft>
                <a:spcPts val="0"/>
              </a:spcAft>
              <a:buClr>
                <a:schemeClr val="tx1">
                  <a:shade val="95000"/>
                </a:schemeClr>
              </a:buClr>
              <a:buFont typeface="Wingdings 2"/>
              <a:buNone/>
              <a:defRPr/>
            </a:pPr>
            <a:r>
              <a:rPr lang="ru-RU" dirty="0" smtClean="0"/>
              <a:t>1) Составление модулей — инструкций; </a:t>
            </a:r>
          </a:p>
          <a:p>
            <a:pPr marL="651510" indent="-514350" eaLnBrk="1" fontAlgn="auto" hangingPunct="1">
              <a:spcAft>
                <a:spcPts val="0"/>
              </a:spcAft>
              <a:buClr>
                <a:schemeClr val="tx1">
                  <a:shade val="95000"/>
                </a:schemeClr>
              </a:buClr>
              <a:buFont typeface="Wingdings 2"/>
              <a:buNone/>
              <a:defRPr/>
            </a:pPr>
            <a:r>
              <a:rPr lang="ru-RU" dirty="0" smtClean="0"/>
              <a:t>2) уточнение инструкций при практической работе с ними</a:t>
            </a:r>
          </a:p>
          <a:p>
            <a:pPr marL="651510" indent="-514350" eaLnBrk="1" fontAlgn="auto" hangingPunct="1">
              <a:spcAft>
                <a:spcPts val="0"/>
              </a:spcAft>
              <a:buClr>
                <a:schemeClr val="tx1">
                  <a:shade val="95000"/>
                </a:schemeClr>
              </a:buClr>
              <a:buFont typeface="Wingdings 2"/>
              <a:buNone/>
              <a:defRPr/>
            </a:pPr>
            <a:r>
              <a:rPr lang="ru-RU" dirty="0" smtClean="0"/>
              <a:t>3)  контроль знаний и коррекция умений и навыков. </a:t>
            </a:r>
            <a:br>
              <a:rPr lang="ru-RU" dirty="0" smtClean="0"/>
            </a:br>
            <a:r>
              <a:rPr lang="ru-RU" dirty="0" smtClean="0"/>
              <a:t>       Учитель должен точно сформулировать цель урока, задачи каждого этапа урока, разбить учебное содержание на отдельные логически завершенные учебные элементы, продумать алгоритм выполнения каждого из них, определить способы учебной деятельности учащихся, спрогнозировать результат, подготовить необходимое количество копий текста урока ( технологическая карта должна быть у каждого ученика или хотя бы на каждой парте). </a:t>
            </a:r>
            <a:br>
              <a:rPr lang="ru-RU" dirty="0" smtClean="0"/>
            </a:br>
            <a:endParaRPr lang="ru-RU" dirty="0"/>
          </a:p>
        </p:txBody>
      </p:sp>
      <p:graphicFrame>
        <p:nvGraphicFramePr>
          <p:cNvPr id="1026" name="Object 10"/>
          <p:cNvGraphicFramePr>
            <a:graphicFrameLocks noChangeAspect="1"/>
          </p:cNvGraphicFramePr>
          <p:nvPr/>
        </p:nvGraphicFramePr>
        <p:xfrm>
          <a:off x="7215188" y="142875"/>
          <a:ext cx="1928812" cy="2000250"/>
        </p:xfrm>
        <a:graphic>
          <a:graphicData uri="http://schemas.openxmlformats.org/presentationml/2006/ole">
            <p:oleObj spid="_x0000_s1026" name="Документ" r:id="rId3" imgW="580320" imgH="662760" progId="Word.Documen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Что представляют собой учебные элементы урока?</a:t>
            </a:r>
            <a:endParaRPr lang="ru-RU" dirty="0"/>
          </a:p>
        </p:txBody>
      </p:sp>
      <p:sp>
        <p:nvSpPr>
          <p:cNvPr id="3" name="Содержимое 2"/>
          <p:cNvSpPr>
            <a:spLocks noGrp="1"/>
          </p:cNvSpPr>
          <p:nvPr>
            <p:ph idx="1"/>
          </p:nvPr>
        </p:nvSpPr>
        <p:spPr/>
        <p:txBody>
          <a:bodyPr>
            <a:noAutofit/>
          </a:bodyPr>
          <a:lstStyle/>
          <a:p>
            <a:pPr marL="548640" indent="-411480" eaLnBrk="1" fontAlgn="auto" hangingPunct="1">
              <a:spcAft>
                <a:spcPts val="0"/>
              </a:spcAft>
              <a:buClr>
                <a:schemeClr val="tx1">
                  <a:shade val="95000"/>
                </a:schemeClr>
              </a:buClr>
              <a:buFont typeface="Wingdings 2"/>
              <a:buNone/>
              <a:defRPr/>
            </a:pPr>
            <a:r>
              <a:rPr lang="ru-RU" sz="2000" dirty="0" smtClean="0">
                <a:latin typeface="+mj-lt"/>
                <a:ea typeface="Batang" pitchFamily="18" charset="-127"/>
              </a:rPr>
              <a:t>Это логически завершенные этапы урока (микромодули). </a:t>
            </a:r>
            <a:br>
              <a:rPr lang="ru-RU" sz="2000" dirty="0" smtClean="0">
                <a:latin typeface="+mj-lt"/>
                <a:ea typeface="Batang" pitchFamily="18" charset="-127"/>
              </a:rPr>
            </a:br>
            <a:r>
              <a:rPr lang="ru-RU" sz="2000" dirty="0" smtClean="0">
                <a:latin typeface="+mj-lt"/>
                <a:ea typeface="Batang" pitchFamily="18" charset="-127"/>
              </a:rPr>
              <a:t>УЭ-0 — определяет интегрирующую цель по достижению результатов обучения; </a:t>
            </a:r>
            <a:br>
              <a:rPr lang="ru-RU" sz="2000" dirty="0" smtClean="0">
                <a:latin typeface="+mj-lt"/>
                <a:ea typeface="Batang" pitchFamily="18" charset="-127"/>
              </a:rPr>
            </a:br>
            <a:r>
              <a:rPr lang="ru-RU" sz="2000" dirty="0" smtClean="0">
                <a:latin typeface="+mj-lt"/>
                <a:ea typeface="Batang" pitchFamily="18" charset="-127"/>
              </a:rPr>
              <a:t>УЭ- 1 — выявление уровня исходных знаний по теме</a:t>
            </a:r>
          </a:p>
          <a:p>
            <a:pPr marL="548640" indent="-411480" eaLnBrk="1" fontAlgn="auto" hangingPunct="1">
              <a:spcAft>
                <a:spcPts val="0"/>
              </a:spcAft>
              <a:buClr>
                <a:schemeClr val="tx1">
                  <a:shade val="95000"/>
                </a:schemeClr>
              </a:buClr>
              <a:buFont typeface="Wingdings 2"/>
              <a:buNone/>
              <a:defRPr/>
            </a:pPr>
            <a:r>
              <a:rPr lang="ru-RU" sz="2000" dirty="0" smtClean="0">
                <a:latin typeface="+mj-lt"/>
              </a:rPr>
              <a:t>Содержание и форма следующих учебных элементов зависят от места урока в данной теме, типа урока, уровня подготовленности и развития учащихся, творчества учителя</a:t>
            </a:r>
          </a:p>
          <a:p>
            <a:pPr marL="548640" indent="-411480" eaLnBrk="1" fontAlgn="auto" hangingPunct="1">
              <a:spcAft>
                <a:spcPts val="0"/>
              </a:spcAft>
              <a:buClr>
                <a:schemeClr val="tx1">
                  <a:shade val="95000"/>
                </a:schemeClr>
              </a:buClr>
              <a:buFont typeface="Wingdings 2"/>
              <a:buNone/>
              <a:defRPr/>
            </a:pPr>
            <a:r>
              <a:rPr lang="ru-RU" sz="2000" dirty="0" smtClean="0"/>
              <a:t> </a:t>
            </a:r>
            <a:r>
              <a:rPr lang="ru-RU" sz="2000" dirty="0" smtClean="0">
                <a:latin typeface="+mj-lt"/>
              </a:rPr>
              <a:t>УЭ-</a:t>
            </a:r>
            <a:r>
              <a:rPr lang="en-US" sz="2000" dirty="0" smtClean="0">
                <a:latin typeface="+mj-lt"/>
              </a:rPr>
              <a:t>n</a:t>
            </a:r>
            <a:r>
              <a:rPr lang="ru-RU" sz="2000" dirty="0" smtClean="0">
                <a:latin typeface="+mj-lt"/>
              </a:rPr>
              <a:t> (</a:t>
            </a:r>
            <a:r>
              <a:rPr lang="en-US" sz="2000" dirty="0" smtClean="0">
                <a:latin typeface="+mj-lt"/>
              </a:rPr>
              <a:t>n</a:t>
            </a:r>
            <a:r>
              <a:rPr lang="ru-RU" sz="2000" dirty="0" smtClean="0">
                <a:latin typeface="+mj-lt"/>
              </a:rPr>
              <a:t>-номер последнего учебного элемента)- включает выходной контроль знаний, подведение итогов занятия, рефлексию, выбор домашнего задания.</a:t>
            </a:r>
          </a:p>
          <a:p>
            <a:pPr marL="548640" indent="-411480" eaLnBrk="1" fontAlgn="auto" hangingPunct="1">
              <a:spcAft>
                <a:spcPts val="0"/>
              </a:spcAft>
              <a:buClr>
                <a:schemeClr val="tx1">
                  <a:shade val="95000"/>
                </a:schemeClr>
              </a:buClr>
              <a:buFont typeface="Wingdings 2"/>
              <a:buNone/>
              <a:defRPr/>
            </a:pPr>
            <a:endParaRPr lang="ru-RU" sz="2000" dirty="0">
              <a:latin typeface="+mj-lt"/>
              <a:ea typeface="Batang" pitchFamily="18"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lstStyle/>
          <a:p>
            <a:pPr eaLnBrk="1" fontAlgn="auto" hangingPunct="1">
              <a:spcAft>
                <a:spcPts val="0"/>
              </a:spcAft>
              <a:defRPr/>
            </a:pPr>
            <a:r>
              <a:rPr lang="ru-RU" sz="2800" dirty="0" smtClean="0"/>
              <a:t>Преимущества модульного обучения</a:t>
            </a:r>
            <a:endParaRPr lang="ru-RU" sz="2800" dirty="0"/>
          </a:p>
        </p:txBody>
      </p:sp>
      <p:sp>
        <p:nvSpPr>
          <p:cNvPr id="3" name="Содержимое 2"/>
          <p:cNvSpPr>
            <a:spLocks noGrp="1"/>
          </p:cNvSpPr>
          <p:nvPr>
            <p:ph idx="1"/>
          </p:nvPr>
        </p:nvSpPr>
        <p:spPr>
          <a:xfrm>
            <a:off x="785813" y="785813"/>
            <a:ext cx="8143875" cy="5857875"/>
          </a:xfrm>
        </p:spPr>
        <p:txBody>
          <a:bodyPr>
            <a:noAutofit/>
          </a:bodyPr>
          <a:lstStyle/>
          <a:p>
            <a:pPr marL="548640" indent="-411480" eaLnBrk="1" fontAlgn="auto" hangingPunct="1">
              <a:spcAft>
                <a:spcPts val="0"/>
              </a:spcAft>
              <a:buClr>
                <a:schemeClr val="tx1">
                  <a:shade val="95000"/>
                </a:schemeClr>
              </a:buClr>
              <a:buFont typeface="Wingdings" pitchFamily="2" charset="2"/>
              <a:buChar char="v"/>
              <a:defRPr/>
            </a:pPr>
            <a:r>
              <a:rPr lang="ru-RU" sz="1800" dirty="0" smtClean="0">
                <a:solidFill>
                  <a:schemeClr val="bg1">
                    <a:lumMod val="95000"/>
                    <a:lumOff val="5000"/>
                  </a:schemeClr>
                </a:solidFill>
                <a:latin typeface="+mj-lt"/>
              </a:rPr>
              <a:t>Технология модульного обучения создает надежную основу для индивидуальной и групповой самостоятельной работы обучающихся и приносят до 30% экономии учебного времени без ущерба для полноты и глубины изучаемого материала. Кроме того, достигается гибкость и мобильность в формировании знаний и умений обучающихся, развивается их творческое и критическое мышление.</a:t>
            </a:r>
          </a:p>
          <a:p>
            <a:pPr marL="548640" indent="-411480" eaLnBrk="1" fontAlgn="auto" hangingPunct="1">
              <a:spcAft>
                <a:spcPts val="0"/>
              </a:spcAft>
              <a:buClr>
                <a:schemeClr val="tx1">
                  <a:shade val="95000"/>
                </a:schemeClr>
              </a:buClr>
              <a:buFont typeface="Wingdings" pitchFamily="2" charset="2"/>
              <a:buChar char="v"/>
              <a:defRPr/>
            </a:pPr>
            <a:r>
              <a:rPr lang="ru-RU" sz="1800" b="1" i="1" dirty="0" smtClean="0">
                <a:solidFill>
                  <a:schemeClr val="bg1">
                    <a:lumMod val="95000"/>
                    <a:lumOff val="5000"/>
                  </a:schemeClr>
                </a:solidFill>
                <a:latin typeface="+mj-lt"/>
              </a:rPr>
              <a:t>Достоинства модульного обучения</a:t>
            </a:r>
            <a:endParaRPr lang="ru-RU" sz="1800" b="1" dirty="0" smtClean="0">
              <a:solidFill>
                <a:schemeClr val="bg1">
                  <a:lumMod val="95000"/>
                  <a:lumOff val="5000"/>
                </a:schemeClr>
              </a:solidFill>
              <a:latin typeface="+mj-lt"/>
            </a:endParaRP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1.    Цели обучения точно соотносятся с достигнутыми результатами каждого ученика.</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2.    Разработка модулей позволяет уплотнить учебную информацию и представить ее блоками.</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3.  Задается индивидуальный темп учебной деятельности.</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4.    Поэтапный - модульный контроль знаний и практических умений дает определенную гарантию эффективности обучения.</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5.   Достигается определенная "</a:t>
            </a:r>
            <a:r>
              <a:rPr lang="ru-RU" sz="1800" dirty="0" err="1" smtClean="0">
                <a:solidFill>
                  <a:schemeClr val="bg1">
                    <a:lumMod val="95000"/>
                    <a:lumOff val="5000"/>
                  </a:schemeClr>
                </a:solidFill>
                <a:latin typeface="+mj-lt"/>
              </a:rPr>
              <a:t>технологизация</a:t>
            </a:r>
            <a:r>
              <a:rPr lang="ru-RU" sz="1800" dirty="0" smtClean="0">
                <a:solidFill>
                  <a:schemeClr val="bg1">
                    <a:lumMod val="95000"/>
                    <a:lumOff val="5000"/>
                  </a:schemeClr>
                </a:solidFill>
                <a:latin typeface="+mj-lt"/>
              </a:rPr>
              <a:t>" обучения. Обучение в меньшей степени становится зависимым  от педагогического  мастерства учителя.</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6. Обеспечение высокого уровня активизации учащихся на уроке.</a:t>
            </a:r>
          </a:p>
          <a:p>
            <a:pPr marL="548640" indent="-411480" eaLnBrk="1" fontAlgn="auto" hangingPunct="1">
              <a:spcAft>
                <a:spcPts val="0"/>
              </a:spcAft>
              <a:buClr>
                <a:schemeClr val="tx1">
                  <a:shade val="95000"/>
                </a:schemeClr>
              </a:buClr>
              <a:buFont typeface="Wingdings 2"/>
              <a:buNone/>
              <a:defRPr/>
            </a:pPr>
            <a:r>
              <a:rPr lang="ru-RU" sz="1800" dirty="0" smtClean="0">
                <a:solidFill>
                  <a:schemeClr val="bg1">
                    <a:lumMod val="95000"/>
                    <a:lumOff val="5000"/>
                  </a:schemeClr>
                </a:solidFill>
                <a:latin typeface="+mj-lt"/>
              </a:rPr>
              <a:t>    7. Первоочередное формирование навыков самообразования.</a:t>
            </a:r>
            <a:endParaRPr lang="ru-RU" sz="1800" dirty="0">
              <a:solidFill>
                <a:schemeClr val="bg1">
                  <a:lumMod val="95000"/>
                  <a:lumOff val="5000"/>
                </a:schemeClr>
              </a:solidFill>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254</TotalTime>
  <Words>585</Words>
  <Application>Microsoft Office PowerPoint</Application>
  <PresentationFormat>Экран (4:3)</PresentationFormat>
  <Paragraphs>134</Paragraphs>
  <Slides>21</Slides>
  <Notes>5</Notes>
  <HiddenSlides>0</HiddenSlides>
  <MMClips>0</MMClips>
  <ScaleCrop>false</ScaleCrop>
  <HeadingPairs>
    <vt:vector size="8" baseType="variant">
      <vt:variant>
        <vt:lpstr>Использованные шрифты</vt:lpstr>
      </vt:variant>
      <vt:variant>
        <vt:i4>12</vt:i4>
      </vt:variant>
      <vt:variant>
        <vt:lpstr>Тема</vt:lpstr>
      </vt:variant>
      <vt:variant>
        <vt:i4>1</vt:i4>
      </vt:variant>
      <vt:variant>
        <vt:lpstr>Внедренные серверы OLE</vt:lpstr>
      </vt:variant>
      <vt:variant>
        <vt:i4>2</vt:i4>
      </vt:variant>
      <vt:variant>
        <vt:lpstr>Заголовки слайдов</vt:lpstr>
      </vt:variant>
      <vt:variant>
        <vt:i4>21</vt:i4>
      </vt:variant>
    </vt:vector>
  </HeadingPairs>
  <TitlesOfParts>
    <vt:vector size="36" baseType="lpstr">
      <vt:lpstr>Times New Roman</vt:lpstr>
      <vt:lpstr>Arial</vt:lpstr>
      <vt:lpstr>Lucida Sans</vt:lpstr>
      <vt:lpstr>Book Antiqua</vt:lpstr>
      <vt:lpstr>Wingdings 2</vt:lpstr>
      <vt:lpstr>Wingdings</vt:lpstr>
      <vt:lpstr>Wingdings 3</vt:lpstr>
      <vt:lpstr>Verdana</vt:lpstr>
      <vt:lpstr>Mongolian Baiti</vt:lpstr>
      <vt:lpstr>Batang</vt:lpstr>
      <vt:lpstr>Tahoma</vt:lpstr>
      <vt:lpstr>Monotype Corsiva</vt:lpstr>
      <vt:lpstr>Апекс</vt:lpstr>
      <vt:lpstr>Документ Microsoft Word</vt:lpstr>
      <vt:lpstr>Документ Microsoft Office Word 97 - 2003</vt:lpstr>
      <vt:lpstr>Использование модульной технологии на уроках математики</vt:lpstr>
      <vt:lpstr>Цели доклада:</vt:lpstr>
      <vt:lpstr>Что такое модуль?</vt:lpstr>
      <vt:lpstr>Сущность модульной технологии</vt:lpstr>
      <vt:lpstr>Основные характеристики модульной технологии</vt:lpstr>
      <vt:lpstr>Общеучебные умения и навыки, формируемые у учащихся .</vt:lpstr>
      <vt:lpstr> Какова роль учителя при модульном обучении?  </vt:lpstr>
      <vt:lpstr>Что представляют собой учебные элементы урока?</vt:lpstr>
      <vt:lpstr>Преимущества модульного обучения</vt:lpstr>
      <vt:lpstr>Недостатки модульного обучения</vt:lpstr>
      <vt:lpstr>Сравнение технологий</vt:lpstr>
      <vt:lpstr>Рекомендации  </vt:lpstr>
      <vt:lpstr>Вариант модульной программы</vt:lpstr>
      <vt:lpstr>Входной контроль</vt:lpstr>
      <vt:lpstr>Урок ключевых задач</vt:lpstr>
      <vt:lpstr>Опорные задачи</vt:lpstr>
      <vt:lpstr>Практикумы </vt:lpstr>
      <vt:lpstr>Практикумы </vt:lpstr>
      <vt:lpstr>Проверка и коррекция знаний</vt:lpstr>
      <vt:lpstr>Как осуществляется подсчет баллов в течение урока? </vt:lpstr>
      <vt:lpstr>Выводы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модульной технологии</dc:title>
  <dc:subject>Математика</dc:subject>
  <dc:creator>Malyarik NP</dc:creator>
  <cp:keywords/>
  <dc:description/>
  <cp:lastModifiedBy>Sveta</cp:lastModifiedBy>
  <cp:revision>85</cp:revision>
  <dcterms:created xsi:type="dcterms:W3CDTF">2007-04-11T18:46:36Z</dcterms:created>
  <dcterms:modified xsi:type="dcterms:W3CDTF">2014-03-03T09:22:43Z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TC011408341049</vt:lpwstr>
  </property>
</Properties>
</file>