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62" r:id="rId4"/>
    <p:sldId id="261" r:id="rId5"/>
    <p:sldId id="260" r:id="rId6"/>
    <p:sldId id="259" r:id="rId7"/>
    <p:sldId id="258" r:id="rId8"/>
    <p:sldId id="257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600" dirty="0" smtClean="0"/>
              <a:t>Личностно-ориентированный подход на  уроках географии</a:t>
            </a:r>
            <a:endParaRPr lang="ru-RU" sz="3600" dirty="0"/>
          </a:p>
        </p:txBody>
      </p:sp>
      <p:pic>
        <p:nvPicPr>
          <p:cNvPr id="4" name="Рисунок 5" descr="C:\Documents and Settings\UserXP\Рабочий стол\дунда\Копия DSCF35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0326" y="1643050"/>
            <a:ext cx="5917624" cy="443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500694" y="4643446"/>
            <a:ext cx="3343292" cy="20574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 smtClean="0"/>
              <a:t>МКОУ СОШ№4 </a:t>
            </a:r>
            <a:r>
              <a:rPr lang="ru-RU" dirty="0" err="1" smtClean="0"/>
              <a:t>с.Киевка</a:t>
            </a:r>
            <a:endParaRPr lang="ru-RU" dirty="0" smtClean="0"/>
          </a:p>
          <a:p>
            <a:pPr algn="ctr">
              <a:defRPr/>
            </a:pPr>
            <a:r>
              <a:rPr lang="ru-RU" dirty="0" smtClean="0"/>
              <a:t>Учитель географии     </a:t>
            </a:r>
            <a:r>
              <a:rPr lang="ru-RU" dirty="0" err="1" smtClean="0"/>
              <a:t>Гутор</a:t>
            </a:r>
            <a:r>
              <a:rPr lang="ru-RU" dirty="0" smtClean="0"/>
              <a:t> Г.Н.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990000"/>
                </a:solidFill>
              </a:rPr>
              <a:t>Чтобы переваривать знания, надо поглощать их</a:t>
            </a:r>
            <a:br>
              <a:rPr lang="ru-RU" sz="2000" dirty="0" smtClean="0">
                <a:solidFill>
                  <a:srgbClr val="990000"/>
                </a:solidFill>
              </a:rPr>
            </a:br>
            <a:r>
              <a:rPr lang="ru-RU" sz="2000" dirty="0" smtClean="0">
                <a:solidFill>
                  <a:srgbClr val="990000"/>
                </a:solidFill>
              </a:rPr>
              <a:t>      с аппетитом.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3686172" cy="4846320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Снятию эмоционального напряжения помогает использование </a:t>
            </a:r>
            <a:r>
              <a:rPr lang="ru-RU" sz="2000" b="1" dirty="0" smtClean="0">
                <a:solidFill>
                  <a:srgbClr val="C00000"/>
                </a:solidFill>
              </a:rPr>
              <a:t>игровых технологий. </a:t>
            </a:r>
            <a:r>
              <a:rPr lang="ru-RU" sz="2000" dirty="0" smtClean="0"/>
              <a:t>Встречи с бывшими учениками показали, что им больше всего запомнились именно те уроки, которые прошли в игровой форме. Географические игры часто предполагают проблемный характер обучения, так как есть вопрос, на который необходимо дать ответ, пути решения неясны, а все это приводит к творческому поиску.</a:t>
            </a:r>
            <a:endParaRPr lang="ru-RU" sz="2000" dirty="0"/>
          </a:p>
        </p:txBody>
      </p:sp>
      <p:pic>
        <p:nvPicPr>
          <p:cNvPr id="4" name="Рисунок 3" descr="C:\Documents and Settings\UserXP\Рабочий стол\талант\DSCF35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928813"/>
            <a:ext cx="4643440" cy="3643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solidFill>
                  <a:srgbClr val="990000"/>
                </a:solidFill>
              </a:rPr>
              <a:t>Расскажи – и я забуду,</a:t>
            </a:r>
            <a:br>
              <a:rPr lang="ru-RU" sz="1600" dirty="0" smtClean="0">
                <a:solidFill>
                  <a:srgbClr val="990000"/>
                </a:solidFill>
              </a:rPr>
            </a:br>
            <a:r>
              <a:rPr lang="ru-RU" sz="1600" dirty="0" smtClean="0">
                <a:solidFill>
                  <a:srgbClr val="990000"/>
                </a:solidFill>
              </a:rPr>
              <a:t>       покажи – и я запомню,</a:t>
            </a:r>
            <a:br>
              <a:rPr lang="ru-RU" sz="1600" dirty="0" smtClean="0">
                <a:solidFill>
                  <a:srgbClr val="990000"/>
                </a:solidFill>
              </a:rPr>
            </a:br>
            <a:r>
              <a:rPr lang="ru-RU" sz="1600" dirty="0" smtClean="0">
                <a:solidFill>
                  <a:srgbClr val="990000"/>
                </a:solidFill>
              </a:rPr>
              <a:t>	 дай попробовать – и я пойму.       (</a:t>
            </a:r>
            <a:r>
              <a:rPr lang="ru-RU" sz="1100" dirty="0" smtClean="0">
                <a:solidFill>
                  <a:srgbClr val="990000"/>
                </a:solidFill>
              </a:rPr>
              <a:t>Японская пословица)</a:t>
            </a:r>
            <a:endParaRPr lang="ru-RU" sz="1100" dirty="0"/>
          </a:p>
        </p:txBody>
      </p:sp>
      <p:pic>
        <p:nvPicPr>
          <p:cNvPr id="4" name="Содержимое 3" descr="C:\Documents and Settings\UserXP\Рабочий стол\талант-22\DSCF039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58" y="2000240"/>
            <a:ext cx="4143404" cy="4071966"/>
          </a:xfrm>
        </p:spPr>
      </p:pic>
      <p:pic>
        <p:nvPicPr>
          <p:cNvPr id="5" name="Рисунок 5" descr="C:\Documents and Settings\UserXP\Рабочий стол\талант\DSCF47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024585"/>
            <a:ext cx="3681411" cy="4190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Documents and Settings\UserXP\Рабочий стол\ФОТО папка\ФОТОИсследов работы Ставрополь папка\SAM_17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786058"/>
            <a:ext cx="5643601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990000"/>
                </a:solidFill>
              </a:rPr>
              <a:t>Где нет простора для проявления </a:t>
            </a:r>
            <a:br>
              <a:rPr lang="ru-RU" sz="2000" dirty="0" smtClean="0">
                <a:solidFill>
                  <a:srgbClr val="990000"/>
                </a:solidFill>
              </a:rPr>
            </a:br>
            <a:r>
              <a:rPr lang="ru-RU" sz="2000" dirty="0" smtClean="0">
                <a:solidFill>
                  <a:srgbClr val="990000"/>
                </a:solidFill>
              </a:rPr>
              <a:t>    способностей, там нет и способностей.</a:t>
            </a:r>
            <a:br>
              <a:rPr lang="ru-RU" sz="2000" dirty="0" smtClean="0">
                <a:solidFill>
                  <a:srgbClr val="990000"/>
                </a:solidFill>
              </a:rPr>
            </a:br>
            <a:r>
              <a:rPr lang="ru-RU" sz="2000" dirty="0" smtClean="0">
                <a:solidFill>
                  <a:srgbClr val="990000"/>
                </a:solidFill>
              </a:rPr>
              <a:t>(</a:t>
            </a:r>
            <a:r>
              <a:rPr lang="ru-RU" sz="1400" dirty="0" smtClean="0">
                <a:solidFill>
                  <a:srgbClr val="990000"/>
                </a:solidFill>
              </a:rPr>
              <a:t>Людвиг Фейербах)</a:t>
            </a:r>
            <a:endParaRPr lang="ru-RU" sz="1400" dirty="0"/>
          </a:p>
        </p:txBody>
      </p:sp>
      <p:pic>
        <p:nvPicPr>
          <p:cNvPr id="4" name="Рисунок 4" descr="C:\Documents and Settings\UserXP\Рабочий стол\талант\SDC1694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214423"/>
            <a:ext cx="4499001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C:\Documents and Settings\UserXP\Рабочий стол\талант\SDC1883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00496" y="1714488"/>
            <a:ext cx="3929090" cy="364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CC0000"/>
                </a:solidFill>
                <a:latin typeface="Arial Black" pitchFamily="34" charset="0"/>
              </a:rPr>
              <a:t>МОИ ПРИНЦИПЫ: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4043362" cy="484632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ru-RU" sz="2400" b="1" dirty="0" smtClean="0">
                <a:solidFill>
                  <a:srgbClr val="990000"/>
                </a:solidFill>
              </a:rPr>
              <a:t>Ученик не становится субъектом обучения, а им является</a:t>
            </a:r>
          </a:p>
          <a:p>
            <a:pPr>
              <a:lnSpc>
                <a:spcPct val="90000"/>
              </a:lnSpc>
              <a:buNone/>
            </a:pPr>
            <a:r>
              <a:rPr lang="ru-RU" sz="2400" b="1" dirty="0" smtClean="0">
                <a:solidFill>
                  <a:srgbClr val="990000"/>
                </a:solidFill>
                <a:cs typeface="Arial" charset="0"/>
              </a:rPr>
              <a:t>•  </a:t>
            </a:r>
            <a:r>
              <a:rPr lang="ru-RU" sz="2400" b="1" dirty="0" smtClean="0">
                <a:solidFill>
                  <a:srgbClr val="990000"/>
                </a:solidFill>
              </a:rPr>
              <a:t>Учение есть не прямая производная от обучения, а самостоятельный индивидуальный, личностно значимый источник развития</a:t>
            </a:r>
          </a:p>
          <a:p>
            <a:pPr>
              <a:lnSpc>
                <a:spcPct val="90000"/>
              </a:lnSpc>
              <a:buNone/>
            </a:pPr>
            <a:r>
              <a:rPr lang="ru-RU" sz="2400" b="1" dirty="0" smtClean="0">
                <a:solidFill>
                  <a:srgbClr val="990000"/>
                </a:solidFill>
                <a:cs typeface="Arial" charset="0"/>
              </a:rPr>
              <a:t>•  </a:t>
            </a:r>
            <a:r>
              <a:rPr lang="ru-RU" sz="2400" b="1" dirty="0" smtClean="0">
                <a:solidFill>
                  <a:srgbClr val="990000"/>
                </a:solidFill>
              </a:rPr>
              <a:t>«Вектор развития» строится от ученика к определению индивидуальных педагогических воздействий, способствующих его развитию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C0000"/>
                </a:solidFill>
                <a:latin typeface="Arial Black" pitchFamily="34" charset="0"/>
              </a:rPr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3543296" cy="48463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990000"/>
                </a:solidFill>
              </a:rPr>
              <a:t>Стимулировать ученика к  образовательной деятельности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0000"/>
                </a:solidFill>
                <a:cs typeface="Arial" charset="0"/>
              </a:rPr>
              <a:t>• </a:t>
            </a:r>
            <a:r>
              <a:rPr lang="ru-RU" sz="2000" b="1" dirty="0" smtClean="0">
                <a:solidFill>
                  <a:srgbClr val="990000"/>
                </a:solidFill>
              </a:rPr>
              <a:t>Обеспечивать обучающимся возможность самообразования, саморазвития и самовыражения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0000"/>
                </a:solidFill>
                <a:cs typeface="Arial" charset="0"/>
              </a:rPr>
              <a:t>• </a:t>
            </a:r>
            <a:r>
              <a:rPr lang="ru-RU" sz="2000" b="1" dirty="0" smtClean="0">
                <a:solidFill>
                  <a:srgbClr val="990000"/>
                </a:solidFill>
              </a:rPr>
              <a:t>Предоставить ребёнку возможность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0000"/>
                </a:solidFill>
              </a:rPr>
              <a:t>выбора при выполнении заданий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0000"/>
                </a:solidFill>
                <a:cs typeface="Arial" charset="0"/>
              </a:rPr>
              <a:t>• </a:t>
            </a:r>
            <a:r>
              <a:rPr lang="ru-RU" sz="2000" b="1" dirty="0" smtClean="0">
                <a:solidFill>
                  <a:srgbClr val="990000"/>
                </a:solidFill>
              </a:rPr>
              <a:t>Способствовать повышению мотивации обучения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990000"/>
                </a:solidFill>
                <a:cs typeface="Arial" charset="0"/>
              </a:rPr>
              <a:t>• </a:t>
            </a:r>
            <a:r>
              <a:rPr lang="ru-RU" sz="2000" b="1" dirty="0" smtClean="0">
                <a:solidFill>
                  <a:srgbClr val="990000"/>
                </a:solidFill>
              </a:rPr>
              <a:t>Создать психологическую комфортность на уроке</a:t>
            </a:r>
          </a:p>
        </p:txBody>
      </p:sp>
      <p:pic>
        <p:nvPicPr>
          <p:cNvPr id="4" name="Рисунок 5" descr="C:\Documents and Settings\UserXP\Рабочий стол\талант-22\DSCF143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643306" y="928670"/>
            <a:ext cx="4214841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C3300"/>
                </a:solidFill>
                <a:latin typeface="Arial Black" pitchFamily="34" charset="0"/>
              </a:rPr>
              <a:t>Позиция учителя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3900486" cy="484632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800" dirty="0" smtClean="0">
                <a:solidFill>
                  <a:srgbClr val="990000"/>
                </a:solidFill>
                <a:latin typeface="Arial Black" pitchFamily="34" charset="0"/>
              </a:rPr>
              <a:t>Инициирование субъектного опыта учения</a:t>
            </a:r>
          </a:p>
          <a:p>
            <a:pPr>
              <a:lnSpc>
                <a:spcPct val="80000"/>
              </a:lnSpc>
            </a:pPr>
            <a:endParaRPr lang="ru-RU" sz="1800" dirty="0" smtClean="0">
              <a:solidFill>
                <a:srgbClr val="990000"/>
              </a:solidFill>
              <a:latin typeface="Arial Black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800" dirty="0" smtClean="0">
                <a:solidFill>
                  <a:srgbClr val="990000"/>
                </a:solidFill>
                <a:latin typeface="Arial Black" pitchFamily="34" charset="0"/>
              </a:rPr>
              <a:t>Развитие индивидуальности каждого ребёнка</a:t>
            </a:r>
          </a:p>
          <a:p>
            <a:pPr>
              <a:lnSpc>
                <a:spcPct val="80000"/>
              </a:lnSpc>
            </a:pPr>
            <a:endParaRPr lang="ru-RU" sz="1800" dirty="0" smtClean="0">
              <a:solidFill>
                <a:srgbClr val="990000"/>
              </a:solidFill>
              <a:latin typeface="Arial Black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800" dirty="0" smtClean="0">
                <a:solidFill>
                  <a:srgbClr val="990000"/>
                </a:solidFill>
                <a:latin typeface="Arial Black" pitchFamily="34" charset="0"/>
              </a:rPr>
              <a:t>Признание индивидуальности и самобытности каждого ученика</a:t>
            </a:r>
          </a:p>
          <a:p>
            <a:endParaRPr lang="ru-RU" sz="1800" dirty="0"/>
          </a:p>
        </p:txBody>
      </p:sp>
      <p:pic>
        <p:nvPicPr>
          <p:cNvPr id="4" name="Рисунок 5" descr="C:\Documents and Settings\UserXP\Рабочий стол\талант-22\SDC166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71934" y="1928802"/>
            <a:ext cx="4810192" cy="393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C3300"/>
                </a:solidFill>
                <a:latin typeface="Arial Black" pitchFamily="34" charset="0"/>
              </a:rPr>
              <a:t>Позиция ученика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3471858" cy="484632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990000"/>
                </a:solidFill>
                <a:latin typeface="Arial Black" pitchFamily="34" charset="0"/>
              </a:rPr>
              <a:t>Свободный выбор элементов учебно-воспитательного процесса</a:t>
            </a:r>
          </a:p>
          <a:p>
            <a:pPr>
              <a:lnSpc>
                <a:spcPct val="80000"/>
              </a:lnSpc>
              <a:buNone/>
            </a:pPr>
            <a:endParaRPr lang="ru-RU" sz="2000" dirty="0" smtClean="0">
              <a:solidFill>
                <a:srgbClr val="990000"/>
              </a:solidFill>
              <a:latin typeface="Arial Black" pitchFamily="34" charset="0"/>
            </a:endParaRPr>
          </a:p>
          <a:p>
            <a:pPr>
              <a:lnSpc>
                <a:spcPct val="80000"/>
              </a:lnSpc>
            </a:pPr>
            <a:endParaRPr lang="ru-RU" sz="2000" dirty="0" smtClean="0">
              <a:solidFill>
                <a:srgbClr val="990000"/>
              </a:solidFill>
              <a:latin typeface="Arial Black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990000"/>
                </a:solidFill>
                <a:latin typeface="Arial Black" pitchFamily="34" charset="0"/>
              </a:rPr>
              <a:t>Самопознание, самоопределение и самореализация</a:t>
            </a:r>
          </a:p>
          <a:p>
            <a:endParaRPr lang="ru-RU" dirty="0"/>
          </a:p>
        </p:txBody>
      </p:sp>
      <p:pic>
        <p:nvPicPr>
          <p:cNvPr id="4" name="Рисунок 3" descr="C:\Documents and Settings\UserXP\Рабочий стол\талант-22\SDC1063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71934" y="1569649"/>
            <a:ext cx="4643441" cy="443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Правила коммуникации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3"/>
          <a:ext cx="7239000" cy="4821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9500"/>
                <a:gridCol w="3619500"/>
              </a:tblGrid>
              <a:tr h="910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РОЛЬ АВТОРА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 умею четко и понятно выразить свою мысль</a:t>
                      </a:r>
                    </a:p>
                  </a:txBody>
                  <a:tcPr/>
                </a:tc>
              </a:tr>
              <a:tr h="9100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РОЛЬ КРИТИКА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Я могу дополнит или продолжить мысль автора при согласии. Я могу аргументировано отстоять свою точку зрения при несогласии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15707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РОЛЬ ПОНИМАЮЩЕГО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Я умею слышать говорящего, могу задать вопрос на понимание услышанного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90000"/>
                </a:solidFill>
              </a:rPr>
              <a:t>Радость творчества – прямой путь к знаниям.</a:t>
            </a:r>
            <a:endParaRPr lang="ru-RU" dirty="0"/>
          </a:p>
        </p:txBody>
      </p:sp>
      <p:pic>
        <p:nvPicPr>
          <p:cNvPr id="4" name="Рисунок 3" descr="C:\Documents and Settings\UserXP\Рабочий стол\талант-22\DSCF868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29058" y="1571612"/>
            <a:ext cx="5000660" cy="414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C:\Documents and Settings\UserXP\Рабочий стол\ФОТО папка\имею право папка\DSCF0424.jpg"/>
          <p:cNvPicPr>
            <a:picLocks noGrp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2214555"/>
            <a:ext cx="4572032" cy="4241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990000"/>
                </a:solidFill>
              </a:rPr>
              <a:t>Не ошибается лишь тот, кто ничего не делает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3686172" cy="484632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Доброжелательная обстановка на уроке, спокойная беседа, позитивная реакция на желание ученика выразить свою точку зрения, тактичное исправление допущенных ошибок, уместный юмор и т.д.</a:t>
            </a:r>
          </a:p>
          <a:p>
            <a:endParaRPr lang="ru-RU" sz="2400" dirty="0"/>
          </a:p>
        </p:txBody>
      </p:sp>
      <p:pic>
        <p:nvPicPr>
          <p:cNvPr id="4" name="Содержимое 6" descr="C:\Documents and Settings\UserXP\Рабочий стол\талант-22\DSCF2194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000497" y="1428736"/>
            <a:ext cx="4929192" cy="471490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990000"/>
                </a:solidFill>
              </a:rPr>
              <a:t>Когда мыслят все одинаково, значит </a:t>
            </a:r>
            <a:br>
              <a:rPr lang="ru-RU" sz="2400" dirty="0" smtClean="0">
                <a:solidFill>
                  <a:srgbClr val="990000"/>
                </a:solidFill>
              </a:rPr>
            </a:br>
            <a:r>
              <a:rPr lang="ru-RU" sz="2400" dirty="0" smtClean="0">
                <a:solidFill>
                  <a:srgbClr val="990000"/>
                </a:solidFill>
              </a:rPr>
              <a:t>      никто не мыслит.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3686172" cy="4846320"/>
          </a:xfrm>
        </p:spPr>
        <p:txBody>
          <a:bodyPr/>
          <a:lstStyle/>
          <a:p>
            <a:pPr algn="ctr"/>
            <a:r>
              <a:rPr lang="ru-RU" sz="2400" dirty="0" smtClean="0"/>
              <a:t>Использование поэзии, музыкальных и литературных отступлений не только создают благоприятную атмосферу, но и помогают установить и укрепить </a:t>
            </a:r>
            <a:r>
              <a:rPr lang="ru-RU" sz="2400" dirty="0" err="1" smtClean="0"/>
              <a:t>межпредметные</a:t>
            </a:r>
            <a:r>
              <a:rPr lang="ru-RU" sz="2400" dirty="0" smtClean="0"/>
              <a:t> связи. </a:t>
            </a:r>
          </a:p>
          <a:p>
            <a:endParaRPr lang="ru-RU" dirty="0"/>
          </a:p>
        </p:txBody>
      </p:sp>
      <p:pic>
        <p:nvPicPr>
          <p:cNvPr id="4" name="Рисунок 3" descr="C:\Documents and Settings\UserXP\Рабочий стол\талант\DSCF1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3" y="1785938"/>
            <a:ext cx="4714878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42</TotalTime>
  <Words>270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 Личностно-ориентированный подход на  уроках географии</vt:lpstr>
      <vt:lpstr>МОИ ПРИНЦИПЫ:</vt:lpstr>
      <vt:lpstr>Задачи:</vt:lpstr>
      <vt:lpstr>Позиция учителя</vt:lpstr>
      <vt:lpstr>Позиция ученика</vt:lpstr>
      <vt:lpstr>Правила коммуникации</vt:lpstr>
      <vt:lpstr>Радость творчества – прямой путь к знаниям.</vt:lpstr>
      <vt:lpstr>Не ошибается лишь тот, кто ничего не делает </vt:lpstr>
      <vt:lpstr>Когда мыслят все одинаково, значит        никто не мыслит.</vt:lpstr>
      <vt:lpstr>Чтобы переваривать знания, надо поглощать их       с аппетитом.</vt:lpstr>
      <vt:lpstr>Расскажи – и я забуду,        покажи – и я запомню,   дай попробовать – и я пойму.       (Японская пословица)</vt:lpstr>
      <vt:lpstr>Где нет простора для проявления      способностей, там нет и способностей. (Людвиг Фейербах)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Личностно-ориентированный подход на  уроках географии</dc:title>
  <cp:lastModifiedBy>UserXP</cp:lastModifiedBy>
  <cp:revision>14</cp:revision>
  <dcterms:modified xsi:type="dcterms:W3CDTF">2014-02-19T13:53:45Z</dcterms:modified>
</cp:coreProperties>
</file>