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60" r:id="rId2"/>
    <p:sldId id="258" r:id="rId3"/>
    <p:sldId id="331" r:id="rId4"/>
    <p:sldId id="262" r:id="rId5"/>
    <p:sldId id="325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8" autoAdjust="0"/>
    <p:restoredTop sz="92988" autoAdjust="0"/>
  </p:normalViewPr>
  <p:slideViewPr>
    <p:cSldViewPr>
      <p:cViewPr>
        <p:scale>
          <a:sx n="70" d="100"/>
          <a:sy n="70" d="100"/>
        </p:scale>
        <p:origin x="-1182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227971-A0BB-4135-BCF5-B44A5B4B895C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B3B235-BCB9-4981-A1B4-1FBFE60E7E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51AD9-5C72-43C2-9A50-23C1A672B234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B7155CF-7601-4038-A60A-8CCDD92095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51AD9-5C72-43C2-9A50-23C1A672B234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155CF-7601-4038-A60A-8CCDD92095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51AD9-5C72-43C2-9A50-23C1A672B234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155CF-7601-4038-A60A-8CCDD92095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51AD9-5C72-43C2-9A50-23C1A672B234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B7155CF-7601-4038-A60A-8CCDD92095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51AD9-5C72-43C2-9A50-23C1A672B234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155CF-7601-4038-A60A-8CCDD92095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51AD9-5C72-43C2-9A50-23C1A672B234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155CF-7601-4038-A60A-8CCDD92095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51AD9-5C72-43C2-9A50-23C1A672B234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B7155CF-7601-4038-A60A-8CCDD92095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51AD9-5C72-43C2-9A50-23C1A672B234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155CF-7601-4038-A60A-8CCDD92095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51AD9-5C72-43C2-9A50-23C1A672B234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155CF-7601-4038-A60A-8CCDD92095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51AD9-5C72-43C2-9A50-23C1A672B234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155CF-7601-4038-A60A-8CCDD92095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51AD9-5C72-43C2-9A50-23C1A672B234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155CF-7601-4038-A60A-8CCDD92095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AC51AD9-5C72-43C2-9A50-23C1A672B234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B7155CF-7601-4038-A60A-8CCDD92095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513" y="139700"/>
            <a:ext cx="7789862" cy="788970"/>
          </a:xfrm>
        </p:spPr>
        <p:txBody>
          <a:bodyPr/>
          <a:lstStyle/>
          <a:p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</a:rPr>
              <a:t>Выступления на научно-практических конференциях, семинарах, проведение  круглых столов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928671"/>
          <a:ext cx="9144000" cy="5760708"/>
        </p:xfrm>
        <a:graphic>
          <a:graphicData uri="http://schemas.openxmlformats.org/drawingml/2006/table">
            <a:tbl>
              <a:tblPr/>
              <a:tblGrid>
                <a:gridCol w="1719162"/>
                <a:gridCol w="2835115"/>
                <a:gridCol w="3602756"/>
                <a:gridCol w="986967"/>
              </a:tblGrid>
              <a:tr h="2511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MS Gothic" pitchFamily="49" charset="-128"/>
                        </a:rPr>
                        <a:t>Уровень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MS Gothic" pitchFamily="49" charset="-128"/>
                        </a:rPr>
                        <a:t>Тема выступления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MS Gothic" pitchFamily="49" charset="-128"/>
                        </a:rPr>
                        <a:t>Где выступала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MS Gothic" pitchFamily="49" charset="-128"/>
                        </a:rPr>
                        <a:t>Год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03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7293B"/>
                          </a:solidFill>
                          <a:effectLst/>
                          <a:latin typeface="+mn-lt"/>
                          <a:ea typeface="MS Gothic" pitchFamily="49" charset="-128"/>
                        </a:rPr>
                        <a:t>Муниципальный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97293B"/>
                        </a:solidFill>
                        <a:effectLst/>
                        <a:latin typeface="+mn-lt"/>
                        <a:ea typeface="MS Gothic" pitchFamily="49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97293B"/>
                        </a:solidFill>
                        <a:effectLst/>
                        <a:latin typeface="+mn-lt"/>
                        <a:ea typeface="MS Gothic" pitchFamily="49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97293B"/>
                        </a:solidFill>
                        <a:effectLst/>
                        <a:latin typeface="+mn-lt"/>
                        <a:ea typeface="MS Gothic" pitchFamily="49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97293B"/>
                        </a:solidFill>
                        <a:effectLst/>
                        <a:latin typeface="+mn-lt"/>
                        <a:ea typeface="MS Gothic" pitchFamily="49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7293B"/>
                          </a:solidFill>
                          <a:effectLst/>
                          <a:latin typeface="+mn-lt"/>
                          <a:ea typeface="MS Gothic" pitchFamily="49" charset="-128"/>
                        </a:rPr>
                        <a:t>Республиканский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97293B"/>
                        </a:solidFill>
                        <a:effectLst/>
                        <a:latin typeface="+mn-lt"/>
                        <a:ea typeface="MS Gothic" pitchFamily="49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97293B"/>
                        </a:solidFill>
                        <a:effectLst/>
                        <a:latin typeface="+mn-lt"/>
                        <a:ea typeface="MS Gothic" pitchFamily="49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97293B"/>
                        </a:solidFill>
                        <a:effectLst/>
                        <a:latin typeface="+mn-lt"/>
                        <a:ea typeface="MS Gothic" pitchFamily="49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97293B"/>
                        </a:solidFill>
                        <a:effectLst/>
                        <a:latin typeface="+mn-lt"/>
                        <a:ea typeface="MS Gothic" pitchFamily="49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97293B"/>
                        </a:solidFill>
                        <a:effectLst/>
                        <a:latin typeface="+mn-lt"/>
                        <a:ea typeface="MS Gothic" pitchFamily="49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97293B"/>
                        </a:solidFill>
                        <a:effectLst/>
                        <a:latin typeface="+mn-lt"/>
                        <a:ea typeface="MS Gothic" pitchFamily="49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97293B"/>
                        </a:solidFill>
                        <a:effectLst/>
                        <a:latin typeface="+mn-lt"/>
                        <a:ea typeface="MS Gothic" pitchFamily="49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97293B"/>
                        </a:solidFill>
                        <a:effectLst/>
                        <a:latin typeface="+mn-lt"/>
                        <a:ea typeface="MS Gothic" pitchFamily="49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97293B"/>
                        </a:solidFill>
                        <a:effectLst/>
                        <a:latin typeface="+mn-lt"/>
                        <a:ea typeface="MS Gothic" pitchFamily="49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97293B"/>
                        </a:solidFill>
                        <a:effectLst/>
                        <a:latin typeface="+mn-lt"/>
                        <a:ea typeface="MS Gothic" pitchFamily="49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97293B"/>
                        </a:solidFill>
                        <a:effectLst/>
                        <a:latin typeface="+mn-lt"/>
                        <a:ea typeface="MS Gothic" pitchFamily="49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97293B"/>
                        </a:solidFill>
                        <a:effectLst/>
                        <a:latin typeface="+mn-lt"/>
                        <a:ea typeface="MS Gothic" pitchFamily="49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97293B"/>
                        </a:solidFill>
                        <a:effectLst/>
                        <a:latin typeface="+mn-lt"/>
                        <a:ea typeface="MS Gothic" pitchFamily="49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97293B"/>
                        </a:solidFill>
                        <a:effectLst/>
                        <a:latin typeface="+mn-lt"/>
                        <a:ea typeface="MS Gothic" pitchFamily="49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97293B"/>
                        </a:solidFill>
                        <a:effectLst/>
                        <a:latin typeface="+mn-lt"/>
                        <a:ea typeface="MS Gothic" pitchFamily="49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97293B"/>
                        </a:solidFill>
                        <a:effectLst/>
                        <a:latin typeface="+mn-lt"/>
                        <a:ea typeface="MS Gothic" pitchFamily="49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97293B"/>
                        </a:solidFill>
                        <a:effectLst/>
                        <a:latin typeface="+mn-lt"/>
                        <a:ea typeface="MS Gothic" pitchFamily="49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97293B"/>
                        </a:solidFill>
                        <a:effectLst/>
                        <a:latin typeface="+mn-lt"/>
                        <a:ea typeface="MS Gothic" pitchFamily="49" charset="-128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200" b="1" i="1" kern="1200" dirty="0" smtClean="0">
                          <a:solidFill>
                            <a:srgbClr val="97293B"/>
                          </a:solidFill>
                          <a:latin typeface="+mn-lt"/>
                          <a:ea typeface="+mn-ea"/>
                          <a:cs typeface="+mn-cs"/>
                        </a:rPr>
                        <a:t>«Молодежь выбирает»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1" kern="1200" dirty="0" smtClean="0">
                        <a:solidFill>
                          <a:srgbClr val="97293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ru-RU" sz="1200" b="1" i="1" kern="1200" dirty="0" smtClean="0">
                        <a:solidFill>
                          <a:srgbClr val="97293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200" b="1" i="1" kern="1200" dirty="0" smtClean="0">
                          <a:solidFill>
                            <a:srgbClr val="97293B"/>
                          </a:solidFill>
                          <a:latin typeface="+mn-lt"/>
                          <a:ea typeface="+mn-ea"/>
                          <a:cs typeface="+mn-cs"/>
                        </a:rPr>
                        <a:t>Историческая альтернатива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ru-RU" sz="1200" b="1" i="1" kern="1200" dirty="0" smtClean="0">
                        <a:solidFill>
                          <a:srgbClr val="97293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ru-RU" sz="1200" b="1" i="1" kern="1200" dirty="0" smtClean="0">
                        <a:solidFill>
                          <a:srgbClr val="97293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200" b="1" i="1" kern="1200" dirty="0" smtClean="0">
                          <a:solidFill>
                            <a:srgbClr val="97293B"/>
                          </a:solidFill>
                          <a:latin typeface="+mn-lt"/>
                          <a:ea typeface="+mn-ea"/>
                          <a:cs typeface="+mn-cs"/>
                        </a:rPr>
                        <a:t>«Опыт</a:t>
                      </a:r>
                      <a:r>
                        <a:rPr lang="ru-RU" sz="1200" b="1" i="1" kern="1200" baseline="0" dirty="0" smtClean="0">
                          <a:solidFill>
                            <a:srgbClr val="97293B"/>
                          </a:solidFill>
                          <a:latin typeface="+mn-lt"/>
                          <a:ea typeface="+mn-ea"/>
                          <a:cs typeface="+mn-cs"/>
                        </a:rPr>
                        <a:t> работы служб профессионального образования, </a:t>
                      </a:r>
                      <a:r>
                        <a:rPr lang="ru-RU" sz="1200" b="1" i="1" kern="1200" baseline="0" dirty="0" err="1" smtClean="0">
                          <a:solidFill>
                            <a:srgbClr val="97293B"/>
                          </a:solidFill>
                          <a:latin typeface="+mn-lt"/>
                          <a:ea typeface="+mn-ea"/>
                          <a:cs typeface="+mn-cs"/>
                        </a:rPr>
                        <a:t>занимающися</a:t>
                      </a:r>
                      <a:r>
                        <a:rPr lang="ru-RU" sz="1200" b="1" i="1" kern="1200" baseline="0" dirty="0" smtClean="0">
                          <a:solidFill>
                            <a:srgbClr val="97293B"/>
                          </a:solidFill>
                          <a:latin typeface="+mn-lt"/>
                          <a:ea typeface="+mn-ea"/>
                          <a:cs typeface="+mn-cs"/>
                        </a:rPr>
                        <a:t> содействием в трудоустройстве выпускников</a:t>
                      </a:r>
                      <a:r>
                        <a:rPr lang="ru-RU" sz="1200" b="1" i="1" kern="1200" dirty="0" smtClean="0">
                          <a:solidFill>
                            <a:srgbClr val="97293B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200" b="1" i="1" kern="1200" dirty="0" smtClean="0">
                          <a:solidFill>
                            <a:srgbClr val="97293B"/>
                          </a:solidFill>
                          <a:latin typeface="+mn-lt"/>
                          <a:ea typeface="+mn-ea"/>
                          <a:cs typeface="+mn-cs"/>
                        </a:rPr>
                        <a:t>2. «Молодой</a:t>
                      </a:r>
                      <a:r>
                        <a:rPr lang="ru-RU" sz="1200" b="1" i="1" kern="1200" baseline="0" dirty="0" smtClean="0">
                          <a:solidFill>
                            <a:srgbClr val="97293B"/>
                          </a:solidFill>
                          <a:latin typeface="+mn-lt"/>
                          <a:ea typeface="+mn-ea"/>
                          <a:cs typeface="+mn-cs"/>
                        </a:rPr>
                        <a:t> предприниматель</a:t>
                      </a:r>
                      <a:r>
                        <a:rPr lang="ru-RU" sz="1200" b="1" i="1" kern="1200" dirty="0" smtClean="0">
                          <a:solidFill>
                            <a:srgbClr val="97293B"/>
                          </a:solidFill>
                          <a:latin typeface="+mn-lt"/>
                          <a:ea typeface="+mn-ea"/>
                          <a:cs typeface="+mn-cs"/>
                        </a:rPr>
                        <a:t>?»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1" kern="1200" dirty="0" smtClean="0">
                        <a:solidFill>
                          <a:srgbClr val="97293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1" kern="1200" dirty="0" smtClean="0">
                        <a:solidFill>
                          <a:srgbClr val="97293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7293B"/>
                          </a:solidFill>
                          <a:effectLst/>
                          <a:latin typeface="+mn-lt"/>
                          <a:ea typeface="MS Gothic" pitchFamily="49" charset="-128"/>
                        </a:rPr>
                        <a:t>Подготовка и проведение круглого стола в рамках молодежного форума   «Новое поколение выбирает»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7293B"/>
                          </a:solidFill>
                          <a:effectLst/>
                          <a:latin typeface="+mn-lt"/>
                          <a:ea typeface="MS Gothic" pitchFamily="49" charset="-128"/>
                        </a:rPr>
                        <a:t>Подготовка и проведение муниципального  конкурса  «Виват героям славных битв!»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97293B"/>
                        </a:solidFill>
                        <a:effectLst/>
                        <a:latin typeface="+mn-lt"/>
                        <a:ea typeface="MS Gothic" pitchFamily="49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97293B"/>
                        </a:solidFill>
                        <a:effectLst/>
                        <a:latin typeface="+mn-lt"/>
                        <a:ea typeface="MS Gothic" pitchFamily="49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7293B"/>
                          </a:solidFill>
                          <a:effectLst/>
                          <a:latin typeface="+mn-lt"/>
                          <a:ea typeface="MS Gothic" pitchFamily="49" charset="-128"/>
                        </a:rPr>
                        <a:t>Методическое объединение совершенствования практического обучения</a:t>
                      </a:r>
                      <a:endParaRPr kumimoji="0" lang="ru-RU" sz="1200" b="1" i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97293B"/>
                        </a:solidFill>
                        <a:effectLst/>
                        <a:latin typeface="+mn-lt"/>
                        <a:ea typeface="MS Gothic" pitchFamily="49" charset="-128"/>
                        <a:cs typeface="+mn-cs"/>
                      </a:endParaRPr>
                    </a:p>
                    <a:p>
                      <a:endParaRPr kumimoji="0" lang="ru-RU" sz="1200" b="1" i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97293B"/>
                        </a:solidFill>
                        <a:effectLst/>
                        <a:latin typeface="+mn-lt"/>
                        <a:ea typeface="MS Gothic" pitchFamily="49" charset="-128"/>
                        <a:cs typeface="+mn-cs"/>
                      </a:endParaRPr>
                    </a:p>
                    <a:p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7293B"/>
                          </a:solidFill>
                          <a:effectLst/>
                          <a:latin typeface="+mn-lt"/>
                          <a:ea typeface="MS Gothic" pitchFamily="49" charset="-128"/>
                        </a:rPr>
                        <a:t> </a:t>
                      </a:r>
                    </a:p>
                    <a:p>
                      <a:endParaRPr kumimoji="0" lang="ru-RU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97293B"/>
                        </a:solidFill>
                        <a:effectLst/>
                        <a:latin typeface="+mn-lt"/>
                        <a:ea typeface="MS Gothic" pitchFamily="49" charset="-128"/>
                      </a:endParaRPr>
                    </a:p>
                    <a:p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7293B"/>
                          </a:solidFill>
                          <a:effectLst/>
                          <a:latin typeface="+mn-lt"/>
                          <a:ea typeface="MS Gothic" pitchFamily="49" charset="-128"/>
                        </a:rPr>
                        <a:t>Подготовка и руководство работой презентационной площадки в рамках Форума «Под мирным небом голубым Россию  строить молодым</a:t>
                      </a: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7293B"/>
                          </a:solidFill>
                          <a:effectLst/>
                          <a:latin typeface="+mn-lt"/>
                          <a:ea typeface="MS Gothic" pitchFamily="49" charset="-128"/>
                        </a:rPr>
                        <a:t>!» </a:t>
                      </a:r>
                      <a:endParaRPr lang="ru-RU" sz="1200" b="1" i="1" kern="1200" dirty="0" smtClean="0">
                        <a:solidFill>
                          <a:srgbClr val="97293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200" b="1" i="1" kern="1200" dirty="0" smtClean="0">
                        <a:solidFill>
                          <a:srgbClr val="97293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200" b="1" i="1" kern="1200" dirty="0" smtClean="0">
                        <a:solidFill>
                          <a:srgbClr val="97293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200" b="1" i="1" kern="1200" dirty="0" smtClean="0">
                        <a:solidFill>
                          <a:srgbClr val="97293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200" b="1" i="1" kern="1200" dirty="0" smtClean="0">
                        <a:solidFill>
                          <a:srgbClr val="97293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7293B"/>
                          </a:solidFill>
                          <a:effectLst/>
                          <a:latin typeface="+mn-lt"/>
                          <a:ea typeface="MS Gothic" pitchFamily="49" charset="-128"/>
                        </a:rPr>
                        <a:t>19 марта 2013 года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97293B"/>
                        </a:solidFill>
                        <a:effectLst/>
                        <a:latin typeface="+mn-lt"/>
                        <a:ea typeface="MS Gothic" pitchFamily="49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7293B"/>
                          </a:solidFill>
                          <a:effectLst/>
                          <a:latin typeface="+mn-lt"/>
                          <a:ea typeface="MS Gothic" pitchFamily="49" charset="-128"/>
                        </a:rPr>
                        <a:t>Сентябрь 2012 года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97293B"/>
                        </a:solidFill>
                        <a:effectLst/>
                        <a:latin typeface="+mn-lt"/>
                        <a:ea typeface="MS Gothic" pitchFamily="49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97293B"/>
                        </a:solidFill>
                        <a:effectLst/>
                        <a:latin typeface="+mn-lt"/>
                        <a:ea typeface="MS Gothic" pitchFamily="49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97293B"/>
                        </a:solidFill>
                        <a:effectLst/>
                        <a:latin typeface="+mn-lt"/>
                        <a:ea typeface="MS Gothic" pitchFamily="49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97293B"/>
                        </a:solidFill>
                        <a:effectLst/>
                        <a:latin typeface="+mn-lt"/>
                        <a:ea typeface="MS Gothic" pitchFamily="49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7293B"/>
                          </a:solidFill>
                          <a:effectLst/>
                          <a:latin typeface="+mn-lt"/>
                          <a:ea typeface="MS Gothic" pitchFamily="49" charset="-128"/>
                        </a:rPr>
                        <a:t>11 мая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7293B"/>
                          </a:solidFill>
                          <a:effectLst/>
                          <a:latin typeface="+mn-lt"/>
                          <a:ea typeface="MS Gothic" pitchFamily="49" charset="-128"/>
                        </a:rPr>
                        <a:t>2010 г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97293B"/>
                        </a:solidFill>
                        <a:effectLst/>
                        <a:latin typeface="+mn-lt"/>
                        <a:ea typeface="MS Gothic" pitchFamily="49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97293B"/>
                        </a:solidFill>
                        <a:effectLst/>
                        <a:latin typeface="+mn-lt"/>
                        <a:ea typeface="MS Gothic" pitchFamily="49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97293B"/>
                        </a:solidFill>
                        <a:effectLst/>
                        <a:latin typeface="+mn-lt"/>
                        <a:ea typeface="MS Gothic" pitchFamily="49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7293B"/>
                          </a:solidFill>
                          <a:effectLst/>
                          <a:latin typeface="+mn-lt"/>
                          <a:ea typeface="MS Gothic" pitchFamily="49" charset="-128"/>
                        </a:rPr>
                        <a:t>26 февраля 2010 г.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97293B"/>
                        </a:solidFill>
                        <a:effectLst/>
                        <a:latin typeface="+mn-lt"/>
                        <a:ea typeface="MS Gothic" pitchFamily="49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97293B"/>
                        </a:solidFill>
                        <a:effectLst/>
                        <a:latin typeface="+mn-lt"/>
                        <a:ea typeface="MS Gothic" pitchFamily="49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97293B"/>
                        </a:solidFill>
                        <a:effectLst/>
                        <a:latin typeface="+mn-lt"/>
                        <a:ea typeface="MS Gothic" pitchFamily="49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97293B"/>
                        </a:solidFill>
                        <a:effectLst/>
                        <a:latin typeface="+mn-lt"/>
                        <a:ea typeface="MS Gothic" pitchFamily="49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97293B"/>
                        </a:solidFill>
                        <a:effectLst/>
                        <a:latin typeface="+mn-lt"/>
                        <a:ea typeface="MS Gothic" pitchFamily="49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97293B"/>
                        </a:solidFill>
                        <a:effectLst/>
                        <a:latin typeface="+mn-lt"/>
                        <a:ea typeface="MS Gothic" pitchFamily="49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97293B"/>
                        </a:solidFill>
                        <a:effectLst/>
                        <a:latin typeface="+mn-lt"/>
                        <a:ea typeface="MS Gothic" pitchFamily="49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97293B"/>
                        </a:solidFill>
                        <a:effectLst/>
                        <a:latin typeface="+mn-lt"/>
                        <a:ea typeface="MS Gothic" pitchFamily="49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97293B"/>
                        </a:solidFill>
                        <a:effectLst/>
                        <a:latin typeface="+mn-lt"/>
                        <a:ea typeface="MS Gothic" pitchFamily="49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97293B"/>
                        </a:solidFill>
                        <a:effectLst/>
                        <a:latin typeface="+mn-lt"/>
                        <a:ea typeface="MS Gothic" pitchFamily="49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97293B"/>
                        </a:solidFill>
                        <a:effectLst/>
                        <a:latin typeface="+mn-lt"/>
                        <a:ea typeface="MS Gothic" pitchFamily="49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97293B"/>
                        </a:solidFill>
                        <a:effectLst/>
                        <a:latin typeface="+mn-lt"/>
                        <a:ea typeface="MS Gothic" pitchFamily="49" charset="-128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 txBox="1">
            <a:spLocks noChangeArrowheads="1"/>
          </p:cNvSpPr>
          <p:nvPr/>
        </p:nvSpPr>
        <p:spPr>
          <a:xfrm>
            <a:off x="714375" y="1"/>
            <a:ext cx="7750175" cy="57148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B8004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 Качество знаний обучающихся по дисциплинам «Основ</a:t>
            </a:r>
            <a:r>
              <a:rPr lang="ru-RU" sz="2000" b="1" i="1" kern="0" dirty="0" err="1" smtClean="0">
                <a:solidFill>
                  <a:srgbClr val="B80047"/>
                </a:solidFill>
                <a:latin typeface="+mj-lt"/>
                <a:ea typeface="+mj-ea"/>
                <a:cs typeface="+mj-cs"/>
              </a:rPr>
              <a:t>ы</a:t>
            </a:r>
            <a:r>
              <a:rPr lang="ru-RU" sz="2000" b="1" i="1" kern="0" dirty="0" smtClean="0">
                <a:solidFill>
                  <a:srgbClr val="B80047"/>
                </a:solidFill>
                <a:latin typeface="+mj-lt"/>
                <a:ea typeface="+mj-ea"/>
                <a:cs typeface="+mj-cs"/>
              </a:rPr>
              <a:t> экономики</a:t>
            </a: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B8004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» и «Менеджмент» по итогам внутреннего мониторинга</a:t>
            </a:r>
          </a:p>
        </p:txBody>
      </p:sp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571472" y="642915"/>
          <a:ext cx="7991475" cy="6076678"/>
        </p:xfrm>
        <a:graphic>
          <a:graphicData uri="http://schemas.openxmlformats.org/drawingml/2006/table">
            <a:tbl>
              <a:tblPr/>
              <a:tblGrid>
                <a:gridCol w="1571625"/>
                <a:gridCol w="1368425"/>
                <a:gridCol w="1489075"/>
                <a:gridCol w="1771650"/>
                <a:gridCol w="1790700"/>
              </a:tblGrid>
              <a:tr h="6489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Lucida Sans Unicode" pitchFamily="32" charset="0"/>
                          <a:cs typeface="Lucida Sans Unicode" pitchFamily="32" charset="0"/>
                        </a:rPr>
                        <a:t>Учебный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Lucida Sans Unicode" pitchFamily="32" charset="0"/>
                          <a:cs typeface="Lucida Sans Unicode" pitchFamily="32" charset="0"/>
                        </a:rPr>
                        <a:t>Группа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Lucida Sans Unicode" pitchFamily="32" charset="0"/>
                        <a:cs typeface="Lucida Sans Unicode" pitchFamily="3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Lucida Sans Unicode" pitchFamily="32" charset="0"/>
                          <a:cs typeface="Lucida Sans Unicode" pitchFamily="32" charset="0"/>
                        </a:rPr>
                        <a:t>Средний балл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Lucida Sans Unicode" pitchFamily="32" charset="0"/>
                          <a:cs typeface="Lucida Sans Unicode" pitchFamily="32" charset="0"/>
                        </a:rPr>
                        <a:t>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Lucida Sans Unicode" pitchFamily="32" charset="0"/>
                          <a:cs typeface="Lucida Sans Unicode" pitchFamily="32" charset="0"/>
                        </a:rPr>
                        <a:t> успеваемости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Lucida Sans Unicode" pitchFamily="32" charset="0"/>
                          <a:cs typeface="Lucida Sans Unicode" pitchFamily="32" charset="0"/>
                        </a:rPr>
                        <a:t>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Lucida Sans Unicode" pitchFamily="32" charset="0"/>
                          <a:cs typeface="Lucida Sans Unicode" pitchFamily="32" charset="0"/>
                        </a:rPr>
                        <a:t> качества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649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2" charset="0"/>
                          <a:cs typeface="Lucida Sans Unicode" pitchFamily="32" charset="0"/>
                        </a:rPr>
                        <a:t>20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2" charset="0"/>
                          <a:cs typeface="Lucida Sans Unicode" pitchFamily="32" charset="0"/>
                        </a:rPr>
                        <a:t>10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2" charset="0"/>
                          <a:cs typeface="Lucida Sans Unicode" pitchFamily="32" charset="0"/>
                        </a:rPr>
                        <a:t>-201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2" charset="0"/>
                          <a:cs typeface="Lucida Sans Unicode" pitchFamily="32" charset="0"/>
                        </a:rPr>
                        <a:t>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Lucida Sans Unicode" pitchFamily="32" charset="0"/>
                        <a:cs typeface="Lucida Sans Unicode" pitchFamily="3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2" charset="0"/>
                          <a:cs typeface="Lucida Sans Unicode" pitchFamily="32" charset="0"/>
                        </a:rPr>
                        <a:t>431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2" charset="0"/>
                          <a:cs typeface="Lucida Sans Unicode" pitchFamily="32" charset="0"/>
                        </a:rPr>
                        <a:t>3,7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2" charset="0"/>
                          <a:cs typeface="Lucida Sans Unicode" pitchFamily="32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2" charset="0"/>
                          <a:cs typeface="Lucida Sans Unicode" pitchFamily="32" charset="0"/>
                        </a:rPr>
                        <a:t>57,1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</a:tr>
              <a:tr h="3613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Lucida Sans Unicode" pitchFamily="32" charset="0"/>
                        <a:cs typeface="Lucida Sans Unicode" pitchFamily="3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2" charset="0"/>
                          <a:cs typeface="Lucida Sans Unicode" pitchFamily="32" charset="0"/>
                        </a:rPr>
                        <a:t>401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2" charset="0"/>
                          <a:cs typeface="Lucida Sans Unicode" pitchFamily="32" charset="0"/>
                        </a:rPr>
                        <a:t>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2" charset="0"/>
                          <a:cs typeface="Lucida Sans Unicode" pitchFamily="32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2" charset="0"/>
                          <a:cs typeface="Lucida Sans Unicode" pitchFamily="32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3613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Lucida Sans Unicode" pitchFamily="32" charset="0"/>
                        <a:cs typeface="Lucida Sans Unicode" pitchFamily="3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2" charset="0"/>
                          <a:cs typeface="Lucida Sans Unicode" pitchFamily="32" charset="0"/>
                        </a:rPr>
                        <a:t>421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2" charset="0"/>
                          <a:cs typeface="Lucida Sans Unicode" pitchFamily="32" charset="0"/>
                        </a:rPr>
                        <a:t>3,8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2" charset="0"/>
                          <a:cs typeface="Lucida Sans Unicode" pitchFamily="32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2" charset="0"/>
                          <a:cs typeface="Lucida Sans Unicode" pitchFamily="32" charset="0"/>
                        </a:rPr>
                        <a:t>67,3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</a:tr>
              <a:tr h="3613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2" charset="0"/>
                          <a:cs typeface="Lucida Sans Unicode" pitchFamily="32" charset="0"/>
                        </a:rPr>
                        <a:t>201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2" charset="0"/>
                          <a:cs typeface="Lucida Sans Unicode" pitchFamily="32" charset="0"/>
                        </a:rPr>
                        <a:t>1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2" charset="0"/>
                          <a:cs typeface="Lucida Sans Unicode" pitchFamily="32" charset="0"/>
                        </a:rPr>
                        <a:t>-201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2" charset="0"/>
                          <a:cs typeface="Lucida Sans Unicode" pitchFamily="32" charset="0"/>
                        </a:rPr>
                        <a:t>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Lucida Sans Unicode" pitchFamily="32" charset="0"/>
                        <a:cs typeface="Lucida Sans Unicode" pitchFamily="3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2" charset="0"/>
                          <a:cs typeface="Lucida Sans Unicode" pitchFamily="32" charset="0"/>
                        </a:rPr>
                        <a:t>431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2" charset="0"/>
                          <a:cs typeface="Lucida Sans Unicode" pitchFamily="32" charset="0"/>
                        </a:rPr>
                        <a:t>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2" charset="0"/>
                          <a:cs typeface="Lucida Sans Unicode" pitchFamily="32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2" charset="0"/>
                          <a:cs typeface="Lucida Sans Unicode" pitchFamily="32" charset="0"/>
                        </a:rPr>
                        <a:t>73,1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3613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Lucida Sans Unicode" pitchFamily="32" charset="0"/>
                        <a:cs typeface="Lucida Sans Unicode" pitchFamily="3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2" charset="0"/>
                          <a:cs typeface="Lucida Sans Unicode" pitchFamily="32" charset="0"/>
                        </a:rPr>
                        <a:t>401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2" charset="0"/>
                          <a:cs typeface="Lucida Sans Unicode" pitchFamily="32" charset="0"/>
                        </a:rPr>
                        <a:t>3,7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2" charset="0"/>
                          <a:cs typeface="Lucida Sans Unicode" pitchFamily="32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2" charset="0"/>
                          <a:cs typeface="Lucida Sans Unicode" pitchFamily="32" charset="0"/>
                        </a:rPr>
                        <a:t>66,7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</a:tr>
              <a:tr h="3613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Lucida Sans Unicode" pitchFamily="32" charset="0"/>
                        <a:cs typeface="Lucida Sans Unicode" pitchFamily="3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2" charset="0"/>
                          <a:cs typeface="Lucida Sans Unicode" pitchFamily="32" charset="0"/>
                        </a:rPr>
                        <a:t>421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2" charset="0"/>
                          <a:cs typeface="Lucida Sans Unicode" pitchFamily="32" charset="0"/>
                        </a:rPr>
                        <a:t>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2" charset="0"/>
                          <a:cs typeface="Lucida Sans Unicode" pitchFamily="32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2" charset="0"/>
                          <a:cs typeface="Lucida Sans Unicode" pitchFamily="32" charset="0"/>
                        </a:rPr>
                        <a:t>77,3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3613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Lucida Sans Unicode" pitchFamily="32" charset="0"/>
                        <a:cs typeface="Lucida Sans Unicode" pitchFamily="3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2" charset="0"/>
                          <a:cs typeface="Lucida Sans Unicode" pitchFamily="32" charset="0"/>
                        </a:rPr>
                        <a:t>301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2" charset="0"/>
                          <a:cs typeface="Lucida Sans Unicode" pitchFamily="32" charset="0"/>
                        </a:rPr>
                        <a:t>3,7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2" charset="0"/>
                          <a:cs typeface="Lucida Sans Unicode" pitchFamily="32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2" charset="0"/>
                          <a:cs typeface="Lucida Sans Unicode" pitchFamily="32" charset="0"/>
                        </a:rPr>
                        <a:t>54,5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</a:tr>
              <a:tr h="3613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2" charset="0"/>
                          <a:cs typeface="Lucida Sans Unicode" pitchFamily="32" charset="0"/>
                        </a:rPr>
                        <a:t>201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2" charset="0"/>
                          <a:cs typeface="Lucida Sans Unicode" pitchFamily="32" charset="0"/>
                        </a:rPr>
                        <a:t>2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2" charset="0"/>
                          <a:cs typeface="Lucida Sans Unicode" pitchFamily="32" charset="0"/>
                        </a:rPr>
                        <a:t>-201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2" charset="0"/>
                          <a:cs typeface="Lucida Sans Unicode" pitchFamily="32" charset="0"/>
                        </a:rPr>
                        <a:t>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Lucida Sans Unicode" pitchFamily="32" charset="0"/>
                        <a:cs typeface="Lucida Sans Unicode" pitchFamily="3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2" charset="0"/>
                          <a:cs typeface="Lucida Sans Unicode" pitchFamily="32" charset="0"/>
                        </a:rPr>
                        <a:t>431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2" charset="0"/>
                          <a:cs typeface="Lucida Sans Unicode" pitchFamily="32" charset="0"/>
                        </a:rPr>
                        <a:t>3,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2" charset="0"/>
                          <a:cs typeface="Lucida Sans Unicode" pitchFamily="32" charset="0"/>
                        </a:rPr>
                        <a:t>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Lucida Sans Unicode" pitchFamily="32" charset="0"/>
                        <a:cs typeface="Lucida Sans Unicode" pitchFamily="3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2" charset="0"/>
                          <a:cs typeface="Lucida Sans Unicode" pitchFamily="32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2" charset="0"/>
                          <a:cs typeface="Lucida Sans Unicode" pitchFamily="32" charset="0"/>
                        </a:rPr>
                        <a:t>62,5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3613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Lucida Sans Unicode" pitchFamily="32" charset="0"/>
                        <a:cs typeface="Lucida Sans Unicode" pitchFamily="3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2" charset="0"/>
                          <a:cs typeface="Lucida Sans Unicode" pitchFamily="32" charset="0"/>
                        </a:rPr>
                        <a:t>401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2" charset="0"/>
                          <a:cs typeface="Lucida Sans Unicode" pitchFamily="32" charset="0"/>
                        </a:rPr>
                        <a:t>3,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2" charset="0"/>
                          <a:cs typeface="Lucida Sans Unicode" pitchFamily="32" charset="0"/>
                        </a:rPr>
                        <a:t>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Lucida Sans Unicode" pitchFamily="32" charset="0"/>
                        <a:cs typeface="Lucida Sans Unicode" pitchFamily="3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2" charset="0"/>
                          <a:cs typeface="Lucida Sans Unicode" pitchFamily="32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2" charset="0"/>
                          <a:cs typeface="Lucida Sans Unicode" pitchFamily="32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</a:tr>
              <a:tr h="3613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Lucida Sans Unicode" pitchFamily="32" charset="0"/>
                        <a:cs typeface="Lucida Sans Unicode" pitchFamily="3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2" charset="0"/>
                          <a:cs typeface="Lucida Sans Unicode" pitchFamily="32" charset="0"/>
                        </a:rPr>
                        <a:t>301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2" charset="0"/>
                          <a:cs typeface="Lucida Sans Unicode" pitchFamily="32" charset="0"/>
                        </a:rPr>
                        <a:t>4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2" charset="0"/>
                          <a:cs typeface="Lucida Sans Unicode" pitchFamily="32" charset="0"/>
                        </a:rPr>
                        <a:t>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2" charset="0"/>
                          <a:cs typeface="Lucida Sans Unicode" pitchFamily="32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2" charset="0"/>
                          <a:cs typeface="Lucida Sans Unicode" pitchFamily="32" charset="0"/>
                        </a:rPr>
                        <a:t>77,3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3613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Lucida Sans Unicode" pitchFamily="32" charset="0"/>
                        <a:cs typeface="Lucida Sans Unicode" pitchFamily="3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2" charset="0"/>
                          <a:cs typeface="Lucida Sans Unicode" pitchFamily="32" charset="0"/>
                        </a:rPr>
                        <a:t>421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2" charset="0"/>
                          <a:cs typeface="Lucida Sans Unicode" pitchFamily="32" charset="0"/>
                        </a:rPr>
                        <a:t>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2" charset="0"/>
                          <a:cs typeface="Lucida Sans Unicode" pitchFamily="32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2" charset="0"/>
                          <a:cs typeface="Lucida Sans Unicode" pitchFamily="32" charset="0"/>
                        </a:rPr>
                        <a:t>81,0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</a:tr>
              <a:tr h="3613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Lucida Sans Unicode" pitchFamily="32" charset="0"/>
                        <a:cs typeface="Lucida Sans Unicode" pitchFamily="3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2" charset="0"/>
                          <a:cs typeface="Lucida Sans Unicode" pitchFamily="32" charset="0"/>
                        </a:rPr>
                        <a:t>501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4,6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92,3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3613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Lucida Sans Unicode" pitchFamily="32" charset="0"/>
                        <a:cs typeface="Lucida Sans Unicode" pitchFamily="3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2" charset="0"/>
                          <a:cs typeface="Lucida Sans Unicode" pitchFamily="32" charset="0"/>
                        </a:rPr>
                        <a:t>531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2" charset="0"/>
                          <a:cs typeface="Lucida Sans Unicode" pitchFamily="32" charset="0"/>
                        </a:rPr>
                        <a:t>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2" charset="0"/>
                          <a:cs typeface="Lucida Sans Unicode" pitchFamily="32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2" charset="0"/>
                          <a:cs typeface="Lucida Sans Unicode" pitchFamily="32" charset="0"/>
                        </a:rPr>
                        <a:t>70,4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</a:tr>
              <a:tr h="3613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Lucida Sans Unicode" pitchFamily="32" charset="0"/>
                        <a:cs typeface="Lucida Sans Unicode" pitchFamily="3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2" charset="0"/>
                          <a:cs typeface="Lucida Sans Unicode" pitchFamily="32" charset="0"/>
                        </a:rPr>
                        <a:t>351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2" charset="0"/>
                          <a:cs typeface="Lucida Sans Unicode" pitchFamily="32" charset="0"/>
                        </a:rPr>
                        <a:t>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2" charset="0"/>
                          <a:cs typeface="Lucida Sans Unicode" pitchFamily="32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2" charset="0"/>
                          <a:cs typeface="Lucida Sans Unicode" pitchFamily="32" charset="0"/>
                        </a:rPr>
                        <a:t>62,2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3613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Lucida Sans Unicode" pitchFamily="32" charset="0"/>
                        <a:cs typeface="Lucida Sans Unicode" pitchFamily="3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1357322"/>
          </a:xfrm>
        </p:spPr>
        <p:txBody>
          <a:bodyPr>
            <a:normAutofit fontScale="90000"/>
          </a:bodyPr>
          <a:lstStyle/>
          <a:p>
            <a:pPr lvl="0" defTabSz="449263" fontAlgn="base" hangingPunct="0">
              <a:lnSpc>
                <a:spcPct val="93000"/>
              </a:lnSpc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i="1" kern="0" cap="none" dirty="0" smtClean="0">
                <a:solidFill>
                  <a:srgbClr val="B80047"/>
                </a:solidFill>
                <a:effectLst/>
              </a:rPr>
              <a:t>1. Качество знаний студентов по дисциплинам «Основы экономики»и «Менеджмент» по итогам внешнего мониторинга: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3" y="1785926"/>
          <a:ext cx="8786874" cy="2857520"/>
        </p:xfrm>
        <a:graphic>
          <a:graphicData uri="http://schemas.openxmlformats.org/drawingml/2006/table">
            <a:tbl>
              <a:tblPr/>
              <a:tblGrid>
                <a:gridCol w="1728051"/>
                <a:gridCol w="1441038"/>
                <a:gridCol w="1700872"/>
                <a:gridCol w="1947983"/>
                <a:gridCol w="1968930"/>
              </a:tblGrid>
              <a:tr h="5563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Lucida Sans Unicode" pitchFamily="32" charset="0"/>
                          <a:cs typeface="Lucida Sans Unicode" pitchFamily="32" charset="0"/>
                        </a:rPr>
                        <a:t>Учебный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Lucida Sans Unicode" pitchFamily="32" charset="0"/>
                          <a:cs typeface="Lucida Sans Unicode" pitchFamily="32" charset="0"/>
                        </a:rPr>
                        <a:t>Группа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Lucida Sans Unicode" pitchFamily="32" charset="0"/>
                        <a:cs typeface="Lucida Sans Unicode" pitchFamily="3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Lucida Sans Unicode" pitchFamily="32" charset="0"/>
                          <a:cs typeface="Lucida Sans Unicode" pitchFamily="32" charset="0"/>
                        </a:rPr>
                        <a:t>Средний балл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Lucida Sans Unicode" pitchFamily="32" charset="0"/>
                          <a:cs typeface="Lucida Sans Unicode" pitchFamily="32" charset="0"/>
                        </a:rPr>
                        <a:t>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Lucida Sans Unicode" pitchFamily="32" charset="0"/>
                          <a:cs typeface="Lucida Sans Unicode" pitchFamily="32" charset="0"/>
                        </a:rPr>
                        <a:t> успеваемости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Lucida Sans Unicode" pitchFamily="32" charset="0"/>
                          <a:cs typeface="Lucida Sans Unicode" pitchFamily="32" charset="0"/>
                        </a:rPr>
                        <a:t>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Lucida Sans Unicode" pitchFamily="32" charset="0"/>
                          <a:cs typeface="Lucida Sans Unicode" pitchFamily="32" charset="0"/>
                        </a:rPr>
                        <a:t> качества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4018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20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10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-201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</a:tr>
              <a:tr h="4156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73,0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4018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201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-201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93,2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7109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201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-201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algn="ctr"/>
                      <a:r>
                        <a:rPr lang="ru-RU" sz="20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521</a:t>
                      </a:r>
                      <a:endParaRPr lang="ru-RU" sz="20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algn="ctr"/>
                      <a:r>
                        <a:rPr lang="ru-RU" sz="20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4,0</a:t>
                      </a:r>
                      <a:endParaRPr lang="ru-RU" sz="20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algn="ctr"/>
                      <a:r>
                        <a:rPr lang="ru-RU" sz="20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100</a:t>
                      </a:r>
                      <a:endParaRPr lang="ru-RU" sz="20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algn="ctr"/>
                      <a:r>
                        <a:rPr lang="ru-RU" sz="20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88,9</a:t>
                      </a:r>
                      <a:endParaRPr lang="ru-RU" sz="20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3709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Lucida Sans Unicode" pitchFamily="32" charset="0"/>
                        <a:cs typeface="Lucida Sans Unicode" pitchFamily="3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85720" y="4857760"/>
            <a:ext cx="87154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2"/>
                </a:solidFill>
              </a:rPr>
              <a:t>Динамика результативности по итогам внешнего мониторинга за </a:t>
            </a:r>
            <a:r>
              <a:rPr lang="ru-RU" b="1" i="1" dirty="0" err="1" smtClean="0">
                <a:solidFill>
                  <a:schemeClr val="accent2"/>
                </a:solidFill>
              </a:rPr>
              <a:t>межаттестационный</a:t>
            </a:r>
            <a:r>
              <a:rPr lang="ru-RU" b="1" i="1" dirty="0" smtClean="0">
                <a:solidFill>
                  <a:schemeClr val="accent2"/>
                </a:solidFill>
              </a:rPr>
              <a:t> период по дисциплинам «Основы экономики» и «Менеджмент»  - от 5</a:t>
            </a:r>
            <a:r>
              <a:rPr lang="en-US" b="1" i="1" dirty="0" smtClean="0">
                <a:solidFill>
                  <a:schemeClr val="accent2"/>
                </a:solidFill>
              </a:rPr>
              <a:t>5</a:t>
            </a:r>
            <a:r>
              <a:rPr lang="ru-RU" b="1" i="1" dirty="0" smtClean="0">
                <a:solidFill>
                  <a:schemeClr val="accent2"/>
                </a:solidFill>
              </a:rPr>
              <a:t> - 90 %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39700"/>
            <a:ext cx="8175655" cy="646094"/>
          </a:xfrm>
        </p:spPr>
        <p:txBody>
          <a:bodyPr/>
          <a:lstStyle/>
          <a:p>
            <a:r>
              <a:rPr lang="ru-RU" sz="1600" b="1" i="1" dirty="0" smtClean="0">
                <a:solidFill>
                  <a:srgbClr val="97293B"/>
                </a:solidFill>
              </a:rPr>
              <a:t>НАЛИЧИЕ ПУБЛИКАЦИЙ, ВКЛЮЧАЯ ИНТЕРНЕТ-ПУБЛИКАЦИИ</a:t>
            </a:r>
            <a:endParaRPr lang="ru-RU" sz="1600" b="1" i="1" dirty="0">
              <a:solidFill>
                <a:srgbClr val="97293B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3" y="714356"/>
          <a:ext cx="8786873" cy="3829741"/>
        </p:xfrm>
        <a:graphic>
          <a:graphicData uri="http://schemas.openxmlformats.org/drawingml/2006/table">
            <a:tbl>
              <a:tblPr/>
              <a:tblGrid>
                <a:gridCol w="1652019"/>
                <a:gridCol w="2724387"/>
                <a:gridCol w="3462047"/>
                <a:gridCol w="948420"/>
              </a:tblGrid>
              <a:tr h="3222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MS Gothic" pitchFamily="49" charset="-128"/>
                        </a:rPr>
                        <a:t>Уровень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MS Gothic" pitchFamily="49" charset="-128"/>
                        </a:rPr>
                        <a:t>Название статьи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MS Gothic" pitchFamily="49" charset="-128"/>
                        </a:rPr>
                        <a:t>Где опубликована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MS Gothic" pitchFamily="49" charset="-128"/>
                        </a:rPr>
                        <a:t>Год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4639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97293B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7293B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Российский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endParaRPr lang="ru-RU" sz="1050" b="1" i="1" kern="1200" dirty="0" smtClean="0">
                        <a:solidFill>
                          <a:srgbClr val="97293B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050" b="1" i="1" kern="1200" dirty="0" err="1" smtClean="0">
                          <a:solidFill>
                            <a:srgbClr val="97293B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Портфолио</a:t>
                      </a:r>
                      <a:r>
                        <a:rPr lang="ru-RU" sz="1050" b="1" i="1" kern="1200" baseline="0" dirty="0" smtClean="0">
                          <a:solidFill>
                            <a:srgbClr val="97293B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на мини-сайте</a:t>
                      </a:r>
                      <a:endParaRPr lang="ru-RU" sz="1050" b="1" i="1" kern="1200" dirty="0" smtClean="0">
                        <a:solidFill>
                          <a:srgbClr val="97293B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342900" indent="-342900">
                        <a:buAutoNum type="arabicPeriod"/>
                      </a:pPr>
                      <a:endParaRPr lang="ru-RU" sz="1050" b="1" i="1" kern="1200" dirty="0" smtClean="0">
                        <a:solidFill>
                          <a:srgbClr val="97293B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342900" indent="-342900">
                        <a:buAutoNum type="arabicPeriod"/>
                      </a:pPr>
                      <a:endParaRPr lang="ru-RU" sz="1050" b="1" i="1" kern="1200" dirty="0" smtClean="0">
                        <a:solidFill>
                          <a:srgbClr val="97293B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342900" indent="-342900">
                        <a:buNone/>
                      </a:pPr>
                      <a:r>
                        <a:rPr lang="ru-RU" sz="1050" b="1" i="1" kern="1200" dirty="0" smtClean="0">
                          <a:solidFill>
                            <a:srgbClr val="97293B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2.</a:t>
                      </a:r>
                      <a:r>
                        <a:rPr lang="ru-RU" sz="1050" b="1" i="1" kern="1200" baseline="0" dirty="0" smtClean="0">
                          <a:solidFill>
                            <a:srgbClr val="97293B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Работы студентов: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sz="1050" b="1" i="1" kern="1200" baseline="0" dirty="0" smtClean="0">
                          <a:solidFill>
                            <a:srgbClr val="97293B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А)Живой голос истории (Ю. </a:t>
                      </a:r>
                      <a:r>
                        <a:rPr lang="ru-RU" sz="1050" b="1" i="1" kern="1200" baseline="0" dirty="0" err="1" smtClean="0">
                          <a:solidFill>
                            <a:srgbClr val="97293B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Чикомазова</a:t>
                      </a:r>
                      <a:r>
                        <a:rPr lang="ru-RU" sz="1050" b="1" i="1" kern="1200" baseline="0" dirty="0" smtClean="0">
                          <a:solidFill>
                            <a:srgbClr val="97293B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)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sz="1050" b="1" i="1" kern="1200" baseline="0" dirty="0" smtClean="0">
                          <a:solidFill>
                            <a:srgbClr val="97293B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Б) Формы и методы участия молодежи в выборах (Пронин М)</a:t>
                      </a:r>
                    </a:p>
                    <a:p>
                      <a:pPr marL="342900" indent="-342900">
                        <a:buNone/>
                      </a:pPr>
                      <a:endParaRPr lang="ru-RU" sz="1050" b="1" i="1" kern="1200" baseline="0" dirty="0" smtClean="0">
                        <a:solidFill>
                          <a:srgbClr val="97293B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342900" indent="-342900">
                        <a:buNone/>
                      </a:pPr>
                      <a:r>
                        <a:rPr lang="ru-RU" sz="1050" b="1" i="1" kern="1200" baseline="0" dirty="0" smtClean="0">
                          <a:solidFill>
                            <a:srgbClr val="97293B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3. Технологическая карта и презентация по менеджменту на тему «Управление конфликтами»</a:t>
                      </a:r>
                      <a:endParaRPr lang="ru-RU" sz="1050" b="1" i="1" kern="1200" dirty="0" smtClean="0">
                        <a:solidFill>
                          <a:srgbClr val="97293B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endParaRPr lang="ru-RU" sz="1050" b="1" i="1" kern="1200" dirty="0" smtClean="0">
                        <a:solidFill>
                          <a:srgbClr val="97293B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r>
                        <a:rPr lang="ru-RU" sz="1050" b="1" i="1" kern="1200" dirty="0" smtClean="0">
                          <a:solidFill>
                            <a:srgbClr val="97293B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1" kern="1200" dirty="0" smtClean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97293B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1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nsportal.ru</a:t>
                      </a:r>
                      <a:r>
                        <a:rPr kumimoji="0" lang="ru-RU" sz="105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/</a:t>
                      </a:r>
                      <a:r>
                        <a:rPr kumimoji="0" lang="ru-RU" sz="1050" b="1" i="1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krivonogova-lyudmila-pavlovna</a:t>
                      </a:r>
                      <a:endParaRPr lang="ru-RU" sz="1050" b="1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050" b="1" i="1" dirty="0" smtClean="0">
                        <a:solidFill>
                          <a:schemeClr val="accent2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050" b="1" i="1" dirty="0" smtClean="0">
                        <a:solidFill>
                          <a:schemeClr val="accent2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050" b="1" i="1" dirty="0" smtClean="0">
                        <a:solidFill>
                          <a:schemeClr val="accent2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050" b="1" i="1" dirty="0" smtClean="0">
                        <a:solidFill>
                          <a:schemeClr val="accent2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1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nsportal.ru</a:t>
                      </a:r>
                      <a:r>
                        <a:rPr kumimoji="0" lang="ru-RU" sz="105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/</a:t>
                      </a:r>
                      <a:r>
                        <a:rPr kumimoji="0" lang="ru-RU" sz="1050" b="1" i="1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krivonogova-lyudmila-pavlov</a:t>
                      </a:r>
                      <a:r>
                        <a:rPr kumimoji="0" lang="en-US" sz="1050" b="1" i="1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na</a:t>
                      </a:r>
                      <a:endParaRPr lang="ru-RU" sz="1050" b="1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050" b="1" i="1" dirty="0" smtClean="0">
                        <a:solidFill>
                          <a:schemeClr val="accent2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050" b="1" i="1" dirty="0" smtClean="0">
                        <a:solidFill>
                          <a:schemeClr val="accent2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050" b="1" i="1" dirty="0" smtClean="0">
                        <a:solidFill>
                          <a:schemeClr val="accent2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050" b="1" i="1" dirty="0" smtClean="0">
                        <a:solidFill>
                          <a:schemeClr val="accent2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050" b="1" i="1" dirty="0" smtClean="0">
                        <a:solidFill>
                          <a:schemeClr val="accent2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97293B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97293B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r>
                        <a:rPr kumimoji="0" lang="en-US" sz="105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http://www.uchportal.ru/load/0-0-57770-0-17</a:t>
                      </a:r>
                      <a:endParaRPr kumimoji="0" lang="ru-RU" sz="105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97293B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97293B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97293B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97293B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97293B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7293B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2013 </a:t>
                      </a:r>
                      <a:r>
                        <a:rPr kumimoji="0" lang="ru-RU" sz="105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7293B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г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97293B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97293B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97293B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7293B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2013 г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97293B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97293B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97293B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97293B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97293B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7293B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2013 г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14282" y="5143511"/>
            <a:ext cx="87868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A50021"/>
                </a:solidFill>
              </a:rPr>
              <a:t>Представление собственного инновационного педагогического опыта: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28596" y="5786454"/>
            <a:ext cx="8215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err="1" smtClean="0"/>
              <a:t>Сайт:</a:t>
            </a:r>
            <a:r>
              <a:rPr lang="ru-RU" sz="2800" i="1" dirty="0" err="1" smtClean="0">
                <a:solidFill>
                  <a:schemeClr val="accent6">
                    <a:lumMod val="75000"/>
                  </a:schemeClr>
                </a:solidFill>
              </a:rPr>
              <a:t>nsportal.ru</a:t>
            </a:r>
            <a:r>
              <a:rPr lang="ru-RU" sz="2800" i="1" dirty="0" smtClean="0">
                <a:solidFill>
                  <a:schemeClr val="accent6">
                    <a:lumMod val="75000"/>
                  </a:schemeClr>
                </a:solidFill>
              </a:rPr>
              <a:t>/</a:t>
            </a:r>
            <a:r>
              <a:rPr lang="ru-RU" sz="2800" i="1" dirty="0" err="1" smtClean="0">
                <a:solidFill>
                  <a:schemeClr val="accent6">
                    <a:lumMod val="75000"/>
                  </a:schemeClr>
                </a:solidFill>
              </a:rPr>
              <a:t>krivonogova-lyudmila-pavlovna</a:t>
            </a:r>
            <a:endParaRPr lang="ru-RU" sz="2800" i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4643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1281</TotalTime>
  <Words>361</Words>
  <Application>Microsoft Office PowerPoint</Application>
  <PresentationFormat>Экран (4:3)</PresentationFormat>
  <Paragraphs>223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Трек</vt:lpstr>
      <vt:lpstr> Выступления на научно-практических конференциях, семинарах, проведение  круглых столов</vt:lpstr>
      <vt:lpstr>Слайд 2</vt:lpstr>
      <vt:lpstr>1. Качество знаний студентов по дисциплинам «Основы экономики»и «Менеджмент» по итогам внешнего мониторинга:</vt:lpstr>
      <vt:lpstr>НАЛИЧИЕ ПУБЛИКАЦИЙ, ВКЛЮЧАЯ ИНТЕРНЕТ-ПУБЛИКАЦИИ</vt:lpstr>
      <vt:lpstr>Слайд 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46</cp:revision>
  <dcterms:created xsi:type="dcterms:W3CDTF">2013-09-26T08:04:52Z</dcterms:created>
  <dcterms:modified xsi:type="dcterms:W3CDTF">2014-01-24T12:08:21Z</dcterms:modified>
</cp:coreProperties>
</file>