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3" r:id="rId2"/>
    <p:sldId id="260" r:id="rId3"/>
    <p:sldId id="268" r:id="rId4"/>
    <p:sldId id="269" r:id="rId5"/>
    <p:sldId id="259" r:id="rId6"/>
    <p:sldId id="258" r:id="rId7"/>
    <p:sldId id="257" r:id="rId8"/>
    <p:sldId id="270" r:id="rId9"/>
    <p:sldId id="267" r:id="rId10"/>
    <p:sldId id="271" r:id="rId11"/>
    <p:sldId id="272" r:id="rId12"/>
    <p:sldId id="264" r:id="rId13"/>
    <p:sldId id="263" r:id="rId14"/>
    <p:sldId id="274" r:id="rId15"/>
    <p:sldId id="261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74" autoAdjust="0"/>
    <p:restoredTop sz="94660"/>
  </p:normalViewPr>
  <p:slideViewPr>
    <p:cSldViewPr>
      <p:cViewPr varScale="1">
        <p:scale>
          <a:sx n="69" d="100"/>
          <a:sy n="69" d="100"/>
        </p:scale>
        <p:origin x="-87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A6E724-0C9E-4950-B574-A75BD1867855}" type="datetimeFigureOut">
              <a:rPr lang="ru-RU" smtClean="0"/>
              <a:t>12.03.2014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E93A9-24D6-4769-A5DD-9F5046370D4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A6E724-0C9E-4950-B574-A75BD1867855}" type="datetimeFigureOut">
              <a:rPr lang="ru-RU" smtClean="0"/>
              <a:t>12.03.2014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E93A9-24D6-4769-A5DD-9F5046370D4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A6E724-0C9E-4950-B574-A75BD1867855}" type="datetimeFigureOut">
              <a:rPr lang="ru-RU" smtClean="0"/>
              <a:t>12.03.2014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E93A9-24D6-4769-A5DD-9F5046370D4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A6E724-0C9E-4950-B574-A75BD1867855}" type="datetimeFigureOut">
              <a:rPr lang="ru-RU" smtClean="0"/>
              <a:t>12.03.2014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E93A9-24D6-4769-A5DD-9F5046370D4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A6E724-0C9E-4950-B574-A75BD1867855}" type="datetimeFigureOut">
              <a:rPr lang="ru-RU" smtClean="0"/>
              <a:t>12.03.2014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E93A9-24D6-4769-A5DD-9F5046370D4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A6E724-0C9E-4950-B574-A75BD1867855}" type="datetimeFigureOut">
              <a:rPr lang="ru-RU" smtClean="0"/>
              <a:t>12.03.2014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E93A9-24D6-4769-A5DD-9F5046370D4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A6E724-0C9E-4950-B574-A75BD1867855}" type="datetimeFigureOut">
              <a:rPr lang="ru-RU" smtClean="0"/>
              <a:t>12.03.2014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E93A9-24D6-4769-A5DD-9F5046370D4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A6E724-0C9E-4950-B574-A75BD1867855}" type="datetimeFigureOut">
              <a:rPr lang="ru-RU" smtClean="0"/>
              <a:t>12.03.2014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E93A9-24D6-4769-A5DD-9F5046370D4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A6E724-0C9E-4950-B574-A75BD1867855}" type="datetimeFigureOut">
              <a:rPr lang="ru-RU" smtClean="0"/>
              <a:t>12.03.2014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E93A9-24D6-4769-A5DD-9F5046370D4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A6E724-0C9E-4950-B574-A75BD1867855}" type="datetimeFigureOut">
              <a:rPr lang="ru-RU" smtClean="0"/>
              <a:t>12.03.2014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E93A9-24D6-4769-A5DD-9F5046370D4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A6E724-0C9E-4950-B574-A75BD1867855}" type="datetimeFigureOut">
              <a:rPr lang="ru-RU" smtClean="0"/>
              <a:t>12.03.2014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E93A9-24D6-4769-A5DD-9F5046370D4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A6E724-0C9E-4950-B574-A75BD1867855}" type="datetimeFigureOut">
              <a:rPr lang="ru-RU" smtClean="0"/>
              <a:t>12.03.2014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FE93A9-24D6-4769-A5DD-9F5046370D4A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yandex.ru/yandsearch?text=%D1%81%D0%B5%D0%BC%D1%8C%D1%8F%20%D1%84%D0%BE%D1%82%D0%BE&amp;uinfo=ww-1197-wh-569-fw-972-fh-448-pd-1.100000023841858" TargetMode="External"/><Relationship Id="rId2" Type="http://schemas.openxmlformats.org/officeDocument/2006/relationships/hyperlink" Target="10_22_ALCOHOLISM_ss.jpg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2F%2Fimg.gazeta.ru%2Ffiles3%2F17%2F3378017%2Fboydrink.jpg" TargetMode="External"/><Relationship Id="rId4" Type="http://schemas.openxmlformats.org/officeDocument/2006/relationships/hyperlink" Target="http://images.yandex.ru/yandsearch?text=%D0%B0%D0%B2%D0%B0%D1%80%D0%B8%D0%B8%20%D1%84%D0%BE%D1%82%D0%BE&amp;uinfo=ww-1184-wh-569-fw-959-fh-448-pd-1.100000023841858" TargetMode="Externa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%2Fuploads%2Fposts%2F2013-04%2F1367099615_napisizmy-4.jpg" TargetMode="External"/><Relationship Id="rId2" Type="http://schemas.openxmlformats.org/officeDocument/2006/relationships/hyperlink" Target=".ru%2Ffiles%2Fplakat-Alcohol_Razrushaet_Mozg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nodrink.me/alkogolizm/podrostkovyj-alkogolizm/detskijj-alkogolizm/" TargetMode="External"/><Relationship Id="rId5" Type="http://schemas.openxmlformats.org/officeDocument/2006/relationships/hyperlink" Target=".info%2Fdata%2Fimage%2Fnews%2Fbase%2F2012%2F04%2F02%2F71837.jpg" TargetMode="External"/><Relationship Id="rId4" Type="http://schemas.openxmlformats.org/officeDocument/2006/relationships/hyperlink" Target="%2Fuploads%2Fposts%2F2013-05%2F1369856224_berni_alkohols.jpg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268761"/>
            <a:ext cx="7772400" cy="2331690"/>
          </a:xfrm>
        </p:spPr>
        <p:txBody>
          <a:bodyPr>
            <a:noAutofit/>
          </a:bodyPr>
          <a:lstStyle/>
          <a:p>
            <a:r>
              <a:rPr lang="ru-RU" sz="6000" b="1" i="1" dirty="0" smtClean="0"/>
              <a:t>Детский алкоголизм- проблема?</a:t>
            </a:r>
            <a:endParaRPr lang="ru-RU" sz="6000" b="1" i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788024" y="4941168"/>
            <a:ext cx="3744416" cy="1080120"/>
          </a:xfrm>
        </p:spPr>
        <p:txBody>
          <a:bodyPr>
            <a:normAutofit fontScale="62500" lnSpcReduction="20000"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Выполнила Давыдова Галина Анатольевна, учитель математики МКОУ «Кукуйская ООШ №25»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5122" name="Picture 2" descr="C:\Users\Николай\Desktop\СУП\c7b9fe93839b5045473521a4e9c027cf_1_ori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4077072"/>
            <a:ext cx="3859944" cy="25468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916832"/>
          </a:xfrm>
        </p:spPr>
        <p:txBody>
          <a:bodyPr>
            <a:normAutofit fontScale="90000"/>
          </a:bodyPr>
          <a:lstStyle/>
          <a:p>
            <a:r>
              <a:rPr lang="ru-RU" b="1" i="1" dirty="0"/>
              <a:t>Последствия и </a:t>
            </a:r>
            <a:r>
              <a:rPr lang="ru-RU" b="1" i="1" dirty="0" smtClean="0"/>
              <a:t>особенности детского алкоголизма</a:t>
            </a:r>
            <a:r>
              <a:rPr lang="ru-RU" b="1" i="1" dirty="0"/>
              <a:t/>
            </a:r>
            <a:br>
              <a:rPr lang="ru-RU" b="1" i="1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4641379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  Ребенок, </a:t>
            </a:r>
            <a:r>
              <a:rPr lang="ru-RU" dirty="0"/>
              <a:t>попавший в </a:t>
            </a:r>
            <a:r>
              <a:rPr lang="ru-RU" dirty="0" smtClean="0"/>
              <a:t> компанию, употребляющую спиртосодержащие средства,  </a:t>
            </a:r>
            <a:r>
              <a:rPr lang="ru-RU" dirty="0"/>
              <a:t>неверно понимает общечеловеческие ценности, нормой для него становится мелкое хулиганство, драки, агрессия.</a:t>
            </a:r>
          </a:p>
        </p:txBody>
      </p:sp>
      <p:pic>
        <p:nvPicPr>
          <p:cNvPr id="6146" name="Picture 2" descr="C:\Users\Николай\Desktop\СУП\alcool1.jpg"/>
          <p:cNvPicPr>
            <a:picLocks noChangeAspect="1" noChangeArrowheads="1"/>
          </p:cNvPicPr>
          <p:nvPr/>
        </p:nvPicPr>
        <p:blipFill>
          <a:blip r:embed="rId2" cstate="print"/>
          <a:srcRect b="10068"/>
          <a:stretch>
            <a:fillRect/>
          </a:stretch>
        </p:blipFill>
        <p:spPr bwMode="auto">
          <a:xfrm>
            <a:off x="5436096" y="4365104"/>
            <a:ext cx="2664296" cy="2328142"/>
          </a:xfrm>
          <a:prstGeom prst="rect">
            <a:avLst/>
          </a:prstGeom>
          <a:noFill/>
        </p:spPr>
      </p:pic>
      <p:pic>
        <p:nvPicPr>
          <p:cNvPr id="5" name="Picture 2" descr="C:\Users\Николай\Desktop\СУП\i (7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15616" y="4437112"/>
            <a:ext cx="2937114" cy="22028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/>
              <a:t>Статистика детского алкоголизма</a:t>
            </a:r>
            <a:br>
              <a:rPr lang="ru-RU" b="1" i="1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857403"/>
          </a:xfrm>
        </p:spPr>
        <p:txBody>
          <a:bodyPr>
            <a:normAutofit fontScale="70000" lnSpcReduction="20000"/>
          </a:bodyPr>
          <a:lstStyle/>
          <a:p>
            <a:r>
              <a:rPr lang="ru-RU" dirty="0" smtClean="0"/>
              <a:t> </a:t>
            </a:r>
            <a:r>
              <a:rPr lang="ru-RU" b="1" dirty="0">
                <a:solidFill>
                  <a:srgbClr val="FF0000"/>
                </a:solidFill>
              </a:rPr>
              <a:t>5 миллионов </a:t>
            </a:r>
            <a:r>
              <a:rPr lang="ru-RU" dirty="0"/>
              <a:t>юных россиян (от 11 до 18 лет), регулярно употребляющих спиртные напитки</a:t>
            </a:r>
            <a:r>
              <a:rPr lang="ru-RU" dirty="0" smtClean="0"/>
              <a:t>.</a:t>
            </a:r>
          </a:p>
          <a:p>
            <a:r>
              <a:rPr lang="ru-RU" dirty="0" smtClean="0"/>
              <a:t> </a:t>
            </a:r>
            <a:r>
              <a:rPr lang="ru-RU" dirty="0"/>
              <a:t>Среди 15-16 летних подростков алкогольные напитки </a:t>
            </a:r>
            <a:r>
              <a:rPr lang="ru-RU" b="1" dirty="0">
                <a:solidFill>
                  <a:srgbClr val="FF0000"/>
                </a:solidFill>
              </a:rPr>
              <a:t>пробовало 84%, </a:t>
            </a:r>
            <a:r>
              <a:rPr lang="ru-RU" dirty="0"/>
              <a:t>употребляло более 40 раз — 30%. </a:t>
            </a:r>
            <a:endParaRPr lang="ru-RU" dirty="0" smtClean="0"/>
          </a:p>
          <a:p>
            <a:r>
              <a:rPr lang="ru-RU" b="1" dirty="0" smtClean="0">
                <a:solidFill>
                  <a:srgbClr val="FF0000"/>
                </a:solidFill>
              </a:rPr>
              <a:t>Средний </a:t>
            </a:r>
            <a:r>
              <a:rPr lang="ru-RU" b="1" dirty="0">
                <a:solidFill>
                  <a:srgbClr val="FF0000"/>
                </a:solidFill>
              </a:rPr>
              <a:t>возраст ребенка</a:t>
            </a:r>
            <a:r>
              <a:rPr lang="ru-RU" dirty="0"/>
              <a:t>, попробовавшего алкоголь — </a:t>
            </a:r>
            <a:r>
              <a:rPr lang="ru-RU" b="1" dirty="0">
                <a:solidFill>
                  <a:srgbClr val="FF0000"/>
                </a:solidFill>
              </a:rPr>
              <a:t>10 лет</a:t>
            </a:r>
            <a:r>
              <a:rPr lang="ru-RU" dirty="0" smtClean="0"/>
              <a:t>.</a:t>
            </a:r>
          </a:p>
          <a:p>
            <a:r>
              <a:rPr lang="ru-RU" dirty="0" smtClean="0"/>
              <a:t> </a:t>
            </a:r>
            <a:r>
              <a:rPr lang="ru-RU" dirty="0"/>
              <a:t>В детских комнатах милиции на учете стоят почти </a:t>
            </a:r>
            <a:r>
              <a:rPr lang="ru-RU" b="1" dirty="0">
                <a:solidFill>
                  <a:srgbClr val="FF0000"/>
                </a:solidFill>
              </a:rPr>
              <a:t>12 тысяч детей-алкоголиков. </a:t>
            </a:r>
            <a:endParaRPr lang="ru-RU" b="1" dirty="0" smtClean="0">
              <a:solidFill>
                <a:srgbClr val="FF0000"/>
              </a:solidFill>
            </a:endParaRPr>
          </a:p>
          <a:p>
            <a:pPr algn="ctr">
              <a:buNone/>
            </a:pPr>
            <a:r>
              <a:rPr lang="ru-RU" sz="8600" b="1" dirty="0">
                <a:solidFill>
                  <a:srgbClr val="FF0000"/>
                </a:solidFill>
              </a:rPr>
              <a:t> </a:t>
            </a:r>
            <a:r>
              <a:rPr lang="ru-RU" sz="8600" b="1" dirty="0" smtClean="0">
                <a:solidFill>
                  <a:srgbClr val="FF0000"/>
                </a:solidFill>
              </a:rPr>
              <a:t> И </a:t>
            </a:r>
            <a:r>
              <a:rPr lang="ru-RU" sz="8600" b="1" dirty="0">
                <a:solidFill>
                  <a:srgbClr val="FF0000"/>
                </a:solidFill>
              </a:rPr>
              <a:t>это только </a:t>
            </a:r>
            <a:r>
              <a:rPr lang="ru-RU" sz="8600" b="1" dirty="0" smtClean="0">
                <a:solidFill>
                  <a:srgbClr val="FF0000"/>
                </a:solidFill>
              </a:rPr>
              <a:t>   официальные цифры!!!</a:t>
            </a:r>
            <a:endParaRPr lang="ru-RU" sz="86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/>
              <a:t>Профилактика</a:t>
            </a:r>
            <a:br>
              <a:rPr lang="ru-RU" b="1" i="1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избегайте </a:t>
            </a:r>
            <a:r>
              <a:rPr lang="ru-RU" dirty="0"/>
              <a:t>компаний, в которых принято много пить</a:t>
            </a:r>
            <a:r>
              <a:rPr lang="ru-RU" dirty="0" smtClean="0"/>
              <a:t>;</a:t>
            </a:r>
            <a:endParaRPr lang="ru-RU" dirty="0"/>
          </a:p>
          <a:p>
            <a:r>
              <a:rPr lang="ru-RU" dirty="0"/>
              <a:t>Не стесняйтесь отказываться, если предлагают выпить;</a:t>
            </a:r>
          </a:p>
          <a:p>
            <a:r>
              <a:rPr lang="ru-RU" dirty="0" smtClean="0"/>
              <a:t>научитесь </a:t>
            </a:r>
            <a:r>
              <a:rPr lang="ru-RU" dirty="0"/>
              <a:t>расслабляться другими(безалкогольными) способами: занимайтесь спортом или любым другим приятным делом;</a:t>
            </a:r>
          </a:p>
          <a:p>
            <a:endParaRPr lang="ru-RU" dirty="0"/>
          </a:p>
        </p:txBody>
      </p:sp>
      <p:pic>
        <p:nvPicPr>
          <p:cNvPr id="9218" name="Picture 2" descr="C:\Users\Николай\Desktop\СУП\i (8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92280" y="2348880"/>
            <a:ext cx="1716782" cy="1716782"/>
          </a:xfrm>
          <a:prstGeom prst="rect">
            <a:avLst/>
          </a:prstGeom>
          <a:noFill/>
        </p:spPr>
      </p:pic>
      <p:pic>
        <p:nvPicPr>
          <p:cNvPr id="9219" name="Picture 3" descr="C:\Users\Николай\Desktop\СУП\0d11fd98848a5a69ba999b6bf7a71dcb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20272" y="5229200"/>
            <a:ext cx="1981200" cy="14874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Помните: чтобы справиться с этим недугом, необходимо желание самого </a:t>
            </a:r>
            <a:r>
              <a:rPr lang="ru-RU" dirty="0" smtClean="0"/>
              <a:t>человека и помощь близких!</a:t>
            </a:r>
            <a:endParaRPr lang="ru-RU" dirty="0"/>
          </a:p>
          <a:p>
            <a:pPr>
              <a:buNone/>
            </a:pPr>
            <a:endParaRPr lang="ru-RU" dirty="0"/>
          </a:p>
          <a:p>
            <a:endParaRPr lang="ru-RU" dirty="0"/>
          </a:p>
        </p:txBody>
      </p:sp>
      <p:pic>
        <p:nvPicPr>
          <p:cNvPr id="10242" name="Picture 2" descr="C:\Users\Николай\Desktop\СУП\i (9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068960"/>
            <a:ext cx="4094232" cy="2658592"/>
          </a:xfrm>
          <a:prstGeom prst="rect">
            <a:avLst/>
          </a:prstGeom>
          <a:noFill/>
        </p:spPr>
      </p:pic>
      <p:pic>
        <p:nvPicPr>
          <p:cNvPr id="10243" name="Picture 3" descr="C:\Users\Николай\Desktop\СУП\i (10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6016" y="3068960"/>
            <a:ext cx="3922035" cy="27363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000" dirty="0" smtClean="0"/>
              <a:t>http://images.yandex.ru/yandsearch?source=wiz&amp;fp=3&amp;uinfo=ww-1197-wh-569-fw-972-fh-448-pd-1.100000023841858&amp;p=3&amp;text=%D0%B4%D0%B5%D1%82%D1%81%D0%BA%D0%B8%D0%B9%20%D0%B0%D0%BB%D0%BA%D0%BE%D0%B3%D0%BE%D0%BB%D0%B8%D0%B7%D0%BC&amp;noreask=1&amp;pos=115&amp;rpt=simage&amp;lr=15&amp;img_url=http%3A%2F%2Fwww.epochtimes.ru%2Fimages%2Fstories%2F05%2Fhealth%2Fu124_09_</a:t>
            </a:r>
            <a:r>
              <a:rPr lang="en-US" sz="1000" dirty="0" smtClean="0">
                <a:hlinkClick r:id="rId2"/>
              </a:rPr>
              <a:t>10_22_ALCOHOLISM_ss.jpg</a:t>
            </a:r>
            <a:endParaRPr lang="ru-RU" sz="1000" dirty="0" smtClean="0"/>
          </a:p>
          <a:p>
            <a:r>
              <a:rPr lang="en-US" sz="1000" dirty="0" smtClean="0"/>
              <a:t>http://images.yandex.ru/yandsearch?source=wiz&amp;fp=3&amp;uinfo=ww-1197-wh-569-fw-972-fh-448-pd-1.100000023841858&amp;p=3&amp;text=%D0%B4%D0%B5%D1%82%D1%81%D0%BA%D0%B8%D0%B9%20%D0%B0%D0%BB%D0%BA%D0%BE%D0%B3%D0%BE%D0%BB%D0%B8%D0%B7%D0%BC&amp;noreask=1&amp;pos=115&amp;rpt=simage&amp;lr=15&amp;img_url=http%3A%2F%2Fwww.epochtimes.ru%2Fimages%2Fstories%2F05%2Fhealth%2Fu124_09_</a:t>
            </a:r>
            <a:r>
              <a:rPr lang="en-US" sz="1000" dirty="0" smtClean="0">
                <a:hlinkClick r:id="rId2"/>
              </a:rPr>
              <a:t>10_22_ALCOHOLISM_ss.jpg</a:t>
            </a:r>
            <a:endParaRPr lang="ru-RU" sz="1000" dirty="0" smtClean="0"/>
          </a:p>
          <a:p>
            <a:r>
              <a:rPr lang="en-US" sz="1000" dirty="0" smtClean="0"/>
              <a:t>http://images.yandex.ru/yandsearch?text=%D1%81%D0%BF%D0%BE%D1%80%D1%82&amp;fp=0&amp;pos=16&amp;uinfo=ww-1197-wh-569-fw-972-fh-448-pd-1.100000023841858&amp;rpt=simage&amp;img_url=http%3A%2F%2Fimg.mota.ru%2Fupload%2Fwallpapers%2F2009%2F07%2F16%2F12%2F03%2F15149%2Fsport_122-1024x768.jpg</a:t>
            </a:r>
            <a:endParaRPr lang="ru-RU" sz="1000" dirty="0" smtClean="0"/>
          </a:p>
          <a:p>
            <a:r>
              <a:rPr lang="en-US" sz="1000" dirty="0" smtClean="0">
                <a:hlinkClick r:id="rId3"/>
              </a:rPr>
              <a:t>http://images.yandex.ru/yandsearch?text=%D1%81%D0%B5%D0%BC%D1%8C%D1%8F%20%D1%84%D0%BE%D1%82%D0%BE&amp;uinfo=ww-1197-wh-569-fw-972-fh-448-pd-1.100000023841858</a:t>
            </a:r>
            <a:endParaRPr lang="ru-RU" sz="1000" dirty="0" smtClean="0"/>
          </a:p>
          <a:p>
            <a:r>
              <a:rPr lang="en-US" sz="1000" dirty="0" smtClean="0">
                <a:hlinkClick r:id="rId3"/>
              </a:rPr>
              <a:t>http://images.yandex.ru/yandsearch?text=%D1%81%D0%B5%D0%BC%D1%8C%D1%8F%20%D1%84%D0%BE%D1%82%D0%BE&amp;uinfo=ww-1197-wh-569-fw-972-fh-448-pd-1.100000023841858</a:t>
            </a:r>
            <a:endParaRPr lang="ru-RU" sz="1000" dirty="0" smtClean="0"/>
          </a:p>
          <a:p>
            <a:r>
              <a:rPr lang="en-US" sz="1000" dirty="0" smtClean="0">
                <a:hlinkClick r:id="rId4"/>
              </a:rPr>
              <a:t>http://images.yandex.ru/yandsearch?text=%D0%B0%D0%B2%D0%B0%D1%80%D0%B8%D0%B8%20%D1%84%D0%BE%D1%82%D0%BE&amp;uinfo=ww-1184-wh-569-fw-959-fh-448-pd-1.100000023841858</a:t>
            </a:r>
            <a:endParaRPr lang="ru-RU" sz="1000" dirty="0" smtClean="0"/>
          </a:p>
          <a:p>
            <a:r>
              <a:rPr lang="en-US" sz="1000" dirty="0" smtClean="0"/>
              <a:t>http://images.yandex.ru/yandsearch?text=%D0%B4%D0%B5%D1%82%D1%81%D0%BA%D0%B8%D0%B9%20%D0%B0%D0%BB%D0%BA%D0%BE%D0%B3%D0%BE%D0%BB%D0%B8%D0%B7%D0%BC%20%D0%BA%D0%B0%D1%80%D1%82%D0%B8%D0%BD%D0%BA%D0%B8&amp;uinfo=ww-1184-wh-569-fw-959-fh-448-pd-1.100000023841858</a:t>
            </a:r>
            <a:endParaRPr lang="ru-RU" sz="1000" dirty="0" smtClean="0"/>
          </a:p>
          <a:p>
            <a:r>
              <a:rPr lang="en-US" sz="1000" dirty="0" smtClean="0"/>
              <a:t>http://images.yandex.ru/yandsearch?text=%D0%B4%D0%B5%D1%82%D1%81%D0%BA%D0%B8%D0%B9%20%D0%B0%D0%BB%D0%BA%D0%BE%D0%B3%D0%BE%D0%BB%D0%B8%D0%B7%D0%BC%20%D0%BA%D0%B0%D1%80%D1%82%D0%B8%D0%BD%D0%BA%D0%B8&amp;fp=0&amp;pos=19&amp;uinfo=ww-1184-wh-569-fw-959-fh-448-pd-1.100000023841858&amp;rpt=simage&amp;img_url=http%3A%</a:t>
            </a:r>
            <a:r>
              <a:rPr lang="en-US" sz="1000" dirty="0" smtClean="0">
                <a:hlinkClick r:id="rId5"/>
              </a:rPr>
              <a:t>2F%2Fimg.gazeta.ru%2Ffiles3%2F17%2F3378017%2Fboydrink.jpg</a:t>
            </a:r>
            <a:endParaRPr lang="ru-RU" sz="1000" dirty="0" smtClean="0"/>
          </a:p>
          <a:p>
            <a:endParaRPr lang="ru-RU" sz="1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1000" dirty="0" smtClean="0"/>
              <a:t>http://images.yandex.ru/yandsearch?source=wiz&amp;fp=3&amp;uinfo=ww-1197-wh-569-fw-972-fh-448-pd-1.100000023841858&amp;p=3&amp;text=%D0%B4%D0%B5%D1%82%D1%81%D0%BA%D0%B8%D0%B9%20%D0%B0%D0%BB%D0%BA%D0%BE%D0%B3%D0%BE%D0%BB%D0%B8%D0%B7%D0%BC%20%D1%84%D0%BE%D1%82%D0%BE&amp;noreask=1&amp;pos=106&amp;rpt=simage&amp;lr=15&amp;img_url=http%3A%2F%2Fwww.sbnt</a:t>
            </a:r>
            <a:r>
              <a:rPr lang="en-US" sz="1000" dirty="0" smtClean="0">
                <a:hlinkClick r:id="rId2"/>
              </a:rPr>
              <a:t>.ru%2Ffiles%2Fplakat-Alcohol_Razrushaet_Mozg.jpg</a:t>
            </a:r>
            <a:endParaRPr lang="ru-RU" sz="1000" dirty="0" smtClean="0"/>
          </a:p>
          <a:p>
            <a:r>
              <a:rPr lang="en-US" sz="1200" dirty="0" smtClean="0"/>
              <a:t>http://images.yandex.ru/yandsearch?source=wiz&amp;fp=9&amp;uinfo=ww-1197-wh-569-fw-972-fh-448-pd-1.100000023841858&amp;p=9&amp;text=%D0%B4%D0%B5%D1%82%D1%81%D0%BA%D0%B8%D0%B9%20%D0%B0%D0%BB%D0%BA%D0%BE%D0%B3%D0%BE%D0%BB%D0%B8%D0%B7%D0%BC%20%D1%84%D0%BE%D1%82%D0%BE&amp;noreask=1&amp;pos=298&amp;rpt=simage&amp;lr=15&amp;img_url=http%3A%2F%2Fyahooeu.ru</a:t>
            </a:r>
            <a:r>
              <a:rPr lang="en-US" sz="1200" dirty="0" smtClean="0">
                <a:hlinkClick r:id="rId3"/>
              </a:rPr>
              <a:t>%2Fuploads%2Fposts%2F2013-04%2F1367099615_napisizmy-4.jpg</a:t>
            </a:r>
            <a:endParaRPr lang="ru-RU" sz="1200" dirty="0" smtClean="0"/>
          </a:p>
          <a:p>
            <a:r>
              <a:rPr lang="en-US" sz="1200" dirty="0" smtClean="0"/>
              <a:t>http://images.yandex.ru/yandsearch?source=wiz&amp;fp=9&amp;uinfo=ww-1197-wh-569-fw-972-fh-448-pd-1.100000023841858&amp;p=9&amp;text=%D0%B4%D0%B5%D1%82%D1%81%D0%BA%D0%B8%D0%B9%20%D0%B0%D0%BB%D0%BA%D0%BE%D0%B3%D0%BE%D0%BB%D0%B8%D0%B7%D0%BC%20%D1%84%D0%BE%D1%82%D0%BE&amp;noreask=1&amp;pos=298&amp;rpt=simage&amp;lr=15&amp;img_url=http%3A%2F%2Fyahooeu.ru</a:t>
            </a:r>
            <a:r>
              <a:rPr lang="en-US" sz="1200" dirty="0" smtClean="0">
                <a:hlinkClick r:id="rId3"/>
              </a:rPr>
              <a:t>%2Fuploads%2Fposts%2F2013-04%2F1367099615_napisizmy-4.jpg</a:t>
            </a:r>
            <a:endParaRPr lang="ru-RU" sz="1200" dirty="0" smtClean="0"/>
          </a:p>
          <a:p>
            <a:r>
              <a:rPr lang="en-US" sz="1200" dirty="0" smtClean="0"/>
              <a:t>http://images.yandex.ru/yandsearch?source=wiz&amp;fp=15&amp;uinfo=ww-1197-wh-569-fw-972-fh-448-pd-1.100000023841858&amp;p=15&amp;text=%D0%B4%D0%B5%D1%82%D1%81%D0%BA%D0%B8%D0%B9%20%D0%B0%D0%BB%D0%BA%D0%BE%D0%B3%D0%BE%D0%BB%D0%B8%D0%B7%D0%BC%20%D1%84%D0%BE%D1%82%D0%BE&amp;noreask=1&amp;pos=457&amp;rpt=simage&amp;lr=15&amp;img_url=http%3A%2F%2Fdelate.info</a:t>
            </a:r>
            <a:r>
              <a:rPr lang="en-US" sz="1200" dirty="0" smtClean="0">
                <a:hlinkClick r:id="rId4"/>
              </a:rPr>
              <a:t>%2Fuploads%2Fposts%2F2013-05%2F1369856224_berni_alkohols.jpg</a:t>
            </a:r>
            <a:endParaRPr lang="ru-RU" sz="1200" dirty="0" smtClean="0"/>
          </a:p>
          <a:p>
            <a:r>
              <a:rPr lang="en-US" sz="1200" dirty="0" smtClean="0"/>
              <a:t>http://images.yandex.ru/yandsearch?source=wiz&amp;fp=20&amp;uinfo=ww-1197-wh-569-fw-972-fh-448-pd-1.100000023841858&amp;p=20&amp;text=%D0%B4%D0%B5%D1%82%D1%81%D0%BA%D0%B8%D0%B9%20%D0%B0%D0%BB%D0%BA%D0%BE%D0%B3%D0%BE%D0%BB%D0%B8%D0%B7%D0%BC%20%D1%84%D0%BE%D1%82%D0%BE&amp;noreask=1&amp;pos=605&amp;rpt=simage&amp;lr=15&amp;img_url=http%3A%2F%2Ffiles.rzn</a:t>
            </a:r>
            <a:r>
              <a:rPr lang="en-US" sz="1200" dirty="0" smtClean="0">
                <a:hlinkClick r:id="rId5"/>
              </a:rPr>
              <a:t>.info%2Fdata%2Fimage%2Fnews%2Fbase%2F2012%2F04%2F02%2F71837.jpg</a:t>
            </a:r>
            <a:endParaRPr lang="ru-RU" sz="1200" dirty="0" smtClean="0"/>
          </a:p>
          <a:p>
            <a:r>
              <a:rPr lang="en-US" sz="1200" dirty="0" smtClean="0">
                <a:hlinkClick r:id="rId6"/>
              </a:rPr>
              <a:t>http://nodrink.me/alkogolizm/podrostkovyj-alkogolizm/detskijj-alkogolizm/</a:t>
            </a:r>
            <a:endParaRPr lang="ru-RU" sz="1200" dirty="0" smtClean="0"/>
          </a:p>
          <a:p>
            <a:endParaRPr lang="ru-RU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467544" y="692696"/>
            <a:ext cx="7762056" cy="5433467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 Вино </a:t>
            </a:r>
            <a:r>
              <a:rPr lang="ru-RU" dirty="0"/>
              <a:t>губит телесное здоровье, губит умственные способности, губит благосостояние семьи и, что опаснее всего-души людей и их потомства.</a:t>
            </a:r>
          </a:p>
          <a:p>
            <a:pPr>
              <a:buNone/>
            </a:pPr>
            <a:r>
              <a:rPr lang="ru-RU" dirty="0" smtClean="0"/>
              <a:t>                                                        Л.Н</a:t>
            </a:r>
            <a:r>
              <a:rPr lang="ru-RU" dirty="0"/>
              <a:t>. Толстой</a:t>
            </a:r>
          </a:p>
          <a:p>
            <a:endParaRPr lang="ru-RU" dirty="0"/>
          </a:p>
        </p:txBody>
      </p:sp>
      <p:pic>
        <p:nvPicPr>
          <p:cNvPr id="11266" name="Picture 2" descr="C:\Users\Николай\Desktop\СУП\i (12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3933056"/>
            <a:ext cx="3096344" cy="2700299"/>
          </a:xfrm>
          <a:prstGeom prst="rect">
            <a:avLst/>
          </a:prstGeom>
          <a:noFill/>
        </p:spPr>
      </p:pic>
      <p:pic>
        <p:nvPicPr>
          <p:cNvPr id="11267" name="Picture 3" descr="C:\Users\Николай\Desktop\СУП\x_182e7ea2.jpg"/>
          <p:cNvPicPr>
            <a:picLocks noChangeAspect="1" noChangeArrowheads="1"/>
          </p:cNvPicPr>
          <p:nvPr/>
        </p:nvPicPr>
        <p:blipFill>
          <a:blip r:embed="rId3" cstate="print"/>
          <a:srcRect b="12644"/>
          <a:stretch>
            <a:fillRect/>
          </a:stretch>
        </p:blipFill>
        <p:spPr bwMode="auto">
          <a:xfrm>
            <a:off x="4716016" y="3861048"/>
            <a:ext cx="2926080" cy="27957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179512" y="260648"/>
            <a:ext cx="8964488" cy="5865515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dirty="0" smtClean="0"/>
              <a:t>     Алкоголизм </a:t>
            </a:r>
            <a:r>
              <a:rPr lang="ru-RU" dirty="0"/>
              <a:t>— одно из серьезнейших заболеваний в современном мире. Эта проблема касается каждой страны, каждого города, каждого человека, вне зависимости от пола и возраста. Заболевание, развившееся у взрослого человека, страшно. </a:t>
            </a:r>
            <a:r>
              <a:rPr lang="ru-RU" dirty="0" smtClean="0"/>
              <a:t>Но к </a:t>
            </a:r>
            <a:r>
              <a:rPr lang="ru-RU" dirty="0"/>
              <a:t>сожалению, употребление алкоголя, несмотря на все ограничения, остается доступным и для детей и подростков.</a:t>
            </a:r>
          </a:p>
          <a:p>
            <a:endParaRPr lang="ru-RU" dirty="0"/>
          </a:p>
        </p:txBody>
      </p:sp>
      <p:pic>
        <p:nvPicPr>
          <p:cNvPr id="12290" name="Picture 2" descr="C:\Users\Николай\Desktop\СУП\detskii-alkogolizm2 (1).jpg"/>
          <p:cNvPicPr>
            <a:picLocks noChangeAspect="1" noChangeArrowheads="1"/>
          </p:cNvPicPr>
          <p:nvPr/>
        </p:nvPicPr>
        <p:blipFill>
          <a:blip r:embed="rId2" cstate="print"/>
          <a:srcRect l="3689" r="8696" b="29974"/>
          <a:stretch>
            <a:fillRect/>
          </a:stretch>
        </p:blipFill>
        <p:spPr bwMode="auto">
          <a:xfrm>
            <a:off x="2843808" y="4293096"/>
            <a:ext cx="4032448" cy="241720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/>
              <a:t>Причины детского и подросткового алкоголизма</a:t>
            </a:r>
            <a:br>
              <a:rPr lang="ru-RU" b="1" i="1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Желание подражать взрослым;</a:t>
            </a:r>
          </a:p>
          <a:p>
            <a:r>
              <a:rPr lang="ru-RU" dirty="0" smtClean="0"/>
              <a:t>Влияние «улицы»;</a:t>
            </a:r>
          </a:p>
          <a:p>
            <a:r>
              <a:rPr lang="ru-RU" dirty="0" smtClean="0"/>
              <a:t>Неправильное воспитание.</a:t>
            </a:r>
          </a:p>
          <a:p>
            <a:endParaRPr lang="ru-RU" dirty="0"/>
          </a:p>
        </p:txBody>
      </p:sp>
      <p:pic>
        <p:nvPicPr>
          <p:cNvPr id="1026" name="Picture 2" descr="C:\Users\Николай\Desktop\СУП\i (2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3933056"/>
            <a:ext cx="2736304" cy="2052228"/>
          </a:xfrm>
          <a:prstGeom prst="rect">
            <a:avLst/>
          </a:prstGeom>
          <a:noFill/>
        </p:spPr>
      </p:pic>
      <p:pic>
        <p:nvPicPr>
          <p:cNvPr id="1027" name="Picture 3" descr="C:\Users\Николай\Desktop\СУП\125793946292758826.jpg"/>
          <p:cNvPicPr>
            <a:picLocks noChangeAspect="1" noChangeArrowheads="1"/>
          </p:cNvPicPr>
          <p:nvPr/>
        </p:nvPicPr>
        <p:blipFill>
          <a:blip r:embed="rId3" cstate="print"/>
          <a:srcRect t="6102" b="8473"/>
          <a:stretch>
            <a:fillRect/>
          </a:stretch>
        </p:blipFill>
        <p:spPr bwMode="auto">
          <a:xfrm>
            <a:off x="3419872" y="4005064"/>
            <a:ext cx="2468116" cy="2016224"/>
          </a:xfrm>
          <a:prstGeom prst="rect">
            <a:avLst/>
          </a:prstGeom>
          <a:noFill/>
        </p:spPr>
      </p:pic>
      <p:pic>
        <p:nvPicPr>
          <p:cNvPr id="1028" name="Picture 4" descr="C:\Users\Николай\Desktop\СУП\1213597818_01.jpg3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56176" y="4005064"/>
            <a:ext cx="2759968" cy="20699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0" y="476672"/>
            <a:ext cx="8229600" cy="5649491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dirty="0" smtClean="0"/>
              <a:t>    Алкоголь- </a:t>
            </a:r>
            <a:r>
              <a:rPr lang="ru-RU" dirty="0"/>
              <a:t>вещество, которое приводит к глубокому угнетению головного мозга, серьезным нарушениям в поведении.</a:t>
            </a:r>
          </a:p>
          <a:p>
            <a:pPr algn="ctr">
              <a:buNone/>
            </a:pPr>
            <a:endParaRPr lang="ru-RU" dirty="0"/>
          </a:p>
          <a:p>
            <a:pPr algn="ctr"/>
            <a:endParaRPr lang="ru-RU" dirty="0"/>
          </a:p>
        </p:txBody>
      </p:sp>
      <p:pic>
        <p:nvPicPr>
          <p:cNvPr id="2050" name="Picture 2" descr="C:\Users\Николай\Desktop\СУП\i (3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2060848"/>
            <a:ext cx="4320480" cy="2689095"/>
          </a:xfrm>
          <a:prstGeom prst="rect">
            <a:avLst/>
          </a:prstGeom>
          <a:noFill/>
        </p:spPr>
      </p:pic>
      <p:pic>
        <p:nvPicPr>
          <p:cNvPr id="2051" name="Picture 3" descr="C:\Users\Николай\Desktop\СУП\i (4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32040" y="3645024"/>
            <a:ext cx="3921224" cy="294091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539552" y="548680"/>
            <a:ext cx="7690048" cy="5577483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 </a:t>
            </a:r>
            <a:r>
              <a:rPr lang="ru-RU" b="1" dirty="0" smtClean="0"/>
              <a:t>Алкоголизм</a:t>
            </a:r>
            <a:r>
              <a:rPr lang="ru-RU" dirty="0" smtClean="0"/>
              <a:t>-это состояние, при котором возникает психическая и физическая зависимость от алкоголя, поражаются внутренние органы, происходит деградация личности.</a:t>
            </a:r>
          </a:p>
          <a:p>
            <a:endParaRPr lang="ru-RU" dirty="0"/>
          </a:p>
        </p:txBody>
      </p:sp>
      <p:pic>
        <p:nvPicPr>
          <p:cNvPr id="3074" name="Picture 2" descr="C:\Users\Николай\Desktop\СУП\i (5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92080" y="3429000"/>
            <a:ext cx="2996952" cy="2996952"/>
          </a:xfrm>
          <a:prstGeom prst="rect">
            <a:avLst/>
          </a:prstGeom>
          <a:noFill/>
        </p:spPr>
      </p:pic>
      <p:pic>
        <p:nvPicPr>
          <p:cNvPr id="3075" name="Picture 3" descr="C:\Users\Николай\Desktop\СУП\1367099615_napisizmy-4.jpg"/>
          <p:cNvPicPr>
            <a:picLocks noChangeAspect="1" noChangeArrowheads="1"/>
          </p:cNvPicPr>
          <p:nvPr/>
        </p:nvPicPr>
        <p:blipFill>
          <a:blip r:embed="rId3" cstate="print"/>
          <a:srcRect t="11803" r="22464" b="13394"/>
          <a:stretch>
            <a:fillRect/>
          </a:stretch>
        </p:blipFill>
        <p:spPr bwMode="auto">
          <a:xfrm>
            <a:off x="899591" y="3429000"/>
            <a:ext cx="3891271" cy="29523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467544" y="620688"/>
            <a:ext cx="7762056" cy="5505475"/>
          </a:xfrm>
        </p:spPr>
        <p:txBody>
          <a:bodyPr/>
          <a:lstStyle/>
          <a:p>
            <a:pPr algn="ctr">
              <a:buNone/>
            </a:pPr>
            <a:r>
              <a:rPr lang="ru-RU" dirty="0" smtClean="0"/>
              <a:t>    80% травм, несчастных случаев, отравлений, насилия, убийств и самоубийств происходит в состоянии  алкогольного опьянения</a:t>
            </a:r>
            <a:endParaRPr lang="ru-RU" dirty="0"/>
          </a:p>
        </p:txBody>
      </p:sp>
      <p:pic>
        <p:nvPicPr>
          <p:cNvPr id="4098" name="Picture 2" descr="C:\Users\Николай\Desktop\СУП\i (6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7768" y="3284984"/>
            <a:ext cx="3534152" cy="2761057"/>
          </a:xfrm>
          <a:prstGeom prst="rect">
            <a:avLst/>
          </a:prstGeom>
          <a:noFill/>
        </p:spPr>
      </p:pic>
      <p:pic>
        <p:nvPicPr>
          <p:cNvPr id="4099" name="Picture 3" descr="C:\Users\Николай\Desktop\СУП\i (11).jpg"/>
          <p:cNvPicPr>
            <a:picLocks noChangeAspect="1" noChangeArrowheads="1"/>
          </p:cNvPicPr>
          <p:nvPr/>
        </p:nvPicPr>
        <p:blipFill>
          <a:blip r:embed="rId3" cstate="print"/>
          <a:srcRect b="9489"/>
          <a:stretch>
            <a:fillRect/>
          </a:stretch>
        </p:blipFill>
        <p:spPr bwMode="auto">
          <a:xfrm>
            <a:off x="4644008" y="3284984"/>
            <a:ext cx="4030899" cy="27363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26170"/>
          </a:xfrm>
        </p:spPr>
        <p:txBody>
          <a:bodyPr>
            <a:normAutofit fontScale="90000"/>
          </a:bodyPr>
          <a:lstStyle/>
          <a:p>
            <a:r>
              <a:rPr lang="ru-RU" b="1" i="1" dirty="0" smtClean="0"/>
              <a:t>Симптомы алкоголизма у детей и подростков: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Кратковременные </a:t>
            </a:r>
            <a:r>
              <a:rPr lang="ru-RU" dirty="0"/>
              <a:t>нарушения </a:t>
            </a:r>
            <a:r>
              <a:rPr lang="ru-RU" dirty="0" smtClean="0"/>
              <a:t>памяти;</a:t>
            </a:r>
            <a:endParaRPr lang="ru-RU" dirty="0"/>
          </a:p>
          <a:p>
            <a:r>
              <a:rPr lang="ru-RU" dirty="0"/>
              <a:t>Нарушение абстрактного и логического мышления;</a:t>
            </a:r>
          </a:p>
          <a:p>
            <a:r>
              <a:rPr lang="ru-RU" dirty="0"/>
              <a:t>Повышение температуры </a:t>
            </a:r>
            <a:r>
              <a:rPr lang="ru-RU" dirty="0" smtClean="0"/>
              <a:t>тела;</a:t>
            </a:r>
          </a:p>
          <a:p>
            <a:r>
              <a:rPr lang="ru-RU" dirty="0" smtClean="0"/>
              <a:t> </a:t>
            </a:r>
            <a:r>
              <a:rPr lang="ru-RU" dirty="0"/>
              <a:t>резкие изменения артериального давления;</a:t>
            </a:r>
          </a:p>
          <a:p>
            <a:r>
              <a:rPr lang="ru-RU" dirty="0"/>
              <a:t>Частые перепады </a:t>
            </a:r>
            <a:r>
              <a:rPr lang="ru-RU" dirty="0" smtClean="0"/>
              <a:t>настроения.</a:t>
            </a:r>
            <a:endParaRPr lang="ru-RU" dirty="0"/>
          </a:p>
          <a:p>
            <a:endParaRPr lang="ru-RU" dirty="0"/>
          </a:p>
        </p:txBody>
      </p:sp>
      <p:pic>
        <p:nvPicPr>
          <p:cNvPr id="7170" name="Picture 2" descr="C:\Users\Николай\Desktop\СУП\u124_09_10_22_ALCOHOLISM_s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88224" y="4813152"/>
            <a:ext cx="2369418" cy="184288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/>
              <a:t>Как алкоголь влияет на здоровье?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b="1" i="1" dirty="0" smtClean="0"/>
              <a:t>Вызывает </a:t>
            </a:r>
            <a:r>
              <a:rPr lang="ru-RU" b="1" i="1" dirty="0"/>
              <a:t>повреждение:</a:t>
            </a:r>
          </a:p>
          <a:p>
            <a:r>
              <a:rPr lang="ru-RU" dirty="0" smtClean="0"/>
              <a:t> </a:t>
            </a:r>
            <a:r>
              <a:rPr lang="ru-RU" dirty="0"/>
              <a:t>головного мозга;</a:t>
            </a:r>
          </a:p>
          <a:p>
            <a:r>
              <a:rPr lang="ru-RU" dirty="0"/>
              <a:t> </a:t>
            </a:r>
            <a:r>
              <a:rPr lang="ru-RU" dirty="0" smtClean="0"/>
              <a:t>печени</a:t>
            </a:r>
            <a:r>
              <a:rPr lang="ru-RU" dirty="0"/>
              <a:t>( развивается гепатит, цирроз, рак печени);</a:t>
            </a:r>
          </a:p>
          <a:p>
            <a:r>
              <a:rPr lang="ru-RU" dirty="0" smtClean="0"/>
              <a:t>поджелудочной </a:t>
            </a:r>
            <a:r>
              <a:rPr lang="ru-RU" dirty="0"/>
              <a:t>железы;</a:t>
            </a:r>
          </a:p>
          <a:p>
            <a:r>
              <a:rPr lang="ru-RU" dirty="0" smtClean="0"/>
              <a:t>сердца</a:t>
            </a:r>
            <a:r>
              <a:rPr lang="ru-RU" dirty="0"/>
              <a:t>;</a:t>
            </a:r>
          </a:p>
          <a:p>
            <a:r>
              <a:rPr lang="ru-RU" b="1" i="1" dirty="0"/>
              <a:t>Приводит к:</a:t>
            </a:r>
          </a:p>
          <a:p>
            <a:r>
              <a:rPr lang="ru-RU" dirty="0" smtClean="0"/>
              <a:t>снижению </a:t>
            </a:r>
            <a:r>
              <a:rPr lang="ru-RU" dirty="0"/>
              <a:t>иммунитета;</a:t>
            </a:r>
          </a:p>
          <a:p>
            <a:r>
              <a:rPr lang="ru-RU" dirty="0" smtClean="0"/>
              <a:t>импотенции</a:t>
            </a:r>
            <a:r>
              <a:rPr lang="ru-RU" dirty="0"/>
              <a:t>.</a:t>
            </a:r>
          </a:p>
          <a:p>
            <a:endParaRPr lang="ru-RU" dirty="0"/>
          </a:p>
        </p:txBody>
      </p:sp>
      <p:pic>
        <p:nvPicPr>
          <p:cNvPr id="8195" name="Picture 3" descr="C:\Users\Николай\Desktop\СУП\anti-alkogo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92080" y="3933056"/>
            <a:ext cx="3664207" cy="27089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102</TotalTime>
  <Words>463</Words>
  <Application>Microsoft Office PowerPoint</Application>
  <PresentationFormat>Экран (4:3)</PresentationFormat>
  <Paragraphs>55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Детский алкоголизм- проблема?</vt:lpstr>
      <vt:lpstr>Слайд 2</vt:lpstr>
      <vt:lpstr>Слайд 3</vt:lpstr>
      <vt:lpstr>Причины детского и подросткового алкоголизма </vt:lpstr>
      <vt:lpstr>Слайд 5</vt:lpstr>
      <vt:lpstr>Слайд 6</vt:lpstr>
      <vt:lpstr>Слайд 7</vt:lpstr>
      <vt:lpstr>Симптомы алкоголизма у детей и подростков: </vt:lpstr>
      <vt:lpstr>Как алкоголь влияет на здоровье? </vt:lpstr>
      <vt:lpstr>Последствия и особенности детского алкоголизма </vt:lpstr>
      <vt:lpstr>Статистика детского алкоголизма </vt:lpstr>
      <vt:lpstr>Профилактика </vt:lpstr>
      <vt:lpstr>Слайд 13</vt:lpstr>
      <vt:lpstr>Слайд 14</vt:lpstr>
      <vt:lpstr>  </vt:lpstr>
    </vt:vector>
  </TitlesOfParts>
  <Company>Krokoz™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Николай</dc:creator>
  <cp:lastModifiedBy>Николай</cp:lastModifiedBy>
  <cp:revision>11</cp:revision>
  <dcterms:created xsi:type="dcterms:W3CDTF">2014-03-12T10:15:09Z</dcterms:created>
  <dcterms:modified xsi:type="dcterms:W3CDTF">2014-03-12T11:57:29Z</dcterms:modified>
</cp:coreProperties>
</file>