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80" r:id="rId4"/>
    <p:sldId id="281" r:id="rId5"/>
    <p:sldId id="257" r:id="rId6"/>
    <p:sldId id="261" r:id="rId7"/>
    <p:sldId id="263" r:id="rId8"/>
    <p:sldId id="270" r:id="rId9"/>
    <p:sldId id="264" r:id="rId10"/>
    <p:sldId id="258" r:id="rId11"/>
    <p:sldId id="259" r:id="rId12"/>
    <p:sldId id="262" r:id="rId13"/>
    <p:sldId id="265" r:id="rId14"/>
    <p:sldId id="266" r:id="rId15"/>
    <p:sldId id="267" r:id="rId16"/>
    <p:sldId id="27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84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6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disk.ru/dvd/7day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disk.ru/dvd/7da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ya-rastet.ru/razd/psikhologija_podrostka/" TargetMode="External"/><Relationship Id="rId2" Type="http://schemas.openxmlformats.org/officeDocument/2006/relationships/hyperlink" Target="http://deti.psynavigator.ru/articl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rtal-slovo.ru/pedagogy/43990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12-13 лет дети начинают копировать поведение и черты внешне значимых для них  взрослых.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Начинается подражание своим «кумирам»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Большую роль играет реклама: поэтому, телевидение,  СМИ, социальные сети в некоторой мере формируют потребности подростков 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Подростки становятся более обидчивыми.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Их нужно воспринимать такими, какие они есть; давать возможность высказаться.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Велика потребность в общении и дружбе.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Ведущая деятельность: общение со сверстниками.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Взрослым нужно вести  диалог на равных.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Низкая устойчивость к стрессам: могут вести себя неадекватно.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«Безболезненный» кризисный подростковый период – это, прежде всего, отношение взрослых с пониманием к ребёнку, своевременное изменение взаимоотношений.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Подростка раздирают страшные противоречия: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92500" lnSpcReduction="10000"/>
          </a:bodyPr>
          <a:lstStyle/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между желанием быть самим собой - и страхом не соответствовать ожиданиям окружающих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Недопонимание неизбежно приведёт к сопротивлению, конфликту, эмоциональному отторжению от взрослого.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 такого отторжения – утрата влияния со стороны взрослого.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Главное: доверие, уважение, дружеские отношения.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Неудовлетворённость собственными личностными результатами : поиск альтернативы либо, как следствие,  – состояние аффекта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Проявление негативизма: противопоставление себя окружающим.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Подросток и компьютер: польза или вред? Или Вы теряете ребёнка при бесконтрольном времяпровождении за компьютером?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ПЕРВЫЙ</a:t>
            </a:r>
          </a:p>
          <a:p>
            <a:r>
              <a:rPr lang="ru-RU" sz="3200" b="1" dirty="0" smtClean="0"/>
              <a:t>Дайте ему высказать свои возражения, пока его ворчание и слова не перешли в крик, слёзы и истерику. Если дошло дело до истерики, дайте ему «</a:t>
            </a:r>
            <a:r>
              <a:rPr lang="ru-RU" sz="3200" b="1" dirty="0" err="1" smtClean="0"/>
              <a:t>прокричаться</a:t>
            </a:r>
            <a:r>
              <a:rPr lang="ru-RU" sz="3200" b="1" dirty="0" smtClean="0"/>
              <a:t>» и выплеснуть свои эмоции по максимуму.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Оставьте свои обиды – Вы же не маленький ребёнок, а </a:t>
            </a:r>
            <a:r>
              <a:rPr lang="ru-RU" b="1" dirty="0" smtClean="0">
                <a:hlinkClick r:id="rId2"/>
              </a:rPr>
              <a:t>взрослый</a:t>
            </a:r>
            <a:r>
              <a:rPr lang="ru-RU" b="1" dirty="0" smtClean="0"/>
              <a:t> человек, не принимайте близко к сердцу всё сказанное Вашим ребёнком – постоянно помните об изменениях его организма, не жалейте его, не ругайте, всем своим видом подавайте пример спокойствия и рассудительности. Учите его быть </a:t>
            </a:r>
            <a:r>
              <a:rPr lang="ru-RU" b="1" dirty="0" smtClean="0">
                <a:hlinkClick r:id="rId2"/>
              </a:rPr>
              <a:t>взрослым</a:t>
            </a:r>
            <a:r>
              <a:rPr lang="ru-RU" b="1" dirty="0" smtClean="0"/>
              <a:t> на собственном примере и тогда Вы станете для него авторитетом.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Итак, теперь поймайте момент, когда ребёнок успокоится и сделает выжидательную паузу. В этот момент нужно делать следующий шаг.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b="1" dirty="0" smtClean="0"/>
              <a:t>ВТОРОЙ</a:t>
            </a:r>
            <a:endParaRPr lang="ru-RU" sz="4000" dirty="0" smtClean="0"/>
          </a:p>
          <a:p>
            <a:r>
              <a:rPr lang="ru-RU" sz="4000" b="1" dirty="0" smtClean="0"/>
              <a:t>Спокойно спросить – чем именно ребёнок недоволен, почему он не согласен и какой путь решения он видит. Подчеркнуть, что вариант решения проблемы  должен быть выгоден и Вам и ему – вы же теперь </a:t>
            </a:r>
            <a:r>
              <a:rPr lang="ru-RU" sz="4000" b="1" dirty="0" smtClean="0">
                <a:hlinkClick r:id="rId2"/>
              </a:rPr>
              <a:t>взрослые</a:t>
            </a:r>
            <a:r>
              <a:rPr lang="ru-RU" sz="4000" b="1" dirty="0" smtClean="0"/>
              <a:t> люди и должны учитывать права друг друга.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Подростка раздирают страшные противоречия: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между стремлением к независимости - и боязнью оказаться в одиночестве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ТРЕТИЙ</a:t>
            </a:r>
            <a:endParaRPr lang="ru-RU" sz="3600" dirty="0" smtClean="0"/>
          </a:p>
          <a:p>
            <a:r>
              <a:rPr lang="ru-RU" sz="3600" b="1" dirty="0" smtClean="0"/>
              <a:t>Выслушать его, не перебивая (это очень важно!) и начать объяснять свою позицию словами – «Я тебя понимаю, но тогда что делать мне….?»  и объяснить «невыгодность» своей позиции,   но учтите - она по-настоящему должна быть невыгодней позиции Вашего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Четыре приема для родителей раздраженного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ЧЕТВЕРТЫЙ</a:t>
            </a:r>
            <a:endParaRPr lang="ru-RU" sz="3600" dirty="0" smtClean="0"/>
          </a:p>
          <a:p>
            <a:r>
              <a:rPr lang="ru-RU" sz="3600" b="1" dirty="0" smtClean="0"/>
              <a:t>Выслушать своего подростка ВНИМАТЕЛЬНО, если ему есть что сказать, если нет – резюмировать: «Я предлагаю сделать так-то и так»… и озвучить позицию наиболее выгодную для вас обоих.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Вашему ребёнку нужна помощь. Он очень хочет не только чувствовать себя взрослым, но и научиться подавать себя  как взрослый, говорить уверенно и стать лидером среди сверстников.</a:t>
            </a:r>
            <a:endParaRPr lang="ru-RU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/>
              <a:t>Помогите ему.</a:t>
            </a:r>
          </a:p>
          <a:p>
            <a:r>
              <a:rPr lang="ru-RU" sz="3200" b="1" dirty="0" smtClean="0"/>
              <a:t>Развивайте в нём эти навыки, иначе он пойдёт вслед за теми, кто научит его не только лидерским качествам, но и плохим привычкам.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http://deti.psynavigator.ru/articles.php</a:t>
            </a:r>
            <a:r>
              <a:rPr lang="en-US" b="1" dirty="0" smtClean="0"/>
              <a:t>?</a:t>
            </a:r>
            <a:endParaRPr lang="ru-RU" b="1" dirty="0" smtClean="0"/>
          </a:p>
          <a:p>
            <a:r>
              <a:rPr lang="en-US" b="1" dirty="0" smtClean="0">
                <a:hlinkClick r:id="rId3"/>
              </a:rPr>
              <a:t>http://www.semya-rastet.ru/razd/psikhologija_podrostka/</a:t>
            </a:r>
            <a:endParaRPr lang="ru-RU" b="1" dirty="0" smtClean="0"/>
          </a:p>
          <a:p>
            <a:r>
              <a:rPr lang="en-US" b="1" dirty="0" smtClean="0">
                <a:hlinkClick r:id="rId4"/>
              </a:rPr>
              <a:t>http://www.portal-slovo.ru/pedagogy/43990.php</a:t>
            </a:r>
            <a:endParaRPr lang="ru-RU" b="1" dirty="0" smtClean="0"/>
          </a:p>
          <a:p>
            <a:r>
              <a:rPr lang="ru-RU" b="1" dirty="0" smtClean="0"/>
              <a:t>Фильм «Крыша» Бориса </a:t>
            </a:r>
            <a:r>
              <a:rPr lang="ru-RU" b="1" dirty="0" err="1" smtClean="0"/>
              <a:t>Грачевского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Подростка раздирают страшные противоречия: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lnSpcReduction="10000"/>
          </a:bodyPr>
          <a:lstStyle/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между идеальной картиной мира и его реальным несовершенством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/>
          <a:lstStyle/>
          <a:p>
            <a:r>
              <a:rPr lang="ru-RU" sz="3200" dirty="0" smtClean="0"/>
              <a:t>Более активное развитие рефлексии: поэтому,  происходит внешняя и внутренняя перестройка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Наряду с повышением познавательной активности, ухудшается память.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Мышление становится теоретическим, понятийным.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Быстрый темп физического и умственного развития наряду  приводит к кризису подросткового возраста 12-14 лет.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Подростковый возраст: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 10-11 до 14-15 лет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61722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этом возрасте развивается самосознание.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571</Words>
  <Application>Microsoft Office PowerPoint</Application>
  <PresentationFormat>Экран (4:3)</PresentationFormat>
  <Paragraphs>77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Эркер</vt:lpstr>
      <vt:lpstr>Подростковый возраст:  от 10-11 до 14-15 лет</vt:lpstr>
      <vt:lpstr>Подростка раздирают страшные противоречия:</vt:lpstr>
      <vt:lpstr>Подростка раздирают страшные противоречия:</vt:lpstr>
      <vt:lpstr>Подростка раздирают страшные противоречия: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Подростковый возраст:  от 10-11 до 14-15 лет</vt:lpstr>
      <vt:lpstr>     Четыре приема для родителей раздраженного подростка </vt:lpstr>
      <vt:lpstr>     Четыре приема для родителей раздраженного подростка </vt:lpstr>
      <vt:lpstr>     Четыре приема для родителей раздраженного подростка </vt:lpstr>
      <vt:lpstr>     Четыре приема для родителей раздраженного подростка </vt:lpstr>
      <vt:lpstr>     Четыре приема для родителей раздраженного подростка </vt:lpstr>
      <vt:lpstr>     Четыре приема для родителей раздраженного подростка 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возраст:  от 10-11 до 14-15 лет</dc:title>
  <dc:creator>Валерий</dc:creator>
  <cp:lastModifiedBy>Валерий</cp:lastModifiedBy>
  <cp:revision>12</cp:revision>
  <dcterms:created xsi:type="dcterms:W3CDTF">2014-02-11T16:09:09Z</dcterms:created>
  <dcterms:modified xsi:type="dcterms:W3CDTF">2014-06-13T16:55:17Z</dcterms:modified>
</cp:coreProperties>
</file>