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8"/>
  </p:notesMasterIdLst>
  <p:sldIdLst>
    <p:sldId id="256" r:id="rId2"/>
    <p:sldId id="282" r:id="rId3"/>
    <p:sldId id="283" r:id="rId4"/>
    <p:sldId id="285" r:id="rId5"/>
    <p:sldId id="287" r:id="rId6"/>
    <p:sldId id="288" r:id="rId7"/>
    <p:sldId id="289" r:id="rId8"/>
    <p:sldId id="257" r:id="rId9"/>
    <p:sldId id="267" r:id="rId10"/>
    <p:sldId id="263" r:id="rId11"/>
    <p:sldId id="264" r:id="rId12"/>
    <p:sldId id="266" r:id="rId13"/>
    <p:sldId id="265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94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56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50" autoAdjust="0"/>
    <p:restoredTop sz="94660"/>
  </p:normalViewPr>
  <p:slideViewPr>
    <p:cSldViewPr>
      <p:cViewPr varScale="1">
        <p:scale>
          <a:sx n="74" d="100"/>
          <a:sy n="74" d="100"/>
        </p:scale>
        <p:origin x="13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F954C-39A5-45DC-89FB-951959C93FE0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3B1E2-6F27-41BC-B66F-C66DD935B1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803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ega.su/news/pogovorim.php?ELEMENT_ID=3103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3B1E2-6F27-41BC-B66F-C66DD935B1C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063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angzn.irtel.r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3B1E2-6F27-41BC-B66F-C66DD935B1C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614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http://www.onega.su/news/pogovorim.php?ELEMENT_ID=3103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3B1E2-6F27-41BC-B66F-C66DD935B1C5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74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956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455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54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9134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255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801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364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0624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683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253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803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985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447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389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45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5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223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0219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  <p:sldLayoutId id="2147483913" r:id="rId13"/>
    <p:sldLayoutId id="2147483914" r:id="rId14"/>
    <p:sldLayoutId id="2147483915" r:id="rId15"/>
    <p:sldLayoutId id="2147483916" r:id="rId16"/>
    <p:sldLayoutId id="214748391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sput.ru/res/informat/aosit/Lection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620688"/>
            <a:ext cx="6480720" cy="2924896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            ИНФОРМАЦИОННЫЕ ОБРАЗОВАТЕЛЬНЫЕ ТЕХНОЛОГИИ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810164" y="5229200"/>
            <a:ext cx="3777903" cy="964704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SzTx/>
            </a:pPr>
            <a:r>
              <a:rPr lang="ru-RU" sz="1800" cap="none" dirty="0">
                <a:solidFill>
                  <a:schemeClr val="bg1"/>
                </a:solidFill>
                <a:latin typeface="Corbel" panose="020B0503020204020204"/>
              </a:rPr>
              <a:t>Алла Анатольевна Гамаюнова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SzTx/>
            </a:pPr>
            <a:r>
              <a:rPr lang="ru-RU" sz="1800" cap="none" dirty="0">
                <a:solidFill>
                  <a:schemeClr val="bg1"/>
                </a:solidFill>
                <a:latin typeface="Corbel" panose="020B0503020204020204"/>
              </a:rPr>
              <a:t>ГБОУ СОШ №270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SzTx/>
            </a:pPr>
            <a:r>
              <a:rPr lang="ru-RU" sz="1800" cap="none" dirty="0">
                <a:solidFill>
                  <a:schemeClr val="bg1"/>
                </a:solidFill>
                <a:latin typeface="Corbel" panose="020B0503020204020204"/>
              </a:rPr>
              <a:t>г. Санкт-Петербург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938274"/>
          </a:xfrm>
          <a:noFill/>
        </p:spPr>
        <p:txBody>
          <a:bodyPr>
            <a:normAutofit fontScale="90000"/>
          </a:bodyPr>
          <a:lstStyle/>
          <a:p>
            <a:pPr lvl="0" algn="ctr"/>
            <a:r>
              <a:rPr lang="ru-RU" dirty="0"/>
              <a:t> 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b="1" i="1" u="sng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степени полноты обучающих функций, возлагаемых на ЭВМ:</a:t>
            </a:r>
            <a:r>
              <a:rPr lang="ru-RU" sz="2700" u="sng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700" u="sng" dirty="0">
                <a:solidFill>
                  <a:schemeClr val="bg2">
                    <a:lumMod val="50000"/>
                  </a:schemeClr>
                </a:solidFill>
              </a:rPr>
            </a:br>
            <a:endParaRPr lang="ru-RU" sz="2700" u="sng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  <a:ln>
            <a:solidFill>
              <a:schemeClr val="tx1"/>
            </a:solidFill>
          </a:ln>
        </p:spPr>
        <p:txBody>
          <a:bodyPr/>
          <a:lstStyle/>
          <a:p>
            <a:pPr lvl="0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 выполняющие отдельные функции управления обучением;</a:t>
            </a:r>
          </a:p>
          <a:p>
            <a:pPr lvl="0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 реализующие законченный фрагмент обучения в целом;</a:t>
            </a:r>
          </a:p>
          <a:p>
            <a:pPr lvl="0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 производящие автоматизированное управление всем учебным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курсом.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722250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24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особенностям взаимодействия обучающегося с ЭВМ:</a:t>
            </a:r>
            <a:endParaRPr lang="ru-RU" sz="2400" b="1" u="sng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/>
            <a:endParaRPr lang="ru-RU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недиалоговые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программы, жёстко предписывающие последовательность действий;</a:t>
            </a:r>
          </a:p>
          <a:p>
            <a:pPr lvl="0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с различными типами диалога ( деловым, педагогическим и др.); </a:t>
            </a:r>
          </a:p>
          <a:p>
            <a:pPr lvl="0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диалоговые программы с возможностью постановки обучающимися задач по своему усмотрению.</a:t>
            </a:r>
          </a:p>
          <a:p>
            <a:pPr lvl="0">
              <a:buNone/>
            </a:pP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1881" y="620688"/>
            <a:ext cx="6377855" cy="938274"/>
          </a:xfrm>
          <a:noFill/>
        </p:spPr>
        <p:txBody>
          <a:bodyPr>
            <a:normAutofit/>
          </a:bodyPr>
          <a:lstStyle/>
          <a:p>
            <a:pPr lvl="0" algn="ctr"/>
            <a:r>
              <a:rPr lang="ru-RU" sz="24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способу управления учебной деятельностью</a:t>
            </a:r>
            <a:r>
              <a:rPr lang="ru-RU" sz="2400" b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  <a:ln>
            <a:solidFill>
              <a:schemeClr val="tx1"/>
            </a:solidFill>
          </a:ln>
        </p:spPr>
        <p:txBody>
          <a:bodyPr/>
          <a:lstStyle/>
          <a:p>
            <a:pPr lvl="0"/>
            <a:endParaRPr lang="ru-RU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 осуществляющие разомкнутое или цикличное управление;</a:t>
            </a:r>
          </a:p>
          <a:p>
            <a:pPr lvl="0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 управляющие по принципу белого или чёрного ящика; </a:t>
            </a:r>
          </a:p>
          <a:p>
            <a:pPr lvl="0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с управлением по ответу или по процессу.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8567" y="332656"/>
            <a:ext cx="7166992" cy="1143000"/>
          </a:xfrm>
          <a:noFill/>
        </p:spPr>
        <p:txBody>
          <a:bodyPr>
            <a:normAutofit/>
          </a:bodyPr>
          <a:lstStyle/>
          <a:p>
            <a:pPr algn="ctr"/>
            <a:r>
              <a:rPr lang="ru-RU" sz="2400" b="1" i="1" u="sng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уровням </a:t>
            </a:r>
            <a:r>
              <a:rPr lang="ru-RU" sz="2400" b="1" i="1" u="sng" dirty="0" err="1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индивиализации</a:t>
            </a:r>
            <a:r>
              <a:rPr lang="ru-RU" sz="24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</a:t>
            </a:r>
            <a:r>
              <a:rPr lang="ru-RU" sz="2400" b="1" i="1" u="sng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b="1" i="1" u="sng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6060" y="2060848"/>
            <a:ext cx="7429499" cy="354171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/>
            <a:endParaRPr lang="ru-RU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средства, осуществляющие индивидуальное образование;</a:t>
            </a:r>
          </a:p>
          <a:p>
            <a:pPr lvl="0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средства, осуществляющие адаптивное образование;</a:t>
            </a:r>
          </a:p>
          <a:p>
            <a:pPr lvl="0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средства, осуществляющие индивидуализированное образование;</a:t>
            </a:r>
          </a:p>
          <a:p>
            <a:pPr lvl="0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для межличностного образовательного процесса (в сотрудничестве).</a:t>
            </a:r>
          </a:p>
          <a:p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618518"/>
            <a:ext cx="6809903" cy="794258"/>
          </a:xfrm>
          <a:noFill/>
        </p:spPr>
        <p:txBody>
          <a:bodyPr>
            <a:normAutofit/>
          </a:bodyPr>
          <a:lstStyle/>
          <a:p>
            <a:pPr lvl="0" algn="ctr"/>
            <a:r>
              <a:rPr lang="ru-RU" sz="24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форме представления учебного материала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/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текстовая книга;</a:t>
            </a:r>
          </a:p>
          <a:p>
            <a:pPr lvl="0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статичная иллюстрированная книга ("в картинках");</a:t>
            </a:r>
          </a:p>
          <a:p>
            <a:pPr lvl="0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книга с анимацией или со звуковым сопровождением;</a:t>
            </a:r>
          </a:p>
          <a:p>
            <a:pPr lvl="0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мультимедиа-книга (текст, звук, изображения, видеоклипы);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гипермедиа-книга – мультимедиа-книга, использующая гипертекст с целью нелинейного представления знаний.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9689" y="332656"/>
            <a:ext cx="7239000" cy="554321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требования к информационным образовательным технологиям</a:t>
            </a:r>
            <a:endParaRPr lang="ru-RU" sz="2700" b="1" i="1" u="sng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844824"/>
            <a:ext cx="3240360" cy="4392488"/>
          </a:xfrm>
          <a:noFill/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4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Всестороннее обоснование процесса разработки информационных образовательных технологий, позволило выработать </a:t>
            </a:r>
            <a:r>
              <a:rPr lang="ru-RU" sz="6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требования ним</a:t>
            </a:r>
            <a:r>
              <a:rPr lang="ru-RU" sz="6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могут быть использованы как при разработке информационных образовательных технологий, так и при оценке их качества. Эти требования могут быть разделены на следующие основные группы:</a:t>
            </a:r>
          </a:p>
          <a:p>
            <a:endParaRPr lang="ru-RU" sz="6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Об ИКТ в образовани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7" y="2276294"/>
            <a:ext cx="3294641" cy="3384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60648"/>
            <a:ext cx="6048672" cy="1010282"/>
          </a:xfrm>
          <a:noFill/>
        </p:spPr>
        <p:txBody>
          <a:bodyPr>
            <a:normAutofit/>
          </a:bodyPr>
          <a:lstStyle/>
          <a:p>
            <a:r>
              <a:rPr lang="ru-RU" sz="24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Общесистемные требования:</a:t>
            </a:r>
            <a:endParaRPr lang="ru-RU" sz="2400" b="1" i="1" u="sng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696" y="1844824"/>
            <a:ext cx="3658792" cy="3541714"/>
          </a:xfrm>
          <a:noFill/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ru-RU" sz="26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Научность содержания</a:t>
            </a:r>
            <a:r>
              <a:rPr lang="ru-RU" sz="2600" b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возможности построения содержания образования с учетом основных принципов педагогики, психологии, кибернетики, теории высшей нервной деятельности.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20072" y="1844824"/>
            <a:ext cx="3312368" cy="3541714"/>
          </a:xfrm>
          <a:noFill/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ru-RU" sz="26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Открытость</a:t>
            </a:r>
            <a:r>
              <a:rPr lang="ru-RU" sz="2600" b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реализации любого способа управления учебной деятельностью.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60648"/>
            <a:ext cx="6480720" cy="1143000"/>
          </a:xfrm>
          <a:noFill/>
        </p:spPr>
        <p:txBody>
          <a:bodyPr>
            <a:normAutofit/>
          </a:bodyPr>
          <a:lstStyle/>
          <a:p>
            <a:r>
              <a:rPr lang="ru-RU" sz="24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Общесистемные требования:</a:t>
            </a:r>
            <a:endParaRPr lang="ru-RU" sz="2400" b="1" i="1" u="sng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71600" y="1712705"/>
            <a:ext cx="3528392" cy="354171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/>
            <a:r>
              <a:rPr lang="ru-RU" b="1" i="1" u="sng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оспитывающий характер</a:t>
            </a:r>
            <a:r>
              <a:rPr lang="ru-RU" sz="2200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наполнение образовательной среды должно обеспечивать сочетание процессов обучения и воспитания.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5028" y="1725799"/>
            <a:ext cx="3656408" cy="354171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/>
            <a:r>
              <a:rPr lang="ru-RU" b="1" i="1" u="sng" dirty="0" err="1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Креативность</a:t>
            </a:r>
            <a:r>
              <a:rPr lang="ru-RU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подготовки специалистов с творческим потенциалом, способных самостоятельно ставить и решать проблемы.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04664"/>
            <a:ext cx="7242048" cy="864096"/>
          </a:xfrm>
          <a:noFill/>
        </p:spPr>
        <p:txBody>
          <a:bodyPr>
            <a:normAutofit/>
          </a:bodyPr>
          <a:lstStyle/>
          <a:p>
            <a:r>
              <a:rPr lang="ru-RU" sz="24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Общесистемные требования</a:t>
            </a: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b="1" i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noFill/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lvl="0"/>
            <a:r>
              <a:rPr lang="ru-RU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надёжность работы и системная целостность: </a:t>
            </a:r>
          </a:p>
          <a:p>
            <a:pPr lvl="0"/>
            <a:endParaRPr lang="ru-RU" sz="2200" b="1" i="1" u="sng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техническая корректность; обеспечение адекватной реакции на любые ответы обучающихся.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noFill/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lvl="0"/>
            <a:r>
              <a:rPr lang="ru-RU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организация дизайна образовательной среды</a:t>
            </a:r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lvl="0" indent="0">
              <a:buNone/>
            </a:pP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максимальной информативности при минимальной утомляемости обучающихся.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7429499" cy="1082290"/>
          </a:xfrm>
          <a:noFill/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Методологические требования: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noFill/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lvl="0"/>
            <a:r>
              <a:rPr lang="ru-RU" sz="2800" b="1" i="1" u="sng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800" b="1" i="1" u="sng" dirty="0" err="1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еленаправленость</a:t>
            </a:r>
            <a:r>
              <a:rPr lang="ru-RU" sz="2800" b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>
              <a:buNone/>
            </a:pPr>
            <a:r>
              <a:rPr lang="ru-RU" dirty="0" smtClean="0">
                <a:solidFill>
                  <a:schemeClr val="bg1"/>
                </a:solidFill>
              </a:rPr>
              <a:t>   </a:t>
            </a:r>
          </a:p>
          <a:p>
            <a:pPr lvl="0">
              <a:buNone/>
            </a:pPr>
            <a:r>
              <a:rPr lang="ru-RU" sz="2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обучающегося постоянной информацией о ближайших и отдалённых целях образования, степени достижения этих целей;</a:t>
            </a:r>
          </a:p>
          <a:p>
            <a:endParaRPr lang="ru-RU" sz="2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noFill/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lvl="0"/>
            <a:r>
              <a:rPr lang="ru-RU" sz="28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мотивации</a:t>
            </a:r>
            <a:r>
              <a:rPr lang="ru-RU" sz="2800" b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стимулирование постоянной высокой мотивации обучающихся, подкрепляемой целенаправленностью, активными формами работы, высокой наглядностью, своевременной обратной связью;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215114"/>
            <a:ext cx="74168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400" b="1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информационных образовательных технологий является сложным процессом  с соблюдением присущих для всякого проектирования требований и принципов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050" name="Picture 2" descr="Современная система образования немыслима без применения прогрессивных ИТ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708920"/>
            <a:ext cx="4752528" cy="3739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7429499" cy="1478570"/>
          </a:xfrm>
          <a:noFill/>
        </p:spPr>
        <p:txBody>
          <a:bodyPr>
            <a:normAutofit/>
          </a:bodyPr>
          <a:lstStyle/>
          <a:p>
            <a:r>
              <a:rPr lang="ru-RU" sz="24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Методологические требования</a:t>
            </a:r>
            <a:r>
              <a:rPr lang="ru-RU" sz="2800" u="sng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99592" y="1988840"/>
            <a:ext cx="3600400" cy="354171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/>
            <a:r>
              <a:rPr lang="ru-RU" b="1" i="1" u="sng" dirty="0" smtClean="0">
                <a:solidFill>
                  <a:schemeClr val="bg2">
                    <a:lumMod val="50000"/>
                  </a:schemeClr>
                </a:solidFill>
              </a:rPr>
              <a:t>обеспечение обучения в сотрудничестве</a:t>
            </a:r>
            <a:r>
              <a:rPr lang="ru-RU" b="1" u="sng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</a:p>
          <a:p>
            <a:pPr marL="0" lvl="0" indent="0"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должна моделировать совместную субъект-субъектную деятельность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http://iyazyki.ru/wp-content/uploads/2012/11/%D1%80%D0%BE%D0%BC%D0%B0%D0%BD%D0%B5%D1%86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988840"/>
            <a:ext cx="3816424" cy="3541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0"/>
            <a:ext cx="6192688" cy="1478570"/>
          </a:xfrm>
          <a:noFill/>
        </p:spPr>
        <p:txBody>
          <a:bodyPr>
            <a:normAutofit/>
          </a:bodyPr>
          <a:lstStyle/>
          <a:p>
            <a:r>
              <a:rPr lang="ru-RU" sz="24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Методологические требования:</a:t>
            </a:r>
            <a:endParaRPr lang="ru-RU" sz="2400" b="1" i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noFill/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lvl="0"/>
            <a:r>
              <a:rPr lang="ru-RU" sz="32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систематической обратной связи</a:t>
            </a:r>
            <a:r>
              <a:rPr lang="ru-RU" sz="3200" b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lvl="0" indent="0">
              <a:buNone/>
            </a:pP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обратная связь должна быть педагогически оправданной, не только сообщать о допущенных ошибках, но и содержать информацию, достаточную для их устранения;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noFill/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lvl="0"/>
            <a:r>
              <a:rPr lang="ru-RU" sz="32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обоснованность оценивания</a:t>
            </a:r>
          </a:p>
          <a:p>
            <a:pPr marL="0" lvl="0" indent="0">
              <a:buNone/>
            </a:pP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использование, помимо результатов тестового контроля, дополнительных показателей, влияющих на оценку, в роли которых могут выступать: количество повторений материала, количество проработанных гиперссылок, характер допущенных ошибок .и т. д.;</a:t>
            </a:r>
          </a:p>
          <a:p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56058" y="1916832"/>
            <a:ext cx="3355902" cy="4320480"/>
          </a:xfrm>
          <a:noFill/>
          <a:ln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pPr lvl="0"/>
            <a:r>
              <a:rPr lang="ru-RU" sz="51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гибкость:</a:t>
            </a:r>
          </a:p>
          <a:p>
            <a:pPr marL="0" lvl="0" indent="0">
              <a:buNone/>
            </a:pPr>
            <a:r>
              <a:rPr lang="ru-RU" sz="3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должна позволять обучающемуся самостоятельно принимать решение о выборе учебной стратегии, характера помощи, последовательности и темпа подачи материала; должны быть обеспечены возможности доступа к ранее пройденному учебному материалу, выхода из программы в любой её точке;</a:t>
            </a:r>
          </a:p>
          <a:p>
            <a:pPr marL="0" indent="0">
              <a:buNone/>
            </a:pPr>
            <a:endParaRPr lang="ru-RU" sz="3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850" y="1916832"/>
            <a:ext cx="3656408" cy="4320480"/>
          </a:xfrm>
          <a:noFill/>
          <a:ln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pPr lvl="0" algn="ctr"/>
            <a:r>
              <a:rPr lang="ru-RU" sz="51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возврата назад</a:t>
            </a:r>
            <a:r>
              <a:rPr lang="ru-RU" sz="5100" u="sng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pPr lvl="0">
              <a:buNone/>
            </a:pPr>
            <a:r>
              <a:rPr lang="ru-RU" sz="4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при самостоятельной работе должна быть предусмотрена отмена обучающимся ошибочных действий;</a:t>
            </a:r>
          </a:p>
          <a:p>
            <a:endParaRPr lang="ru-RU" sz="4200" dirty="0">
              <a:solidFill>
                <a:schemeClr val="bg1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097859" cy="1478570"/>
          </a:xfrm>
        </p:spPr>
        <p:txBody>
          <a:bodyPr/>
          <a:lstStyle/>
          <a:p>
            <a:r>
              <a:rPr lang="ru-RU" sz="2400" b="1" i="1" u="sng" dirty="0">
                <a:solidFill>
                  <a:srgbClr val="134770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Методологические требования</a:t>
            </a:r>
            <a:r>
              <a:rPr lang="ru-RU" sz="2800" u="sng" dirty="0">
                <a:solidFill>
                  <a:srgbClr val="134770">
                    <a:lumMod val="50000"/>
                  </a:srgbClr>
                </a:solidFill>
              </a:rPr>
              <a:t>:</a:t>
            </a:r>
            <a:endParaRPr lang="ru-RU" dirty="0"/>
          </a:p>
        </p:txBody>
      </p:sp>
      <p:pic>
        <p:nvPicPr>
          <p:cNvPr id="2052" name="Picture 4" descr="Зеленые человечки, идущие по различным направлениям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64447" b="48696"/>
          <a:stretch/>
        </p:blipFill>
        <p:spPr bwMode="auto">
          <a:xfrm>
            <a:off x="5724128" y="4437112"/>
            <a:ext cx="146231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1863" y="332656"/>
            <a:ext cx="6737895" cy="866266"/>
          </a:xfrm>
          <a:noFill/>
        </p:spPr>
        <p:txBody>
          <a:bodyPr>
            <a:normAutofit fontScale="90000"/>
          </a:bodyPr>
          <a:lstStyle/>
          <a:p>
            <a:r>
              <a:rPr lang="ru-RU" sz="2200" u="sng" dirty="0" smtClean="0"/>
              <a:t>      </a:t>
            </a:r>
            <a:br>
              <a:rPr lang="ru-RU" sz="2200" u="sng" dirty="0" smtClean="0"/>
            </a:br>
            <a:r>
              <a:rPr lang="ru-RU" sz="2200" u="sng" dirty="0" smtClean="0"/>
              <a:t/>
            </a:r>
            <a:br>
              <a:rPr lang="ru-RU" sz="2200" u="sng" dirty="0" smtClean="0"/>
            </a:br>
            <a:r>
              <a:rPr lang="ru-RU" sz="2200" u="sng" dirty="0" smtClean="0"/>
              <a:t> </a:t>
            </a:r>
            <a:br>
              <a:rPr lang="ru-RU" sz="2200" u="sng" dirty="0" smtClean="0"/>
            </a:br>
            <a:r>
              <a:rPr lang="ru-RU" sz="2200" u="sng" dirty="0" smtClean="0"/>
              <a:t>       </a:t>
            </a:r>
            <a:r>
              <a:rPr lang="ru-RU" sz="2700" b="1" i="1" u="sng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структуре и    организационному построению:</a:t>
            </a:r>
            <a:r>
              <a:rPr lang="ru-RU" sz="2700" b="1" i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i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b="1" i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560" y="2252400"/>
            <a:ext cx="3888432" cy="3541714"/>
          </a:xfrm>
          <a:noFill/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lvl="0"/>
            <a:r>
              <a:rPr lang="ru-RU" sz="2200" b="1" i="1" u="sng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структурная целостность</a:t>
            </a:r>
            <a:r>
              <a:rPr lang="ru-RU" sz="2200" b="1" u="sng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>
              <a:buNone/>
            </a:pPr>
            <a:r>
              <a:rPr lang="ru-RU" dirty="0" smtClean="0"/>
              <a:t>  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материал должен быть представлен в виде укрупнённых дидактических единиц, сохраняющих логику, главные  идеи и взаимосвязи осваиваемой учебной дисциплины;</a:t>
            </a:r>
          </a:p>
          <a:p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noFill/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ru-RU" sz="2200" b="1" i="1" u="sng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входной контроль</a:t>
            </a:r>
            <a:r>
              <a:rPr lang="ru-RU" b="1" i="1" u="sng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b="1" u="sng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обучающегося перед  началом работы с целью обеспечения индивидуализации образования, а также оказания требуемой первоначальной помощи;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5" y="548680"/>
            <a:ext cx="6552728" cy="1184156"/>
          </a:xfrm>
          <a:noFill/>
        </p:spPr>
        <p:txBody>
          <a:bodyPr>
            <a:normAutofit/>
          </a:bodyPr>
          <a:lstStyle/>
          <a:p>
            <a:r>
              <a:rPr lang="ru-RU" sz="2400" b="1" i="1" u="sng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структуре и организационному построению:</a:t>
            </a:r>
            <a:endParaRPr lang="ru-RU" sz="2400" b="1" i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noFill/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lvl="0"/>
            <a:r>
              <a:rPr lang="ru-RU" sz="29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индивидуализация образования</a:t>
            </a:r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ru-RU" sz="2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должна включать динамическую модель обучающегося, многоуровневую организацию учебного материала, банк заданий разного уровня трудности;</a:t>
            </a:r>
            <a:endParaRPr lang="ru-RU" sz="2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noFill/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lvl="0"/>
            <a:r>
              <a:rPr lang="ru-RU" sz="29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развитой системы помощи</a:t>
            </a:r>
            <a:r>
              <a:rPr lang="ru-RU" sz="2900" u="sng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помощи должна быть многоуровневой, педагогически обоснованной, достаточной для того, чтобы решить задачу и освоить способ ее решения; помощь должна оказываться с учетом характера затруднения и модели обучающегося;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7158" y="332656"/>
            <a:ext cx="7429499" cy="866266"/>
          </a:xfrm>
          <a:noFill/>
        </p:spPr>
        <p:txBody>
          <a:bodyPr>
            <a:normAutofit/>
          </a:bodyPr>
          <a:lstStyle/>
          <a:p>
            <a:r>
              <a:rPr lang="ru-RU" sz="24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Требования к структуре и организационному  построению:</a:t>
            </a:r>
            <a:endParaRPr lang="ru-RU" sz="2400" b="1" i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71600" y="1412776"/>
            <a:ext cx="3543250" cy="5112568"/>
          </a:xfr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/>
            <a:r>
              <a:rPr lang="ru-RU" sz="16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интеллектуального ядра</a:t>
            </a:r>
            <a:r>
              <a:rPr lang="ru-RU" sz="1600" b="1" i="1" u="sng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b="1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обеспечено за счет экспертных систем или средств искусственного интеллекта, организующих систему анализа причин ошибок обучающегося; систему комментариев, помогающих обучающемуся понять свои ошибки и сделать правильные для себя выводы;</a:t>
            </a:r>
          </a:p>
          <a:p>
            <a:pPr lvl="0"/>
            <a:r>
              <a:rPr lang="ru-RU" sz="16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документирования хода образования </a:t>
            </a:r>
            <a:r>
              <a:rPr lang="ru-RU" sz="1600" b="1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его результатов; </a:t>
            </a:r>
          </a:p>
          <a:p>
            <a:pPr lvl="0"/>
            <a:r>
              <a:rPr lang="ru-RU" sz="16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развитой поисковой системы, режимов "лупы", "</a:t>
            </a:r>
            <a:r>
              <a:rPr lang="ru-RU" sz="1600" b="1" i="1" u="sng" dirty="0" err="1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автопоказа</a:t>
            </a:r>
            <a:r>
              <a:rPr lang="ru-RU" sz="16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endParaRPr lang="ru-RU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6016" y="1412776"/>
            <a:ext cx="3455242" cy="5112568"/>
          </a:xfrm>
          <a:noFill/>
          <a:ln>
            <a:solidFill>
              <a:schemeClr val="tx1"/>
            </a:solidFill>
          </a:ln>
        </p:spPr>
        <p:txBody>
          <a:bodyPr>
            <a:normAutofit fontScale="40000" lnSpcReduction="20000"/>
          </a:bodyPr>
          <a:lstStyle/>
          <a:p>
            <a:pPr lvl="0"/>
            <a:r>
              <a:rPr lang="ru-RU" sz="40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специально отведённого места:</a:t>
            </a:r>
          </a:p>
          <a:p>
            <a:pPr lvl="0"/>
            <a:r>
              <a:rPr lang="ru-RU" sz="4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рефлексии обучающихся</a:t>
            </a:r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возможности накопления результатов рефлексии;</a:t>
            </a:r>
            <a:endPara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40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интуитивно понятного дружелюбного интерфейса</a:t>
            </a:r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40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блока контроля утомления обучающегося, блока релаксации</a:t>
            </a:r>
            <a:r>
              <a:rPr lang="ru-RU" sz="4000" b="1" u="sng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последний должен содержать тематически однородные небольшие "банки" шуток, анекдотов, музыкальные фрагменты и т. д.</a:t>
            </a:r>
          </a:p>
          <a:p>
            <a:endParaRPr lang="ru-RU" sz="3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Используемые ресурсы:</a:t>
            </a:r>
            <a:endParaRPr lang="ru-RU" sz="2400" b="1" i="1" u="sng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56058" y="1988840"/>
            <a:ext cx="7429501" cy="4059834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1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tsput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1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ru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en-US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res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en-US" sz="1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informat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en-US" sz="1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aosit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en-US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Lection</a:t>
            </a:r>
            <a:r>
              <a:rPr lang="en-US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1.htm</a:t>
            </a:r>
          </a:p>
          <a:p>
            <a:r>
              <a:rPr lang="en-US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1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овременные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информационные технологии в образовании: Южный федеральный округ: материалы научно-практической конференции.Ростов-на-Дону,2011</a:t>
            </a:r>
          </a:p>
          <a:p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Захарова И.Г. Информационные технологии в образовании.-М.,</a:t>
            </a:r>
            <a:r>
              <a:rPr lang="en-US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ACADEMA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,2003</a:t>
            </a:r>
          </a:p>
          <a:p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Роберт, И.В. Информационные и коммуникативные технологии в системе образования: учебно-методическое пособие для педагогических вузов –М.,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2006</a:t>
            </a:r>
          </a:p>
          <a:p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Литвинова В.Е. «Научно-методическое сопровождение инновационной деятельности педагогов». Журнал «Методист» №1. 2013.</a:t>
            </a: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49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242048" cy="1700808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sz="2200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932040" y="2001393"/>
            <a:ext cx="3454313" cy="360098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b="1" i="1" u="sng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научность</a:t>
            </a:r>
            <a:r>
              <a:rPr lang="ru-RU" b="1" u="sng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>
              <a:buNone/>
            </a:pPr>
            <a:r>
              <a:rPr lang="ru-RU" sz="2200" dirty="0" smtClean="0">
                <a:solidFill>
                  <a:prstClr val="white"/>
                </a:solidFill>
              </a:rPr>
              <a:t>   </a:t>
            </a:r>
          </a:p>
          <a:p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первичность психолого-педагогического  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вторичность технического и программных компонентов разработки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87624" y="2001394"/>
            <a:ext cx="3446157" cy="36009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400" b="1" i="1" u="sng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опора на мотивацию</a:t>
            </a:r>
            <a:r>
              <a:rPr lang="ru-RU" sz="2400" b="1" u="sng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акцентирование внимания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достижение и поддержание высокой мотивации; </a:t>
            </a:r>
          </a:p>
          <a:p>
            <a:pPr>
              <a:buNone/>
            </a:pP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стремление к преимущественному достижению внутренней учебной мотивации;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23728" y="30058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i="1" u="sng" dirty="0">
                <a:solidFill>
                  <a:srgbClr val="134770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разработки ИТ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7584" y="1628775"/>
            <a:ext cx="3960440" cy="3600425"/>
          </a:xfrm>
          <a:noFill/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i="1" u="sng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целенаправленность</a:t>
            </a:r>
            <a:endParaRPr lang="ru-RU" b="1" u="sng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Постоянное соотнесение</a:t>
            </a: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разработки 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6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ближайшими </a:t>
            </a: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отдалёнными</a:t>
            </a: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образовательными целями;</a:t>
            </a:r>
          </a:p>
          <a:p>
            <a:pPr>
              <a:buNone/>
            </a:pP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b="1" dirty="0"/>
          </a:p>
          <a:p>
            <a:pPr>
              <a:buNone/>
            </a:pPr>
            <a:endParaRPr lang="ru-RU" b="1" dirty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5362417" y="1631736"/>
            <a:ext cx="2957909" cy="3612352"/>
          </a:xfr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40000" lnSpcReduction="20000"/>
          </a:bodyPr>
          <a:lstStyle/>
          <a:p>
            <a:r>
              <a:rPr lang="ru-RU" sz="5100" b="1" i="1" u="sng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открытость</a:t>
            </a:r>
            <a:r>
              <a:rPr lang="ru-RU" sz="5100" b="1" u="sng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5100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3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</a:t>
            </a:r>
          </a:p>
          <a:p>
            <a:pPr>
              <a:buNone/>
            </a:pPr>
            <a:r>
              <a:rPr lang="ru-RU" sz="3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любой</a:t>
            </a:r>
          </a:p>
          <a:p>
            <a:pPr>
              <a:buNone/>
            </a:pPr>
            <a:r>
              <a:rPr lang="ru-RU" sz="3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педагогической</a:t>
            </a:r>
          </a:p>
          <a:p>
            <a:pPr>
              <a:buNone/>
            </a:pPr>
            <a:r>
              <a:rPr lang="ru-RU" sz="3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технологии,</a:t>
            </a:r>
          </a:p>
          <a:p>
            <a:pPr>
              <a:buNone/>
            </a:pPr>
            <a:r>
              <a:rPr lang="ru-RU" sz="3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концепции;</a:t>
            </a:r>
          </a:p>
          <a:p>
            <a:pPr>
              <a:buNone/>
            </a:pPr>
            <a:r>
              <a:rPr lang="ru-RU" sz="3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лёгкость</a:t>
            </a:r>
          </a:p>
          <a:p>
            <a:pPr>
              <a:buNone/>
            </a:pPr>
            <a:r>
              <a:rPr lang="ru-RU" sz="3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модернизации и</a:t>
            </a:r>
          </a:p>
          <a:p>
            <a:pPr>
              <a:buNone/>
            </a:pPr>
            <a:r>
              <a:rPr lang="ru-RU" sz="3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переструктурировани</a:t>
            </a:r>
            <a:r>
              <a:rPr lang="ru-RU" sz="3800" b="1" dirty="0" err="1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400" b="1" dirty="0" smtClean="0"/>
              <a:t>;</a:t>
            </a:r>
            <a:endParaRPr lang="ru-RU" sz="2400" b="1" dirty="0"/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1131616" y="3068960"/>
            <a:ext cx="3656408" cy="354171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885457" y="247301"/>
            <a:ext cx="6953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разработки ИТ</a:t>
            </a:r>
            <a:endParaRPr lang="ru-RU" sz="2400" b="1" i="1" u="sng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90265"/>
            <a:ext cx="7242048" cy="720080"/>
          </a:xfrm>
        </p:spPr>
        <p:txBody>
          <a:bodyPr>
            <a:normAutofit/>
          </a:bodyPr>
          <a:lstStyle/>
          <a:p>
            <a:r>
              <a:rPr lang="ru-RU" i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99592" y="1651680"/>
            <a:ext cx="3272388" cy="4513624"/>
          </a:xfr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r>
              <a:rPr lang="ru-RU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системность</a:t>
            </a:r>
            <a:r>
              <a:rPr lang="ru-RU" sz="9600" b="1" u="sng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каждого объекта как </a:t>
            </a:r>
            <a:r>
              <a:rPr lang="ru-RU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</a:t>
            </a:r>
          </a:p>
          <a:p>
            <a:pPr>
              <a:buNone/>
            </a:pPr>
            <a:r>
              <a:rPr lang="ru-RU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целого, во </a:t>
            </a:r>
            <a:r>
              <a:rPr lang="ru-RU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всём многообразии его взаимосвязей </a:t>
            </a:r>
            <a:r>
              <a:rPr lang="ru-RU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</a:p>
          <a:p>
            <a:pPr>
              <a:buNone/>
            </a:pPr>
            <a:r>
              <a:rPr lang="ru-RU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элементами надсистемы</a:t>
            </a:r>
            <a:r>
              <a:rPr lang="ru-RU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buNone/>
            </a:pPr>
            <a:r>
              <a:rPr lang="ru-RU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подсистемы </a:t>
            </a:r>
            <a:r>
              <a:rPr lang="ru-RU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окружающей</a:t>
            </a:r>
            <a:endParaRPr lang="ru-RU" sz="7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средой;</a:t>
            </a:r>
          </a:p>
          <a:p>
            <a:pPr>
              <a:buNone/>
            </a:pP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400" b="1" dirty="0" smtClean="0"/>
          </a:p>
          <a:p>
            <a:pPr marL="0" indent="0"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651680"/>
            <a:ext cx="3528392" cy="4513624"/>
          </a:xfr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</a:t>
            </a:r>
            <a:r>
              <a:rPr lang="ru-RU" b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Ориентация на достижение нового качественного 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развития личности;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Оптимальное использование</a:t>
            </a: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возможностей </a:t>
            </a:r>
            <a:r>
              <a:rPr lang="ru-RU" sz="1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информацонных</a:t>
            </a: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технологий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None/>
            </a:pP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51720" y="188640"/>
            <a:ext cx="6480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i="1" u="sng" dirty="0">
                <a:solidFill>
                  <a:srgbClr val="134770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разработки ИТ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7215" y="116632"/>
            <a:ext cx="5869161" cy="968134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400" b="1" i="1" u="sng" cap="none" dirty="0">
                <a:solidFill>
                  <a:srgbClr val="134770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разработки ИТ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71600" y="1844824"/>
            <a:ext cx="3168352" cy="3672407"/>
          </a:xfrm>
          <a:noFill/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r>
              <a:rPr lang="ru-RU" sz="96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практичность</a:t>
            </a:r>
            <a:r>
              <a:rPr lang="ru-RU" sz="9600" b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None/>
            </a:pPr>
            <a:r>
              <a:rPr lang="ru-RU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постоянная обратная связь процесса разработки информационных</a:t>
            </a:r>
          </a:p>
          <a:p>
            <a:pPr>
              <a:buNone/>
            </a:pPr>
            <a:r>
              <a:rPr lang="ru-RU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 с результатами их практического использования</a:t>
            </a:r>
          </a:p>
          <a:p>
            <a:pPr>
              <a:buNone/>
            </a:pPr>
            <a:endParaRPr lang="ru-RU" sz="7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7200" b="1" dirty="0"/>
          </a:p>
          <a:p>
            <a:pPr>
              <a:buNone/>
            </a:pPr>
            <a:endParaRPr lang="ru-RU" sz="2600" b="1" dirty="0"/>
          </a:p>
          <a:p>
            <a:pPr>
              <a:buNone/>
            </a:pPr>
            <a:endParaRPr lang="ru-RU" sz="2600" b="1" dirty="0" smtClean="0"/>
          </a:p>
          <a:p>
            <a:pPr>
              <a:buNone/>
            </a:pPr>
            <a:r>
              <a:rPr lang="ru-RU" sz="2600" dirty="0" smtClean="0"/>
              <a:t>;</a:t>
            </a:r>
            <a:endParaRPr lang="ru-RU" sz="2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5977" y="1802676"/>
            <a:ext cx="3528392" cy="3714556"/>
          </a:xfrm>
          <a:noFill/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r>
              <a:rPr lang="ru-RU" sz="96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профессионализм</a:t>
            </a:r>
            <a:r>
              <a:rPr lang="ru-RU" sz="9600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None/>
            </a:pPr>
            <a:r>
              <a:rPr lang="ru-RU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творческих коллективов,</a:t>
            </a:r>
            <a:r>
              <a:rPr lang="ru-RU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включающих преподавателей различных учебных дисциплин, специалистов </a:t>
            </a:r>
            <a:r>
              <a:rPr lang="ru-RU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областях </a:t>
            </a:r>
            <a:r>
              <a:rPr lang="ru-RU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психологии, </a:t>
            </a:r>
            <a:r>
              <a:rPr lang="ru-RU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 проектирования,</a:t>
            </a:r>
            <a:r>
              <a:rPr lang="ru-RU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дизайна</a:t>
            </a:r>
            <a:r>
              <a:rPr lang="ru-RU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программирования</a:t>
            </a:r>
            <a:endParaRPr lang="ru-RU" sz="7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r>
              <a:rPr lang="ru-RU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7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400" b="1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6" name="Двойная стрелка влево/вправо 5"/>
          <p:cNvSpPr/>
          <p:nvPr/>
        </p:nvSpPr>
        <p:spPr>
          <a:xfrm>
            <a:off x="3621658" y="4941168"/>
            <a:ext cx="1267668" cy="360040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36674" y="1412776"/>
            <a:ext cx="2934032" cy="4997152"/>
          </a:xfrm>
          <a:noFill/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200" b="1" i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роль </a:t>
            </a:r>
            <a:r>
              <a:rPr lang="ru-RU" sz="2200" b="1" i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созданию </a:t>
            </a:r>
          </a:p>
          <a:p>
            <a:pPr algn="ctr">
              <a:buNone/>
            </a:pPr>
            <a:r>
              <a:rPr lang="ru-RU" sz="2200" b="1" i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</a:p>
          <a:p>
            <a:pPr algn="ctr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информационных</a:t>
            </a:r>
          </a:p>
          <a:p>
            <a:pPr algn="ctr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технологий должна принадлежать </a:t>
            </a:r>
            <a:r>
              <a:rPr lang="ru-RU" sz="2200" b="1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преподавателям</a:t>
            </a:r>
            <a:r>
              <a:rPr lang="ru-RU" sz="22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200" b="1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руководящий состав ОУ 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возглавлять и обеспечивать информатизацию образования.</a:t>
            </a:r>
            <a:endParaRPr lang="ru-RU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2786" y="33265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первого руководителя</a:t>
            </a:r>
            <a:endParaRPr lang="ru-RU" sz="2400" b="1" i="1" u="sng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leraar-leerling-poppetj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50" y="1988840"/>
            <a:ext cx="3656013" cy="298160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548680"/>
            <a:ext cx="5726832" cy="998984"/>
          </a:xfr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</a:rPr>
              <a:t/>
            </a:r>
            <a:br>
              <a:rPr lang="ru-RU" sz="2800" i="1" dirty="0" smtClean="0">
                <a:solidFill>
                  <a:srgbClr val="FF0000"/>
                </a:solidFill>
              </a:rPr>
            </a:br>
            <a:r>
              <a:rPr lang="ru-RU" sz="24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КЛАССИФИКАЦИЯ, ТРЕБОВАНИЯ </a:t>
            </a:r>
            <a:r>
              <a:rPr lang="en-US" sz="24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ПРИНЦИПЫ РАЗРАБОТКИ ИОТ:</a:t>
            </a:r>
            <a:r>
              <a:rPr lang="ru-RU" sz="2800" i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i="1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82392" y="1916832"/>
            <a:ext cx="3456384" cy="3888432"/>
          </a:xfr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 систематизация основных подходов к разработке информационных образовательных технологий позволили принять следующую их классификацию :</a:t>
            </a:r>
          </a:p>
          <a:p>
            <a:endParaRPr lang="ru-RU" sz="3200" b="1" i="1" dirty="0">
              <a:solidFill>
                <a:srgbClr val="FF0000"/>
              </a:solidFill>
            </a:endParaRPr>
          </a:p>
        </p:txBody>
      </p:sp>
      <p:pic>
        <p:nvPicPr>
          <p:cNvPr id="4100" name="Picture 4" descr="http://investtalk.ru/wp-content/uploads/2012/08/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348880"/>
            <a:ext cx="3406757" cy="223727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28902"/>
            <a:ext cx="6912768" cy="1478570"/>
          </a:xfrm>
          <a:noFill/>
        </p:spPr>
        <p:txBody>
          <a:bodyPr>
            <a:normAutofit/>
          </a:bodyPr>
          <a:lstStyle/>
          <a:p>
            <a:pPr lvl="0"/>
            <a:r>
              <a:rPr lang="ru-RU" sz="24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характеру выполняемых функций</a:t>
            </a:r>
            <a:r>
              <a:rPr lang="ru-RU" sz="2400" b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607472"/>
            <a:ext cx="7200800" cy="4413816"/>
          </a:xfrm>
          <a:noFill/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lvl="0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средства, обеспечивающие создание положительных учебных мотивов, помогающие в показе учебного материала; 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автоматизирующие и организационные функции преподавателя;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средства, обеспечивающие составление и предъявление учебных заданий;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контролирующие и обеспечивающие обратную связь и коррекцию, снимающие с обучающегося вспомогательную, рутинную часть его образовательной деятельности; 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комплексные средства, управляющие действиями обучающегося на всех этапах.</a:t>
            </a:r>
          </a:p>
          <a:p>
            <a:pPr lvl="0"/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u="sng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TC104033919[[fn=Контур]]</Template>
  <TotalTime>1322</TotalTime>
  <Words>1076</Words>
  <Application>Microsoft Office PowerPoint</Application>
  <PresentationFormat>Экран (4:3)</PresentationFormat>
  <Paragraphs>182</Paragraphs>
  <Slides>26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Arial</vt:lpstr>
      <vt:lpstr>Calibri</vt:lpstr>
      <vt:lpstr>Corbel</vt:lpstr>
      <vt:lpstr>Times New Roman</vt:lpstr>
      <vt:lpstr>Trebuchet MS</vt:lpstr>
      <vt:lpstr>Tw Cen MT</vt:lpstr>
      <vt:lpstr>Контур</vt:lpstr>
      <vt:lpstr>            ИНФОРМАЦИОННЫЕ ОБРАЗОВАТЕЛЬНЫЕ ТЕХНОЛОГИИ</vt:lpstr>
      <vt:lpstr>Презентация PowerPoint</vt:lpstr>
      <vt:lpstr> </vt:lpstr>
      <vt:lpstr>Презентация PowerPoint</vt:lpstr>
      <vt:lpstr> </vt:lpstr>
      <vt:lpstr>Основные принципы разработки ИТ</vt:lpstr>
      <vt:lpstr>Презентация PowerPoint</vt:lpstr>
      <vt:lpstr> КЛАССИФИКАЦИЯ, ТРЕБОВАНИЯ   И ПРИНЦИПЫ РАЗРАБОТКИ ИОТ: </vt:lpstr>
      <vt:lpstr>По характеру выполняемых функций: </vt:lpstr>
      <vt:lpstr>  По степени полноты обучающих функций, возлагаемых на ЭВМ: </vt:lpstr>
      <vt:lpstr>По особенностям взаимодействия обучающегося с ЭВМ:</vt:lpstr>
      <vt:lpstr>По способу управления учебной деятельностью:</vt:lpstr>
      <vt:lpstr>  По уровням индивиализации образования:</vt:lpstr>
      <vt:lpstr>По форме представления учебного материала:</vt:lpstr>
      <vt:lpstr>   Основные требования к информационным образовательным технологиям</vt:lpstr>
      <vt:lpstr>Общесистемные требования:</vt:lpstr>
      <vt:lpstr>Общесистемные требования:</vt:lpstr>
      <vt:lpstr>Общесистемные требования:</vt:lpstr>
      <vt:lpstr>   Методологические требования: </vt:lpstr>
      <vt:lpstr>Методологические требования:</vt:lpstr>
      <vt:lpstr>Методологические требования:</vt:lpstr>
      <vt:lpstr>Методологические требования:</vt:lpstr>
      <vt:lpstr>                 Требования к структуре и    организационному построению: </vt:lpstr>
      <vt:lpstr>Требования к структуре и организационному построению:</vt:lpstr>
      <vt:lpstr>       Требования к структуре и организационному  построению:</vt:lpstr>
      <vt:lpstr>Используемые ресурсы: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ИНФОРМАЦИОННЫЕ ОБРАЗОВАТЕЛЬНЫЕ ТЕХНОЛОГИИ</dc:title>
  <dc:creator>Admin</dc:creator>
  <cp:lastModifiedBy>Алла Гамаюнова</cp:lastModifiedBy>
  <cp:revision>190</cp:revision>
  <dcterms:created xsi:type="dcterms:W3CDTF">2012-05-03T09:13:41Z</dcterms:created>
  <dcterms:modified xsi:type="dcterms:W3CDTF">2013-08-11T14:33:56Z</dcterms:modified>
</cp:coreProperties>
</file>