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74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3" r:id="rId20"/>
    <p:sldId id="26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DD319-7B98-4E98-9C41-4C8EE3E8DA37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733152-C428-40B6-AAD5-4B3E3295A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33152-C428-40B6-AAD5-4B3E3295A71E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714356"/>
            <a:ext cx="8229600" cy="857256"/>
          </a:xfrm>
        </p:spPr>
        <p:txBody>
          <a:bodyPr/>
          <a:lstStyle/>
          <a:p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Всемирный потоп</a:t>
            </a: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72132" y="4143380"/>
            <a:ext cx="3071834" cy="1785950"/>
          </a:xfrm>
        </p:spPr>
        <p:txBody>
          <a:bodyPr/>
          <a:lstStyle/>
          <a:p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Учитель ИЗО и МХК </a:t>
            </a:r>
          </a:p>
          <a:p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Смирнова Л.В.</a:t>
            </a: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Рисунок 3" descr="4191 :: &amp;SHcy;&amp;tcy;&amp;ocy;&amp;rcy;&amp;ycy;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1928802"/>
            <a:ext cx="4572032" cy="4333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285728"/>
            <a:ext cx="73581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Сразу же на землю хлынули потоки воды. Страшный ливень продолжался сорок дней и сорок ночей. Ковчег всплыл, а вода поднималась все выше и выше, пока на пятнадцать локтей не покрыла вершины самых высоких гор. </a:t>
            </a:r>
            <a:endParaRPr lang="ru-RU" sz="2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Рисунок 3" descr="&amp;Zcy;&amp;icy;&amp;mcy;&amp;acy; (&amp;Pcy;&amp;ocy;&amp;tcy;&amp;ocy;&amp;pcy;) - &amp;Ncy;&amp;icy;&amp;kcy;&amp;ocy;&amp;lcy;&amp;yacy; &amp;Pcy;&amp;ucy;&amp;scy;&amp;scy;&amp;iecy;&amp;ncy; - WikiPaintings.or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6314" y="2500306"/>
            <a:ext cx="400052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214942" y="6286520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«Зима. Потоп.» Николя Пуссен.</a:t>
            </a:r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Рисунок 5" descr="&amp;Acy;&amp;rcy;&amp;khcy;&amp;iecy;&amp;ocy;&amp;lcy;&amp;ocy;&amp;gcy;: &amp;Vcy;&amp;iecy;&amp;lcy;&amp;icy;&amp;kcy;&amp;icy;&amp;jcy; &amp;pcy;&amp;ocy;&amp;tcy;&amp;ocy;&amp;pcy; &amp;ncy;&amp;acy;&amp;chcy;&amp;acy;&amp;lcy;&amp;scy;&amp;yacy; &amp;vcy; &amp;CHcy;&amp;iecy;&amp;rcy;&amp;ncy;&amp;ocy;&amp;mcy; &amp;mcy;&amp;ocy;&amp;rcy;&amp;iecy; - &amp;Vcy; &amp;mcy;&amp;icy;&amp;rcy;&amp;iecy;: &amp;ncy;&amp;ocy;&amp;vcy;&amp;ocy;&amp;scy;&amp;tcy;&amp;icy; &amp;Mcy;&amp;ocy;&amp;lcy;&amp;dcy;&amp;ocy;&amp;vcy;&amp;ycy; &amp;ncy;&amp;acy; nbm.md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2500306"/>
            <a:ext cx="421484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14290"/>
            <a:ext cx="79296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Из обитателей земли уцелели только те, кто был в ковчеге.</a:t>
            </a:r>
            <a:endParaRPr lang="ru-RU" sz="2800" dirty="0"/>
          </a:p>
        </p:txBody>
      </p:sp>
      <p:pic>
        <p:nvPicPr>
          <p:cNvPr id="3" name="Рисунок 2" descr="http://www.foma.ru/fotos/journal/133/tkacenko-voptosi133/tema133katastr_2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4071942"/>
            <a:ext cx="385765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&amp;Zcy;&amp;icy;&amp;mcy;&amp;acy;, &amp;icy;&amp;lcy;&amp;icy; &amp;Pcy;&amp;ocy;&amp;tcy;&amp;ocy;&amp;pcy;. &amp;Ncy;&amp;icy;&amp;kcy;&amp;ocy;&amp;lcy;&amp;acy; &amp;Pcy;&amp;ucy;&amp;scy;&amp;scy;&amp;iecy;&amp;ncy;. &amp;Lcy;&amp;ucy;&amp;vcy;&amp;rcy; (&amp;Vcy;&amp;lcy;&amp;acy;&amp;dcy;&amp;icy;&amp;mcy;&amp;icy;&amp;rcy; &amp;Kcy;&amp;ocy;&amp;tcy;&amp;ocy;&amp;vcy;&amp;scy;&amp;kcy;&amp;icy;&amp;jcy;) / &amp;Scy;&amp;tcy;&amp;icy;&amp;khcy;&amp;icy;.&amp;rcy;&amp;ucy; - &amp;ncy;&amp;acy;&amp;tscy;&amp;icy;&amp;ocy;&amp;ncy;&amp;acy;&amp;lcy;&amp;softcy;&amp;ncy;&amp;ycy;&amp;jcy; &amp;scy;&amp;iecy;&amp;rcy;&amp;vcy;&amp;iecy;&amp;rcy; &amp;scy;&amp;ocy;&amp;vcy;&amp;rcy;&amp;iecy;&amp;mcy;&amp;iecy;&amp;ncy;&amp;ncy;&amp;ocy;&amp;jcy; &amp;pcy;&amp;ocy;&amp;ecy;&amp;zcy;&amp;icy;&amp;icy;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6" y="4071942"/>
            <a:ext cx="400052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&amp;Bcy;&amp;icy;&amp;bcy;&amp;lcy;&amp;iecy;&amp;jcy;&amp;scy;&amp;kcy;&amp;icy;&amp;iecy; &amp;vcy;&amp;scy;&amp;iecy;&amp;mcy;&amp;icy;&amp;rcy;&amp;ncy;&amp;ycy;&amp;iecy; &amp;pcy;&amp;ocy;&amp;tcy;&amp;ocy;&amp;pcy;&amp;ycy; - &amp;ncy;&amp;iecy; &amp;vcy;&amp;ycy;&amp;dcy;&amp;ucy;&amp;mcy;&amp;kcy;&amp;acy;. - &amp;Scy;&amp;tcy;&amp;acy;&amp;tcy;&amp;softcy;&amp;icy; - &amp;Ocy;&amp;dcy;&amp;iecy;&amp;scy;&amp;scy;&amp;acy;. &amp;Ocy;&amp;dcy;&amp;iecy;&amp;scy;&amp;scy;&amp;kcy;&amp;icy;&amp;jcy; &amp;gcy;&amp;ocy;&amp;rcy;&amp;ocy;&amp;dcy;&amp;scy;&amp;kcy;&amp;ocy;&amp;jcy; &amp;scy;&amp;acy;&amp;jcy;&amp;tcy; - &amp;Ucy;&amp;tcy;&amp;rcy;&amp;iecy;&amp;ncy;&amp;ncy;&amp;icy;&amp;jcy; &amp;gcy;&amp;ocy;&amp;rcy;&amp;ocy;&amp;dcy;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596" y="1357298"/>
            <a:ext cx="385765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&amp;Pcy;&amp;ocy;&amp;tcy;&amp;ocy;&amp;pcy; &amp;vcy;&amp;scy;&amp;iecy;&amp;mcy;&amp;icy;&amp;rcy;&amp;ncy;&amp;ycy;&amp;jcy; - World flood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14876" y="1357298"/>
            <a:ext cx="397034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14290"/>
            <a:ext cx="79296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Долго плыл по водам Ной и вот наконец он решился открыть окно и посмотреть не исчезла ли вода. Он выпустил ворона, но тот даже не отлетел далеко, а стал кружить возле ковчега. Вокруг был виден лишь бескрайний водный простор. Через семь дней Ной выпустил голубку. Она тоже вернулась ни с чем.</a:t>
            </a:r>
            <a:endParaRPr lang="ru-RU" sz="2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Рисунок 3" descr="&amp;Kcy;&amp;ocy;&amp;ncy;&amp;iecy;&amp;tscy; &amp;vcy;&amp;scy;&amp;iecy;&amp;mcy;&amp;icy;&amp;rcy;&amp;ncy;&amp;ocy;&amp;gcy;&amp;ocy; &amp;pcy;&amp;ocy;&amp;tcy;&amp;ocy;&amp;pcy;&amp;acy;. &amp;Ncy;&amp;ocy;&amp;iecy;&amp;vcy; &amp;kcy;&amp;ocy;&amp;vcy;&amp;chcy;&amp;iecy;&amp;gcy;. &amp;Kcy;&amp;acy;&amp;rcy;&amp;tcy;&amp;icy;&amp;ncy;&amp;ycy; &amp;khcy;&amp;ucy;&amp;dcy;&amp;ocy;&amp;zhcy;&amp;ncy;&amp;icy;&amp;kcy;&amp;acy;. &amp;SHcy;&amp;iecy;&amp;vcy;&amp;chcy;&amp;iecy;&amp;ncy;&amp;kcy;&amp;ocy; &amp;Vcy;&amp;acy;&amp;lcy;&amp;iecy;&amp;rcy;&amp;icy;&amp;jcy; &amp;YUcy;&amp;rcy;&amp;softcy;&amp;iecy;&amp;vcy;&amp;icy;&amp;chcy;. &amp;KHcy;&amp;ucy;&amp;dcy;&amp;ocy;&amp;zhcy;&amp;ncy;&amp;icy;&amp;kcy;&amp;icy;. &amp;Kcy;&amp;acy;&amp;rcy;&amp;tcy;&amp;icy;&amp;ncy;&amp;ycy;, &amp;kcy;&amp;acy;&amp;rcy;&amp;tcy;&amp;icy;&amp;ncy;&amp;ncy;&amp;acy;&amp;yacy; &amp;gcy;&amp;acy;&amp;lcy;&amp;iecy;&amp;rcy;&amp;iecy;&amp;yacy;, &amp;pcy;&amp;rcy;&amp;ocy;&amp;dcy;&amp;acy;&amp;zhcy;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7752" y="3357562"/>
            <a:ext cx="3970345" cy="3186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&amp;Dcy;&amp;ncy;&amp;iecy;&amp;vcy;&amp;ncy;&amp;icy;&amp;kcy; &amp;Dcy;&amp;iecy;&amp;vcy;&amp;ocy;&amp;chcy;&amp;kcy;&amp;acy; &amp;Tcy;&amp;ocy;&amp;chcy;&amp;kcy;&amp;acy; :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2714620"/>
            <a:ext cx="414340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428604"/>
            <a:ext cx="76438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Прошло еще семь томительных дней и ночей, после чего Ной снова выпустил голубку. К тому времени вода начала сходить, и к вечеру голубка возвратилась, держа в клюве ветвь оливкового дерева. Так Ной узнал, что вода сходит с земли. </a:t>
            </a:r>
            <a:endParaRPr lang="ru-RU" sz="2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Рисунок 2" descr="&amp;Ocy;&amp;bcy;&amp;scy;&amp;ucy;&amp;zhcy;&amp;dcy;&amp;iecy;&amp;ncy;&amp;icy;&amp;yacy; &amp;Ecy;&amp;tcy;&amp;ocy; &amp;Bcy;&amp;acy;&amp;jcy;&amp;kcy;&amp;acy;&amp;lcy;&amp;ocy;&amp;vcy;&amp;ycy;!!! &amp;Gcy;&amp;rcy;&amp;ucy;&amp;pcy;&amp;pcy;&amp;ycy; &amp;Mcy;&amp;ocy;&amp;jcy; &amp;Mcy;&amp;icy;&amp;rcy;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2500307"/>
            <a:ext cx="407192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&amp;Gcy;&amp;acy;&amp;lcy;&amp;iecy;&amp;rcy;&amp;iecy;&amp;yacy; - &amp;Kcy;&amp;acy;&amp;tcy;&amp;iecy;&amp;gcy;&amp;ocy;&amp;rcy;&amp;icy;&amp;yacy;: &amp;Vcy;&amp;scy;&amp;iecy;&amp;mcy;&amp;icy;&amp;rcy;&amp;ncy;&amp;ycy;&amp;jcy; &amp;pcy;&amp;ocy;&amp;tcy;&amp;ocy;&amp;pcy; - &amp;Fcy;&amp;acy;&amp;jcy;&amp;lcy;: &amp;Ncy;&amp;ocy;&amp;jcy; &amp;vcy;&amp;ycy;&amp;pcy;&amp;ucy;&amp;scy;&amp;kcy;&amp;acy;&amp;iecy;&amp;tcy; &amp;gcy;&amp;ocy;&amp;lcy;&amp;ucy;&amp;bcy;&amp;yacy;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2500306"/>
            <a:ext cx="3786214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00042"/>
            <a:ext cx="814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Прождав еще семь дней, Ной снова выпустил голубя, и тот уже не возвратился. Открыл Ной крышу ковчега, огляделся и увидел гору Арарат, радостно залитую солнцем. </a:t>
            </a:r>
            <a:endParaRPr lang="ru-RU" sz="2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Рисунок 2" descr="&amp;Icy;&amp;gcy;&amp;rcy;&amp;acy; &quot;&amp;Acy;&amp;scy;&amp;scy;&amp;ocy;&amp;tscy;&amp;icy;&amp;acy;&amp;tscy;&amp;icy;&amp;icy;&quot; 37 &amp;fcy;&amp;ocy;&amp;tcy;&amp;ocy;&amp;gcy;&amp;rcy;&amp;acy;&amp;fcy;&amp;icy;&amp;jcy; &amp;Vcy;&amp;Kcy;&amp;ocy;&amp;ncy;&amp;tcy;&amp;acy;&amp;kcy;&amp;tcy;&amp;iecy;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928802"/>
            <a:ext cx="4184659" cy="3442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pb-attach-img-291955-0-69688200-1422556049" descr="http://www.antique-salon.ru/forum/uploads/monthly_04_2012/post-7877-1334727718_thumb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3143248"/>
            <a:ext cx="400052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4414" y="285728"/>
            <a:ext cx="6500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Теперь Ной смог покинуть корабль, и его потомки снова заселили землю. Выйдя из ковчега, он принес жертвоприношения. </a:t>
            </a:r>
            <a:endParaRPr lang="ru-RU" sz="2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" name="Рисунок 6" descr="&amp;Vcy;&amp;scy;&amp;iecy;&amp;mcy;&amp;icy;&amp;rcy;&amp;ncy;&amp;ycy;&amp;jcy; &amp;pcy;&amp;ocy;&amp;tcy;&amp;ocy;&amp;pcy;: &amp;mcy;&amp;icy;&amp;fcy; &amp;icy;&amp;lcy;&amp;icy; &amp;rcy;&amp;iecy;&amp;acy;&amp;lcy;&amp;softcy;&amp;ncy;&amp;ocy;&amp;scy;&amp;tcy;&amp;softcy;? &quot; Russify.ru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28" y="1643050"/>
            <a:ext cx="385765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&amp;Ucy;&amp;vcy;&amp;lcy;&amp;iecy;&amp;chcy;&amp;iecy;&amp;ncy;&amp;icy;&amp;yacy;/ &amp;kcy;&amp;ucy;&amp;lcy;&amp;icy;&amp;ncy;&amp;acy;&amp;rcy;&amp;icy;&amp;yacy;/&amp;rcy;&amp;ucy;&amp;kcy;&amp;ocy;&amp;dcy;&amp;iecy;&amp;lcy;&amp;icy;&amp;iecy;/&amp;kcy;&amp;rcy;&amp;acy;&amp;scy;&amp;ocy;&amp;tcy;&amp;acy;/&amp;zcy;&amp;dcy;&amp;ocy;&amp;rcy;&amp;ocy;&amp;vcy;&amp;softcy;&amp;iecy;/&amp;pcy;&amp;ucy;&amp;tcy;&amp;iecy;&amp;shcy;&amp;iecy;&amp;scy;&amp;tcy;&amp;vcy;&amp;icy;&amp;yacy;/&amp;ucy;&amp;yucy;&amp;tcy;&amp;ncy;&amp;ycy;&amp;jcy; &amp;dcy;&amp;ocy;&amp;mcy;/&amp;vcy;&amp;yacy;&amp;zcy;&amp;acy;&amp;ncy;&amp;icy;&amp;iecy; &amp;scy;&amp;pcy;&amp;icy;&amp;tscy;&amp;acy;&amp;mcy;&amp;icy; &amp;icy; &amp;kcy;&amp;rcy;&amp;yucy;&amp;chcy;&amp;kcy;&amp;ocy;&amp;mcy;/&amp;lcy;&amp;yucy;&amp;bcy;&amp;icy;&amp;mcy;&amp;acy;&amp;yacy; &amp;dcy;&amp;acy;&amp;chcy;&amp;acy;/&amp;ncy;&amp;acy;&amp;shcy;&amp;icy; &amp;dcy;&amp;iecy;&amp;tcy;&amp;icy;/&amp;ncy;&amp;iecy;&amp;vcy;&amp;iecy;&amp;rcy;&amp;ocy;&amp;yacy;&amp;tcy;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7" y="2214554"/>
            <a:ext cx="4286281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357166"/>
            <a:ext cx="7572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Бог обещал восстановить порядок вещей и никогда больше не уничтожать род людской через потоп. В знак этого обещания в небесах засияла радуга. Бог благословил Ноя и его потомков. </a:t>
            </a:r>
            <a:endParaRPr lang="ru-RU" sz="2400" dirty="0"/>
          </a:p>
        </p:txBody>
      </p:sp>
      <p:pic>
        <p:nvPicPr>
          <p:cNvPr id="5" name="Рисунок 4" descr="&amp;Rcy;&amp;acy;&amp;dcy;&amp;ucy;&amp;gcy;&amp;acy;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7686" y="2500306"/>
            <a:ext cx="4541849" cy="3870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&amp;Scy;&amp;acy;&amp;mcy;&amp;ocy;&amp;iecy; &amp;icy;&amp;ncy;&amp;tcy;&amp;iecy;&amp;rcy;&amp;iecy;&amp;scy;&amp;ncy;&amp;ocy;&amp;iecy; &amp;vcy; &amp;ZHcy;&amp;ZHcy;: 29.07.2008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2071678"/>
            <a:ext cx="3786214" cy="4552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142852"/>
            <a:ext cx="7929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Ной начал возделывать землю и насадил виноградник. После потопа он жил еще 300 лет и умер в праведных трудах, будучи 950 лет от роду.</a:t>
            </a:r>
            <a:endParaRPr lang="ru-RU" sz="2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6628" name="Picture 4" descr="&amp;Ocy; &amp;vcy;&amp;icy;&amp;ncy;&amp;ocy;&amp;gcy;&amp;rcy;&amp;acy;&amp;dcy;&amp;ie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…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28" y="1500174"/>
            <a:ext cx="3357543" cy="2500330"/>
          </a:xfrm>
          <a:prstGeom prst="rect">
            <a:avLst/>
          </a:prstGeom>
          <a:noFill/>
        </p:spPr>
      </p:pic>
      <p:pic>
        <p:nvPicPr>
          <p:cNvPr id="26630" name="Picture 6" descr="&amp;Kcy;&amp;rcy;&amp;acy;&amp;scy;&amp;icy;&amp;vcy;&amp;ycy;&amp;iecy; &amp;fcy;&amp;ocy;&amp;tcy;&amp;ocy;&amp;gcy;&amp;rcy;&amp;acy;&amp;fcy;&amp;icy;&amp;icy; &amp;scy;&amp;ocy;&amp;chcy;&amp;ncy;&amp;ycy;&amp;khcy; &amp;yacy;&amp;gcy;&amp;ocy;&amp;dcy; &amp;icy; &amp;fcy;&amp;rcy;&amp;ucy;&amp;kcy;&amp;tcy;&amp;ocy;&amp;vcy;. &amp;Ucy;&amp;gcy;&amp;ocy;&amp;shchcy;&amp;acy;&amp;jcy;&amp;tcy;&amp;iecy;&amp;scy;&amp;softcy;. &amp;Ocy;&amp;bcy;&amp;scy;&amp;ucy;&amp;zhcy;…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6" y="1500174"/>
            <a:ext cx="3286148" cy="2500330"/>
          </a:xfrm>
          <a:prstGeom prst="rect">
            <a:avLst/>
          </a:prstGeom>
          <a:noFill/>
        </p:spPr>
      </p:pic>
      <p:pic>
        <p:nvPicPr>
          <p:cNvPr id="26632" name="Picture 8" descr="&amp;Scy;&amp;acy;&amp;mcy;&amp;ycy;&amp;iecy; &amp;kcy;&amp;rcy;&amp;acy;&amp;scy;&amp;icy;&amp;vcy;&amp;ycy;&amp;iecy; &amp;vcy;&amp;icy;&amp;ncy;&amp;ocy;&amp;gcy;&amp;rcy;&amp;acy;&amp;dcy;&amp;ncy;&amp;icy;&amp;kcy;&amp;icy; &amp;mcy;&amp;icy;&amp;rcy;&amp;acy;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14612" y="4214818"/>
            <a:ext cx="3571900" cy="24535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&amp;Icy;&amp;tcy;&amp;acy;&amp;lcy;&amp;icy;&amp;ya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1214422"/>
            <a:ext cx="3429024" cy="4786346"/>
          </a:xfrm>
          <a:prstGeom prst="rect">
            <a:avLst/>
          </a:prstGeom>
          <a:noFill/>
        </p:spPr>
      </p:pic>
      <p:pic>
        <p:nvPicPr>
          <p:cNvPr id="34820" name="Picture 4" descr="&amp;Dcy;&amp;ucy;&amp;shcy;&amp;acy; &amp;pcy;&amp;ocy;&amp;lcy;&amp;ncy;&amp;acy; &amp;tcy;&amp;ocy;&amp;bcy;&amp;ocy;&amp;jcy;... : LiveInternet - &amp;Rcy;&amp;ocy;&amp;scy;&amp;scy;&amp;icy;&amp;jcy;&amp;scy;&amp;kcy;&amp;icy;&amp;jcy; &amp;Scy;&amp;iecy;&amp;rcy;&amp;vcy;&amp;icy;&amp;scy; &amp;Ocy;&amp;ncy;&amp;lcy;&amp;acy;&amp;jcy;…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1214422"/>
            <a:ext cx="3500462" cy="475224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57224" y="142852"/>
            <a:ext cx="7429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Микеланджело. «Потоп».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2910" y="6286520"/>
            <a:ext cx="77153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Фреска. 1508 – 1512 гг. Сикстинская капелла. Ватикан, Рим.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Образ Ноя на иконах.</a:t>
            </a:r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" name="Содержимое 6" descr="http://www.proznanie.ru/photo/image1316796685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428736"/>
            <a:ext cx="3466541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57158" y="6357958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Фреска Феофана Грека.</a:t>
            </a:r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00496" y="1571612"/>
            <a:ext cx="471490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В соответствии с каноном Ной на иконах выглядит  мудрым, спокойным,  седовласым старцем. Подчеркнутое иконописцами спокойствие Ноя должно было демонстрировать верующим пример поведения праведника, доверяющего свою судьбу Богу в час непреодолимой катастрофы. Имя Ноя, трактующееся как «успокаивающий», перекликалось с этим образом.</a:t>
            </a:r>
          </a:p>
          <a:p>
            <a:pPr algn="ctr"/>
            <a:r>
              <a:rPr lang="ru-RU" sz="20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Узнать Ноя на иконах, фресках и мозаиках можно по ковчегу, напоминающему папирусную лодку, изображаемую в руках Ноя </a:t>
            </a:r>
          </a:p>
          <a:p>
            <a:pPr algn="ctr"/>
            <a:r>
              <a:rPr lang="ru-RU" sz="20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или рядом с ним.</a:t>
            </a:r>
            <a:endParaRPr lang="ru-RU" sz="20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428604"/>
            <a:ext cx="77867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После изгнания Адама и Евы из Рая «люди начали умножаться на земле». (Быт. 6; 1,2) Вначале они жили честно и не грешили, но постепенно все чаще стали грешить и совершать зло.</a:t>
            </a:r>
            <a:endParaRPr lang="ru-RU" sz="2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Рисунок 5" descr="&amp;Ucy;&amp;scy;&amp;tcy;&amp;acy;&amp;ncy;&amp;ocy;&amp;vcy;&amp;lcy;&amp;iecy;&amp;ncy;&amp;acy; &amp;dcy;&amp;acy;&amp;tcy;&amp;acy; &amp;pcy;&amp;iecy;&amp;rcy;&amp;vcy;&amp;ocy;&amp;gcy;&amp;ocy; &amp;Vcy;&amp;scy;&amp;iecy;&amp;mcy;&amp;icy;&amp;rcy;&amp;ncy;&amp;ocy;&amp;gcy;&amp;ocy; &amp;pcy;&amp;ocy;&amp;tcy;&amp;ocy;&amp;pcy;&amp;acy; &amp;Ncy;&amp;iecy;&amp;pcy;&amp;ocy;&amp;zcy;&amp;ncy;&amp;acy;&amp;ncy;&amp;ncy;&amp;ocy;&amp;iecy; &amp;vcy;&amp;ocy;&amp;kcy;&amp;rcy;&amp;ucy;&amp;gcy; &amp;ncy;&amp;acy;&amp;scy;.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290" y="2143116"/>
            <a:ext cx="6500858" cy="4491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Ecy;&amp;pcy;&amp;icy;&amp;tscy;&amp;iecy;&amp;ncy;&amp;tcy;&amp;rcy; &amp;Vcy;&amp;scy;&amp;iecy;&amp;mcy;&amp;icy;&amp;rcy;&amp;ncy;&amp;ocy;&amp;gcy;&amp;ocy; &amp;pcy;&amp;ocy;&amp;tcy;&amp;ocy;&amp;pcy;&amp;acy; (&amp;Fcy;&amp;acy;&amp;tcy;&amp;khcy;&amp;ucy;&amp;lcy;&amp;acy; &amp;Dcy;&amp;zhcy;&amp;acy;&amp;mcy;&amp;acy;&amp;lcy;&amp;ocy;&amp;vcy;) / &amp;icy;&amp;scy;&amp;tcy;&amp;ocy;&amp;rcy;&amp;icy;&amp;yacy; &amp;icy; &amp;pcy;&amp;ocy;&amp;lcy;&amp;icy;&amp;tcy;&amp;icy;&amp;kcy;&amp;acy; / &amp;Pcy;&amp;rcy;&amp;ocy;&amp;zcy;&amp;acy;.&amp;rcy;&amp;ucy; - &amp;ncy;&amp;acy;&amp;tscy;&amp;icy;&amp;ocy;&amp;ncy;&amp;acy;&amp;lcy;&amp;softcy;&amp;ncy;&amp;ycy;&amp;jcy; &amp;scy;&amp;iecy;&amp;rcy;&amp;vcy;&amp;iecy;&amp;rcy; &amp;scy;&amp;ocy;&amp;vcy;&amp;rcy;&amp;iecy;&amp;mcy;&amp;iecy;&amp;ncy;&amp;ncy;&amp;ocy;&amp;jcy; &amp;pcy;&amp;rcy;&amp;ocy;&amp;zcy;&amp;ycy;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4876" y="4000504"/>
            <a:ext cx="407196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&amp;Ucy;&amp;zcy;&amp;ncy;&amp;acy;&amp;tcy;&amp;softcy; &amp;vcy;&amp;scy;&amp;iocy; &amp;pcy;&amp;rcy;&amp;ocy; &amp;kcy;&amp;ocy;&amp;ncy;&amp;iecy;&amp;tscy; &amp;scy;&amp;vcy;&amp;iecy;&amp;tcy;&amp;acy;: &amp;Vcy;&amp;scy;&amp;iecy;&amp;mcy;&amp;icy;&amp;rcy;&amp;ncy;&amp;ycy;&amp;jcy; &amp;pcy;&amp;ocy;&amp;tcy;&amp;ocy;&amp;pcy;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1071546"/>
            <a:ext cx="407196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&amp;Ocy;&amp;bcy;&amp;lcy;&amp;acy;&amp;kcy;&amp;acy;, &amp;ncy;&amp;iecy;&amp;bcy;&amp;ocy;, &amp;mcy;&amp;ocy;&amp;rcy;&amp;iecy;, &amp;vcy;&amp;ocy;&amp;lcy;&amp;ncy;&amp;ycy;, &amp;pcy;&amp;iecy;&amp;ncy;&amp;acy;, &amp;zcy;&amp;acy;&amp;kcy;&amp;acy;&amp;tcy; &amp;ocy;&amp;bcy;&amp;ocy;&amp;icy;, &amp;fcy;&amp;ocy;&amp;tcy;&amp;ocy;, &amp;kcy;&amp;acy;&amp;rcy;&amp;tcy;&amp;icy;&amp;ncy;&amp;kcy;&amp;icy;.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4000504"/>
            <a:ext cx="4071966" cy="265272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214290"/>
            <a:ext cx="7286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Спасибо за внимание!</a:t>
            </a:r>
            <a:endParaRPr lang="ru-RU" sz="4400" dirty="0"/>
          </a:p>
        </p:txBody>
      </p:sp>
      <p:pic>
        <p:nvPicPr>
          <p:cNvPr id="21508" name="Picture 4" descr="&amp;Kcy;&amp;acy;&amp;rcy;&amp;tcy;&amp;icy;&amp;ncy;&amp;kcy;&amp;acy; 490930 / &amp;pcy;&amp;rcy;&amp;icy;&amp;bcy;&amp;ocy;&amp;jcy;, &amp;mcy;&amp;ocy;&amp;rcy;&amp;iecy;, &amp;tcy;&amp;ucy;&amp;chcy;&amp;icy; / wallpapers1.skeeks.co…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58" y="1071546"/>
            <a:ext cx="4071966" cy="27146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85728"/>
            <a:ext cx="7929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Только один благочестивый человек, по имени </a:t>
            </a:r>
            <a:r>
              <a:rPr lang="ru-RU" sz="2400" dirty="0" smtClean="0">
                <a:solidFill>
                  <a:srgbClr val="FFC000"/>
                </a:solidFill>
              </a:rPr>
              <a:t>Ной</a:t>
            </a:r>
            <a:r>
              <a:rPr lang="ru-RU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, оставался верным Создателю. Тогда решил Бог покарать человечество, поручив Ною спасти лишь небольшую часть людей и животных.</a:t>
            </a:r>
            <a:endParaRPr lang="ru-RU" sz="2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146" name="Picture 2" descr="&amp;Scy;&amp;tcy;&amp;acy;&amp;rcy;&amp;ycy;&amp;jcy; &amp;IEcy;&amp;vcy;&amp;rcy;&amp;iecy;&amp;jcy; 1896 , &amp;YAcy;&amp;rcy;&amp;ocy;&amp;shcy;&amp;iecy;&amp;ncy;&amp;kcy;&amp;ocy; &amp;Ncy;&amp;icy;&amp;kcy;&amp;ocy;&amp;lcy;&amp;acy;&amp;jcy; &amp;Acy;&amp;lcy;&amp;iecy;&amp;kcy;&amp;scy;&amp;acy;&amp;ncy;&amp;dcy;&amp;rcy;&amp;ocy;&amp;vcy;&amp;icy;&amp;chcy;. 849x1109…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000240"/>
            <a:ext cx="3648075" cy="4643470"/>
          </a:xfrm>
          <a:prstGeom prst="rect">
            <a:avLst/>
          </a:prstGeom>
          <a:noFill/>
        </p:spPr>
      </p:pic>
      <p:pic>
        <p:nvPicPr>
          <p:cNvPr id="6148" name="Picture 4" descr="&amp;Vcy; &amp;ncy;&amp;acy;&amp;chcy;&amp;acy;&amp;lcy;&amp;iecy;. &amp;Icy;&amp;zcy;&amp;ucy;&amp;chcy;&amp;iecy;&amp;ncy;&amp;icy;&amp;iecy; &amp;kcy;&amp;ncy;&amp;icy;&amp;gcy;&amp;icy; &amp;Bcy;&amp;ycy;&amp;tcy;&amp;icy;&amp;yacy;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71934" y="2285992"/>
            <a:ext cx="4810112" cy="3978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285728"/>
            <a:ext cx="74295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Бог заблаговременно сообщил Ною о своем решении и дал ему точные указания, как построить </a:t>
            </a:r>
            <a:r>
              <a:rPr lang="ru-RU" sz="2400" dirty="0" smtClean="0">
                <a:solidFill>
                  <a:srgbClr val="FFC000"/>
                </a:solidFill>
              </a:rPr>
              <a:t>ковчег</a:t>
            </a:r>
            <a:r>
              <a:rPr lang="ru-RU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и снарядить его для длительного плавания, какими должны быть его размеры. Вместе с сыновьями Ной стал строить корабль, способный пережить готовящийся потоп. </a:t>
            </a:r>
            <a:endParaRPr lang="ru-RU" sz="2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Рисунок 2" descr="&amp;Vcy;&amp;scy;&amp;iecy;&amp;mcy;&amp;icy;&amp;rcy;&amp;ncy;&amp;ycy;&amp;jcy; &amp;pcy;&amp;ocy;&amp;tcy;&amp;ocy;&amp;pcy; &amp;pcy;&amp;ocy; &amp;Kcy;&amp;ocy;&amp;rcy;&amp;acy;&amp;ncy;&amp;ucy;. &amp;Ncy;&amp;ocy; &amp;kcy;&amp;rcy;&amp;ocy;&amp;mcy;&amp;iecy; &amp;Bcy;&amp;icy;&amp;bcy;&amp;lcy;&amp;icy;&amp;icy; &amp;ucy; &amp;ncy;&amp;acy;&amp;scy; &amp;iecy;&amp;scy;&amp;tcy;&amp;softcy; &amp;iecy;&amp;shchcy;&amp;iecy; &amp;ocy;&amp;dcy;&amp;ncy;&amp;acy;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29322" y="2285992"/>
            <a:ext cx="284797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&amp;CHcy;&amp;iecy;&amp;lcy;&amp;ocy;&amp;vcy;&amp;iecy;&amp;chcy;&amp;iecy;&amp;scy;&amp;tcy;&amp;vcy;&amp;ocy; &amp;dcy;&amp;ocy; &amp;icy; &amp;pcy;&amp;ocy;&amp;scy;&amp;lcy;&amp;iecy; &amp;Pcy;&amp;ocy;&amp;tcy;&amp;ocy;&amp;pcy;&amp;acy;. &amp;CHcy;&amp;tcy;&amp;ocy;-&amp;tcy;&amp;ocy; &amp;icy;&amp;zcy;&amp;mcy;&amp;iecy;&amp;ncy;&amp;icy;&amp;lcy;&amp;ocy;&amp;scy;&amp;softcy;. (&amp;Dcy;&amp;icy;&amp;acy;&amp;kcy;&amp;ocy;&amp;ncy; &amp;Acy;&amp;lcy;&amp;iecy;&amp;kcy;&amp;scy;&amp;acy;&amp;ncy;&amp;dcy;&amp;rcy;) / &amp;rcy;&amp;iecy;&amp;lcy;&amp;icy;&amp;gcy;&amp;icy;&amp;yacy; / &amp;Pcy;&amp;rcy;&amp;ocy;&amp;zcy;&amp;acy;.&amp;rcy;&amp;ucy; - &amp;ncy;&amp;acy;&amp;tscy;&amp;icy;&amp;ocy;&amp;ncy;&amp;acy;&amp;lcy;&amp;softcy;&amp;ncy;&amp;ycy;&amp;jcy; &amp;scy;&amp;iecy;&amp;rcy;&amp;vcy;&amp;iecy;&amp;rcy; &amp;scy;&amp;ocy;&amp;vcy;&amp;rcy;&amp;iecy;&amp;mcy;&amp;iecy;&amp;ncy;&amp;ncy;&amp;ocy;&amp;jcy; &amp;pcy;&amp;rcy;&amp;ocy;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2928934"/>
            <a:ext cx="514353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357166"/>
            <a:ext cx="77867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Объем ковчега составлял 56250 кубометров при длине около 150 метров, ширине около 25 метров и высоте около 15 метров, что физически позволяло разместить все виды млекопитающих, птиц, пресмыкающихся и земноводных. </a:t>
            </a:r>
            <a:endParaRPr lang="ru-RU" sz="2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Рисунок 2" descr="&amp;Ncy;&amp;ocy;&amp;vcy;&amp;ocy;&amp;tcy;&amp;iecy;&amp;kcy;&amp;acy;: &amp;Ncy;&amp;ocy;&amp;vcy;&amp;ocy;&amp;scy;&amp;tcy;&amp;icy; - &amp;Ucy;&amp;chcy;&amp;iecy;&amp;ncy;&amp;ycy;&amp;iecy; &amp;ocy;&amp;bcy;&amp;iecy;&amp;shchcy;&amp;acy;&amp;yucy;&amp;tcy; &amp;vcy;&amp;scy;&amp;iecy;&amp;mcy;&amp;icy;&amp;rcy;&amp;ncy;&amp;ycy;&amp;jcy; &amp;pcy;&amp;ocy;&amp;tcy;&amp;ocy;&amp;pcy; &amp;icy; &amp;lcy;&amp;iecy;&amp;dcy;&amp;ncy;&amp;icy;&amp;kcy;&amp;ocy;&amp;vcy;&amp;ycy;&amp;jcy; &amp;pcy;&amp;iecy;&amp;rcy;&amp;icy;&amp;ocy;&amp;dcy;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714620"/>
            <a:ext cx="4071966" cy="3593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 descr="&amp;Mcy;&amp;ocy;&amp;lcy;&amp;ocy;&amp;dcy;&amp;iecy;&amp;zhcy;&amp;ncy;&amp;ycy;&amp;jcy;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2714620"/>
            <a:ext cx="4000528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500042"/>
            <a:ext cx="8429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Люди по-прежнему жили беззаботной, веселой  и  распутной жизнью. </a:t>
            </a:r>
            <a:endParaRPr lang="ru-RU" sz="2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Рисунок 2" descr="&amp;Rcy;&amp;acy;&amp;zcy;&amp;rcy;&amp;ucy;&amp;shcy;&amp;icy;&amp;tcy;&amp;iecy;&amp;lcy;&amp;softcy; &amp;mcy;&amp;icy;&amp;fcy;&amp;ocy;&amp;vcy;. - &amp;Bcy;&amp;ocy;&amp;gcy;&amp;icy; &amp;icy; &amp;icy;&amp;khcy; &amp;scy;&amp;ocy;&amp;zcy;&amp;dcy;&amp;acy;&amp;ncy;&amp;icy;&amp;yacy;.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29190" y="3286124"/>
            <a:ext cx="392909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&amp;KHcy;&amp;rcy;&amp;icy;&amp;scy;&amp;tcy;&amp;icy;&amp;acy;&amp;ncy;&amp;iecy; &amp;pcy;&amp;ocy;&amp;scy;&amp;lcy;&amp;iecy;&amp;dcy;&amp;ncy;&amp;iecy;&amp;gcy;&amp;ocy; &amp;vcy;&amp;rcy;&amp;iecy;&amp;mcy;&amp;mcy;&amp;iecy;&amp;ncy;&amp;icy;. - &amp;Bcy;&amp;lcy;&amp;ocy;&amp;gcy; - &amp;Scy;&amp;iecy;&amp;ncy;&amp;tcy;&amp;yacy;&amp;bcy;&amp;rcy;&amp;softcy;, 2008 - &amp;Scy;&amp;tcy;&amp;rcy;&amp;acy;&amp;ncy;&amp;icy;&amp;tscy;&amp;acy; 1 - &amp;Pcy;&amp;rcy;&amp;icy;&amp;vcy;&amp;iecy;&amp;tcy;.&amp;rcy;&amp;ucy;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571612"/>
            <a:ext cx="421484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428604"/>
            <a:ext cx="75009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К началу работ по постройке ковчега Ною было 500 лет и у него было 3 сына – Сим, Хам и </a:t>
            </a:r>
            <a:r>
              <a:rPr lang="ru-RU" sz="24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Иафет</a:t>
            </a:r>
            <a:r>
              <a:rPr lang="ru-RU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. После постройки ковчега и перед потопом ему было 600 лет. За семь дней до начала потопа Бог приказал Ною вместе с семьей погрузиться на корабль.</a:t>
            </a:r>
            <a:endParaRPr lang="ru-RU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Рисунок 2" descr="&amp;Mcy;&amp;acy;&amp;tcy;&amp;iecy;&amp;rcy;&amp;icy;&amp;acy;&amp;lcy;&amp;ycy; &amp;zcy;&amp;acy; 16.02.2010 &quot; &amp;Mcy;&amp;ocy;&amp;lcy;&amp;ocy;&amp;dcy;&amp;iecy;&amp;zhcy;&amp;ncy;&amp;ycy;&amp;jcy; &amp;kcy;&amp;acy;&amp;ncy;&amp;acy;&amp;lcy; Students.ru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786058"/>
            <a:ext cx="4214842" cy="3691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pb-attach-img-291655-0-58851400-1422550654" descr="http://www.antique-salon.ru/forum/uploads/monthly_04_2012/post-7877-1334556803_thumb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2786058"/>
            <a:ext cx="409575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357166"/>
            <a:ext cx="81439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Также Бог велел ввести в ковчег из всех животных от всякой плоти по паре : и мужского пола и женского, чтобы они остались в живых вместе с Ноем и его семьей. Когда ковчег был наполнен пищей, водой и живыми существами, за ними была плотно закрыта дверь.</a:t>
            </a:r>
            <a:endParaRPr lang="ru-RU" sz="2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Рисунок 3" descr="&amp;Acy;&amp;rcy;&amp;khcy;&amp;iecy;&amp;ocy;&amp;lcy;&amp;ocy;&amp;gcy;: &quot;&amp;Bcy;&amp;icy;&amp;bcy;&amp;lcy;&amp;iecy;&amp;jcy;&amp;scy;&amp;kcy;&amp;icy;&amp;jcy; &amp;pcy;&amp;ocy;&amp;tcy;&amp;ocy;&amp;pcy; &amp;bcy;&amp;ycy;&amp;lcy; &amp;ncy;&amp;acy; &amp;scy;&amp;acy;&amp;mcy;&amp;ocy;&amp;mcy; &amp;dcy;&amp;iecy;&amp;lcy;&amp;iecy;&quot; &amp;ncy;&amp;iecy;&amp;ocy;&amp;bcy;&amp;hardcy;&amp;yacy;&amp;scy;&amp;ncy;&amp;icy;&amp;mcy;&amp;ycy;&amp;iecy; &amp;yacy;&amp;vcy;&amp;lcy;&amp;iecy;&amp;ncy;&amp;icy;&amp;yacy;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488" y="3643314"/>
            <a:ext cx="5940425" cy="2984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pb-attach-img-291943-0-58895600-1422550654" descr="http://www.antique-salon.ru/forum/uploads/monthly_04_2012/post-7877-1334726402_thumb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2428868"/>
            <a:ext cx="381000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786314" y="2714620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Копия ковчега в Нидерландах.</a:t>
            </a:r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357166"/>
            <a:ext cx="72866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Вдруг солнце стало быстро заволакиваться тучами, послышались испуганные крики, плач и стоны. Тьма мгновенно покрыла всю землю. Толпа в ужасе бросилась к ковчегу, но было уже поздно… </a:t>
            </a:r>
            <a:endParaRPr lang="ru-RU" sz="2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6" name="Picture 2" descr="http://golgofa.kiev.ua/assets/images/img_cunst/Genesis/p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1604" y="2000241"/>
            <a:ext cx="5929354" cy="407196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00100" y="6357958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Айвазовский И.К. «Всемирный потоп». Государственный Русский музей.</a:t>
            </a:r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299</TotalTime>
  <Words>693</Words>
  <Application>Microsoft Office PowerPoint</Application>
  <PresentationFormat>Экран (4:3)</PresentationFormat>
  <Paragraphs>31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Апекс</vt:lpstr>
      <vt:lpstr>Всемирный потоп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Образ Ноя на иконах.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Мария</dc:creator>
  <cp:lastModifiedBy>BARBAR</cp:lastModifiedBy>
  <cp:revision>31</cp:revision>
  <dcterms:created xsi:type="dcterms:W3CDTF">2015-01-29T18:23:00Z</dcterms:created>
  <dcterms:modified xsi:type="dcterms:W3CDTF">2015-02-09T07:16:49Z</dcterms:modified>
</cp:coreProperties>
</file>