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600451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Двунадесятые праздники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3857628"/>
            <a:ext cx="2928958" cy="19288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Учитель ИЗО </a:t>
            </a:r>
            <a:r>
              <a:rPr lang="ru-RU" smtClean="0">
                <a:solidFill>
                  <a:schemeClr val="accent5"/>
                </a:solidFill>
              </a:rPr>
              <a:t>и МХК </a:t>
            </a:r>
            <a:endParaRPr lang="ru-RU" dirty="0" smtClean="0">
              <a:solidFill>
                <a:schemeClr val="accent5"/>
              </a:solidFill>
            </a:endParaRPr>
          </a:p>
          <a:p>
            <a:r>
              <a:rPr lang="ru-RU" dirty="0" smtClean="0">
                <a:solidFill>
                  <a:schemeClr val="accent5"/>
                </a:solidFill>
              </a:rPr>
              <a:t>Смирнова Л.В.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5" name="Рисунок 4" descr="&amp;scy;&amp;acy;&amp;mcy;&amp;ycy;&amp;iecy; &amp;kcy;&amp;rcy;&amp;acy;&amp;scy;&amp;icy;&amp;vcy;&amp;ycy;&amp;iecy; &amp;khcy;&amp;rcy;&amp;acy;&amp;mcy;&amp;ycy; &amp;rcy;&amp;ocy;&amp;scy;&amp;scy;&amp;icy;&amp;icy;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3214686"/>
            <a:ext cx="464347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Преображение Господне</a:t>
            </a:r>
            <a:b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19 августа (6 августа)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Gallery.ru / &amp;Fcy;&amp;ocy;&amp;tcy;&amp;ocy; #115 - &amp;KHcy;&amp;ucy;&amp;dcy;&amp;ocy;&amp;zhcy;&amp;ncy;&amp;icy;&amp;kcy;&amp;icy; &amp;rcy;&amp;ucy;&amp;scy;&amp;scy;&amp;kcy;&amp;ocy;&amp;gcy;&amp;ocy; &amp;zcy;&amp;acy;&amp;rcy;&amp;ucy;&amp;bcy;&amp;iecy;&amp;zhcy;&amp;softcy;&amp;yacy; - ngasanova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571612"/>
            <a:ext cx="37147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Mcy;&amp;icy;&amp;scy;&amp;scy;&amp;icy;&amp;ocy;&amp;ncy;&amp;iecy;&amp;rcy;&amp;scy;&amp;kcy;&amp;icy;&amp;jcy; &amp;pcy;&amp;ocy;&amp;rcy;&amp;tcy;&amp;acy;&amp;lcy; &amp;Kcy;&amp;ocy;&amp;mcy;&amp;rcy;&amp;acy;&amp;tcy;&amp;scy;&amp;kcy;&amp;ocy;&amp;gcy;&amp;ocy; &amp;bcy;&amp;lcy;&amp;acy;&amp;gcy;&amp;ocy;&amp;chcy;&amp;icy;&amp;ncy;&amp;icy;&amp;yacy; - &amp;Pcy;&amp;Rcy;&amp;IEcy;&amp;Ocy;&amp;Bcy;&amp;Rcy;&amp;Acy;&amp;ZHcy;&amp;IEcy;&amp;Ncy;&amp;Icy;&amp;IEcy; &amp;Gcy;&amp;Ocy;&amp;Scy;&amp;Pcy;&amp;Ocy;&amp;Dcy;&amp;Ncy;&amp;IE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429000"/>
            <a:ext cx="3929070" cy="30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00562" y="1500174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Таинственное преображение, явление Божественного величия и славы Иисуса Христа перед тремя учениками во время молитвы на горе Фавор. В русской народной традиции   этот праздник также называется Яблочный Спас.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Успение Пресвятой Богородицы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28 августа (15 августа)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&amp;Kcy;&amp;rcy;&amp;iecy;&amp;shchcy;&amp;iecy;&amp;ncy;&amp;ycy;&amp;iecy;, &amp;scy; &amp;Pcy;&amp;rcy;&amp;acy;&amp;zcy;&amp;dcy;&amp;ncy;&amp;icy;&amp;kcy;&amp;ocy;&amp;mcy; &amp;Ucy;&amp;scy;&amp;pcy;&amp;iecy;&amp;ncy;&amp;icy;&amp;yacy; &amp;Pcy;&amp;rcy;&amp;iecy;&amp;scy;&amp;vcy;&amp;yacy;&amp;tcy;&amp;ocy;&amp;jcy; &amp;Bcy;&amp;ocy;&amp;gcy;&amp;ocy;&amp;rcy;&amp;ocy;&amp;dcy;&amp;icy;&amp;tscy;&amp;ycy;!. &amp;Scy;&amp;kcy;&amp;acy;&amp;zcy;&amp;kcy;&amp;icy; &amp;icy; &amp;vcy;&amp;scy;&amp;iecy; &amp;ocy; &amp;ncy;&amp;icy;&amp;khcy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857628"/>
            <a:ext cx="3714776" cy="279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laycast.ru/uploads/2012/08/14/365417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4071942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stihi.ru/pics/2012/08/22/324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1214422"/>
            <a:ext cx="30003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48" y="1142984"/>
            <a:ext cx="4000528" cy="2656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Праздник, посвященный воспоминанию смерти (успения) Божией матери. Согласно церковному преданию, в этот день апостолы, проповедовавшие в различных странах, чудесным образом  собрались в Иерусалим, чтобы проститься и совершить погребение Девы Марии.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Рождество Пресвятой Богородицы.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21 сентября(8 сентября)</a:t>
            </a: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&amp;Dcy;&amp;iecy;&amp;ncy;&amp;softcy; &amp;Rcy;&amp;ocy;&amp;zhcy;&amp;dcy;&amp;iecy;&amp;scy;&amp;tcy;&amp;vcy;&amp;acy; &amp;Pcy;&amp;rcy;&amp;iecy;&amp;scy;&amp;vcy;&amp;yacy;&amp;tcy;&amp;ocy;&amp;jcy; &amp;Bcy;&amp;ocy;&amp;gcy;&amp;ocy;&amp;rcy;&amp;ocy;&amp;dcy;&amp;icy;&amp;tscy;&amp;ycy; &amp;Bcy;&amp;Lcy;&amp;Acy;&amp;ZHcy;&amp;IEcy;&amp;Ncy;&amp;Scy;&amp;Tcy;&amp;Vcy;&amp;Ocy; &amp;Dcy;&amp;Ucy;&amp;SHcy;&amp;Icy;. &amp;Mcy;&amp;ocy;&amp;icy; &amp;rcy;&amp;iecy;&amp;tscy;&amp;iecy;&amp;pcy;&amp;tcy;&amp;ycy; &amp;bcy;&amp;lcy;&amp;yucy;&amp;dcy;.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1643050"/>
            <a:ext cx="3034221" cy="216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Tcy;&amp;yucy;&amp;lcy;&amp;iecy;&amp;shcy;&amp;kcy;&amp;icy;&amp;ncy;&amp;ocy; &amp;ucy;&amp;yucy;&amp;tcy;&amp;ncy;&amp;ocy;&amp;iecy; &amp;lcy;&amp;iecy;&amp;zhcy;&amp;bcy;&amp;icy;&amp;shchcy;&amp;iecy; - &amp;Rcy;&amp;ocy;&amp;zhcy;&amp;dcy;&amp;iecy;&amp;scy;&amp;tcy;&amp;vcy;&amp;ocy; &amp;Pcy;&amp;rcy;&amp;iecy;&amp;scy;&amp;vcy;&amp;yacy;&amp;tcy;&amp;ocy;&amp;jcy; &amp;Bcy;&amp;ocy;&amp;gcy;&amp;ocy;&amp;rcy;&amp;ocy;&amp;dcy;&amp;icy;&amp;tscy;&amp;y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736"/>
            <a:ext cx="335758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RONSINFORM.COM: &amp;Pcy;&amp;ocy;&amp;zcy;&amp;dcy;&amp;rcy;&amp;acy;&amp;vcy;&amp;lcy;&amp;yacy;&amp;iecy;&amp;mcy; &amp;scy; &amp;Pcy;&amp;rcy;&amp;acy;&amp;zcy;&amp;dcy;&amp;ncy;&amp;icy;&amp;kcy;&amp;ocy;&amp;mcy; &amp;Rcy;&amp;ocy;&amp;zhcy;&amp;dcy;&amp;iecy;&amp;scy;&amp;tcy;&amp;vcy;&amp;acy; &amp;Bcy;&amp;ocy;&amp;gcy;&amp;ocy;&amp;rcy;&amp;ocy;&amp;dcy;&amp;icy;&amp;tscy;…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4214818"/>
            <a:ext cx="3071834" cy="215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868" y="2143116"/>
            <a:ext cx="20717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Рождение Пресвятой Богородицы  в семье праведных </a:t>
            </a:r>
            <a:r>
              <a:rPr lang="ru-RU" sz="2800" dirty="0" err="1" smtClean="0"/>
              <a:t>Иоакима</a:t>
            </a:r>
            <a:r>
              <a:rPr lang="ru-RU" sz="2800" dirty="0" smtClean="0"/>
              <a:t> и Анны.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Воздвижение Креста Господня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27 сентября (14 сентября)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27-&amp;gcy;&amp;ocy; &amp;vcy;&amp;iecy;&amp;rcy;&amp;iecy;&amp;scy;&amp;ncy;&amp;yacy; 2013-&amp;gcy;&amp;ocy; &amp;rcy;&amp;ocy;&amp;kcy;&amp;ucy;, &amp;ucy; &amp;pcy;`&amp;yacy;&amp;tcy;&amp;ncy;&amp;icy;&amp;tscy;&amp;yucy;, &amp;mcy;&amp;icy; &amp;pcy;&amp;rcy;&amp;ocy;&amp;pcy;&amp;ocy;&amp;ncy;&amp;ucy;&amp;jukcy;&amp;mcy;&amp;ocy; &amp;pcy;&amp;rcy;&amp;ocy;&amp;pcy;&amp;ocy;&amp;vcy;&amp;iukcy;&amp;dcy;&amp;iukcy; &amp;tcy;&amp;acy; &amp;vcy;&amp;iukcy;&amp;dcy;&amp;iecy;&amp;ocy;&amp;fcy;&amp;iukcy;&amp;lcy;&amp;softcy;&amp;mcy;&amp;icy; &amp;pcy;&amp;rcy;&amp;ocy; &amp;scy;&amp;vcy;&amp;yacy;&amp;tcy;&amp;ocy; &amp;Vcy;&amp;ocy;&amp;zcy;&amp;dcy;&amp;vcy;&amp;icy;&amp;zhcy;&amp;iecy;&amp;ncy;&amp;ncy;&amp;yacy; &amp;KHcy;&amp;rcy;&amp;iecy;&amp;scy;&amp;tcy;&amp;acy; &amp;Gcy;&amp;ocy;&amp;scy;&amp;pcy;&amp;ocy;&amp;dcy;&amp;ncy;&amp;softcy;&amp;ocy;&amp;gcy;&amp;ocy; &quot; &amp;Ocy;&amp;fcy;&amp;iukcy;&amp;tscy;&amp;iukcy;&amp;jcy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1785926"/>
            <a:ext cx="31617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Zcy;&amp;dcy;&amp;ocy;&amp;rcy;&amp;ocy;&amp;vcy;&amp;softcy;&amp;iecy;. &amp;CHcy;&amp;iecy;&amp;lcy;&amp;ocy;&amp;vcy;&amp;iecy;&amp;kcy;. &amp;Pcy;&amp;rcy;&amp;icy;&amp;rcy;&amp;ocy;&amp;dcy;&amp;acy;. 27 &amp;scy;&amp;iecy;&amp;ncy;&amp;tcy;&amp;yacy;&amp;bcy;&amp;rcy;&amp;yacy; (14 &amp;scy;&amp;iecy;&amp;ncy;&amp;tcy;&amp;yacy;&amp;bcy;&amp;rcy;&amp;yacy; &amp;pcy;&amp;ocy; &amp;scy;&amp;tcy;.&amp;scy;&amp;tcy;.) - &amp;Vcy;&amp;ocy;&amp;zcy;&amp;dcy;&amp;vcy;&amp;icy;́&amp;zhcy;&amp;iecy;&amp;ncy;&amp;icy;&amp;iecy; &amp;CHcy;&amp;iecy;&amp;scy;&amp;tcy;&amp;ncy;&amp;ocy;́&amp;gcy;&amp;ocy; &amp;icy; &amp;ZHcy;&amp;icy;&amp;vcy;&amp;ocy;&amp;tcy;&amp;vcy;&amp;ocy;&amp;rcy;&amp;yacy;́&amp;shchcy;&amp;iecy;&amp;gcy;&amp;ocy; &amp;Kcy;&amp;rcy;&amp;iecy;&amp;scy;&amp;tcy;&amp;acy;́ &amp;Gcy;&amp;ocy;&amp;scy;&amp;pcy;&amp;ocy;́&amp;dcy;&amp;ncy;&amp;yacy;. &amp;Tcy;&amp;rcy;&amp;ie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714488"/>
            <a:ext cx="3095624" cy="480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0430" y="1643051"/>
            <a:ext cx="22145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Название праздника указывает на торжественное поднятие «воздвижение» Креста вверх после того как он был найден в земле. Крест был найден приехавшей в Палестину матерью императора Константина Великого царицей Еленой и иерусалимским епископом </a:t>
            </a:r>
            <a:r>
              <a:rPr lang="ru-RU" dirty="0" err="1" smtClean="0"/>
              <a:t>Макарием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Введение во храм Пресвятой Богородицы –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4 декабря (21 ноября)</a:t>
            </a: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www.comorinemuritoare.ro/bLOGOS/wp-content/uploads/2012/11/Intrarea-Maicii-Domnului-Biserica-5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714488"/>
            <a:ext cx="356386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Kcy;&amp;rcy;&amp;acy;&amp;khcy; &amp;Rcy;&amp;Pcy;&amp;TS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500438"/>
            <a:ext cx="43275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57686" y="1571612"/>
            <a:ext cx="4286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трехлетнем возрасте родители преподобные </a:t>
            </a:r>
            <a:r>
              <a:rPr lang="ru-RU" sz="2000" dirty="0" err="1" smtClean="0"/>
              <a:t>Иоаким</a:t>
            </a:r>
            <a:r>
              <a:rPr lang="ru-RU" sz="2000" dirty="0" smtClean="0"/>
              <a:t> и Анна торжественно ввели в Иерусалимский  храм свою дочь - Марию, будущую Богоматерь.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0"/>
            <a:ext cx="65008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Двунадесятые переходящие праздники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20 &amp;acy;&amp;pcy;&amp;rcy;&amp;iecy;&amp;lcy;&amp;yacy; &amp;vcy;&amp;iecy;&amp;rcy;&amp;ucy;&amp;yucy;&amp;shchcy;&amp;icy;&amp;iecy; &amp;khcy;&amp;rcy;&amp;icy;&amp;scy;&amp;tcy;&amp;icy;&amp;acy;&amp;ncy;&amp;iecy; &amp;pcy;&amp;rcy;&amp;acy;&amp;zcy;&amp;dcy;&amp;ncy;&amp;ocy;&amp;vcy;&amp;acy;&amp;lcy;&amp;icy; &amp;Vcy;&amp;iecy;&amp;rcy;&amp;bcy;&amp;ncy;&amp;ocy;&amp;iecy; &amp;vcy;&amp;ocy;&amp;scy;&amp;kcy;&amp;rcy;&amp;iecy;&amp;scy;&amp;iecy;&amp;ncy;&amp;softcy;&amp;iecy;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3357562"/>
            <a:ext cx="4143404" cy="310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Scy;&amp;vcy;&amp;yacy;&amp;tcy;&amp;ocy;&amp;iecy; &amp;vcy;&amp;ocy;&amp;scy;&amp;kcy;&amp;rcy;&amp;iecy;&amp;scy;&amp;iecy;&amp;ncy;&amp;softcy;&amp;iecy;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357562"/>
            <a:ext cx="4214842" cy="312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Вход Господень в Иерусалим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&amp;Pcy;&amp;rcy;&amp;acy;&amp;vcy;&amp;ocy;&amp;scy;&amp;lcy;&amp;acy;&amp;vcy;&amp;ncy;&amp;ycy;&amp;jcy; &amp;vcy;&amp;zcy;&amp;gcy;&amp;lcy;&amp;yacy;&amp;dcy; - &amp;Gcy;&amp;lcy;&amp;acy;&amp;vcy;&amp;ncy;&amp;acy;&amp;yacy; &amp;scy;&amp;tcy;&amp;rcy;&amp;acy;&amp;ncy;&amp;icy;&amp;tscy;&amp;acy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357298"/>
            <a:ext cx="360568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CHcy;&amp;ucy;&amp;vcy;&amp;acy;&amp;shcy;&amp;scy;&amp;kcy;&amp;icy;&amp;jcy; &amp;gcy;&amp;ocy;&amp;scy;&amp;ucy;&amp;dcy;&amp;acy;&amp;rcy;&amp;scy;&amp;tcy;&amp;vcy;&amp;iecy;&amp;ncy;&amp;ncy;&amp;ycy;&amp;jcy; &amp;khcy;&amp;ucy;&amp;dcy;&amp;ocy;&amp;zhcy;&amp;iecy;&amp;scy;&amp;tcy;&amp;vcy;&amp;iecy;&amp;ncy;&amp;ncy;&amp;ycy;&amp;jcy; &amp;mcy;&amp;ucy;&amp;zcy;&amp;iecy;&amp;jcy; - &amp;Vcy;&amp;hardcy;&amp;iecy;&amp;zcy;&amp;dcy; &amp;KHcy;&amp;rcy;&amp;icy;&amp;scy;&amp;tcy;…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286124"/>
            <a:ext cx="394016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3438" y="857232"/>
            <a:ext cx="3643338" cy="237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Иисус въезжает верхом на осленке в Иерусалим, где его встречает народ, полагая на дорогу одежду и пальмовые ветви с восклицаниями: «Осанна Сыну </a:t>
            </a:r>
            <a:r>
              <a:rPr lang="ru-RU" dirty="0" err="1" smtClean="0"/>
              <a:t>Давидову</a:t>
            </a:r>
            <a:r>
              <a:rPr lang="ru-RU" dirty="0" smtClean="0"/>
              <a:t>! Благословен Грядущий во имя Господне! Осанна в вышних!»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Вознесение Господне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terijoki.spb.ru/orthodox/pics/calendar/voznesenie-03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00174"/>
            <a:ext cx="3714776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1428736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Праздник, посвященный восшествию во плоти Иисуса Христа на небо. «Вознесение Иисуса Христа обозначает </a:t>
            </a:r>
            <a:r>
              <a:rPr lang="ru-RU" dirty="0" err="1" smtClean="0"/>
              <a:t>обожение</a:t>
            </a:r>
            <a:r>
              <a:rPr lang="ru-RU" dirty="0" smtClean="0"/>
              <a:t> его человеческой природы, которая становится невидимой для человеческого ока». </a:t>
            </a:r>
            <a:r>
              <a:rPr lang="ru-RU" sz="1600" dirty="0" smtClean="0"/>
              <a:t>(Афанасий Великий)</a:t>
            </a:r>
            <a:endParaRPr lang="ru-RU" sz="1600" dirty="0"/>
          </a:p>
        </p:txBody>
      </p:sp>
      <p:pic>
        <p:nvPicPr>
          <p:cNvPr id="7" name="Рисунок 6" descr="http://img-fotki.yandex.ru/get/5707/kondoribbrat.142/0_55ca2_54a83901_XL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286124"/>
            <a:ext cx="40719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День Святой Троицы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Пятидесятница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http://p2.patriarchia.ru/879/202/1234/2troica_05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00174"/>
            <a:ext cx="41434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img-fotki.yandex.ru/get/9257/200096112.15/0_b6bda_e04cb06b_XL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857628"/>
            <a:ext cx="4039537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29190" y="1500174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Праздник посвящен сошествию Святого Духа на апостолов. Он отмечается в воскресенье на 50-ый день после Пасхи, поэтому еще  называется Пятидесятницей. </a:t>
            </a:r>
          </a:p>
          <a:p>
            <a:pPr algn="ctr"/>
            <a:r>
              <a:rPr lang="ru-RU" dirty="0" smtClean="0"/>
              <a:t>Во время совместной молитвы апостолы исполнились Духа Святого и стали говорить на разных языках.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s://im-tub-ap-ru.yandex.net/pic/ce09ed0be8ce8fbdbba9c406beebd870/img-fotki.yandex.ru/get/6607/35471401.7/0_888cb_c0724061_XL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714488"/>
            <a:ext cx="650085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Светлое Христово Воскресение – Пасха.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Blog - Musters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1142984"/>
            <a:ext cx="27146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Kcy;&amp;ocy;&amp;lcy;&amp;lcy;&amp;iecy;&amp;kcy;&amp;tcy;&amp;icy;&amp;vcy; &amp;Dcy;&amp;ocy;&amp;ncy;&amp;iecy;&amp;tscy;&amp;kcy;&amp;ocy;&amp;gcy;&amp;ocy; &amp;acy;&amp;vcy;&amp;tcy;&amp;ocy;&amp;mcy;&amp;ocy;&amp;bcy;&amp;icy;&amp;lcy;&amp;softcy;&amp;ncy;&amp;ocy;&amp;gcy;&amp;ocy; &amp;pcy;&amp;ocy;&amp;rcy;&amp;tcy;&amp;acy;&amp;lcy;&amp;acy; &amp;pcy;&amp;ocy;&amp;zcy;&amp;dcy;&amp;rcy;&amp;acy;&amp;vcy;&amp;lcy;&amp;yacy;&amp;iecy;&amp;tcy; &amp;vcy;&amp;scy;&amp;iecy;&amp;khcy; &amp;scy; &amp;pcy;&amp;rcy;&amp;acy;&amp;zcy;&amp;dcy;&amp;ncy;&amp;icy;&amp;kcy;&amp;ocy;&amp;mcy; &amp;Scy;&amp;vcy;&amp;yacy;&amp;tcy;&amp;ocy;&amp;jcy; &amp;Pcy;&amp;acy;&amp;scy;&amp;khcy;&amp;icy;! &amp;Dcy;&amp;ocy;&amp;ncy;&amp;iecy;&amp;tscy;&amp;kcy;&amp;icy;&amp;jcy; &amp;acy;&amp;vcy;&amp;tcy;&amp;ocy; &amp;pcy;&amp;ocy;&amp;rcy;&amp;tcy;&amp;acy;&amp;l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5" y="4000504"/>
            <a:ext cx="2714643" cy="263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KHcy;&amp;rcy;&amp;icy;&amp;scy;&amp;tcy;&amp;ocy;&amp;scy; &amp;Vcy;&amp;ocy;&amp;scy;&amp;kcy;&amp;rcy;&amp;iecy;&amp;scy;!!!&amp;KHcy;&amp;rcy;&amp;icy;&amp;scy;&amp;tcy;&amp;ocy;&amp;scy; &amp;Vcy;&amp;ocy;&amp;scy;&amp;kcy;&amp;rcy;&amp;iecy;&amp;scy;. &amp;KHcy;&amp;rcy;&amp;icy;&amp;scy;&amp;tcy;&amp;ocy;&amp;scy; &amp;Vcy;&amp;ocy;&amp;scy;&amp;kcy;&amp;rcy;&amp;iecy;&amp;scy;!!! Brunetka.dn.ua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214686"/>
            <a:ext cx="4572032" cy="338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0034" y="1357298"/>
            <a:ext cx="5214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Это главный для православных христиан праздник. Слово Пасха» пришло к нам из греческого языка и обозначает «</a:t>
            </a:r>
            <a:r>
              <a:rPr lang="ru-RU" dirty="0" err="1" smtClean="0"/>
              <a:t>прехождение</a:t>
            </a:r>
            <a:r>
              <a:rPr lang="ru-RU" dirty="0" smtClean="0"/>
              <a:t>», «избавление». В этот день мы торжествуем избавление через Христа Спасителя всего человечества от рабства </a:t>
            </a:r>
            <a:r>
              <a:rPr lang="ru-RU" dirty="0" err="1" smtClean="0"/>
              <a:t>диавола</a:t>
            </a:r>
            <a:r>
              <a:rPr lang="ru-RU" dirty="0" smtClean="0"/>
              <a:t>. Воскресением Христа нам дарована вечная жизнь.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Виды двунадесятых праздников.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www.ostashkov.ru/foto/big-80006.jpe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071678"/>
            <a:ext cx="514353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9322" y="1785926"/>
            <a:ext cx="27860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Двунадесятые праздники – это 12 главных православных праздников после Пасхи (само название – двунадесятые указывает на их число).</a:t>
            </a:r>
          </a:p>
          <a:p>
            <a:pPr algn="ctr"/>
            <a:r>
              <a:rPr lang="ru-RU" dirty="0" smtClean="0"/>
              <a:t>Эти праздники делятся на переходящие и </a:t>
            </a:r>
            <a:r>
              <a:rPr lang="ru-RU" dirty="0" err="1" smtClean="0"/>
              <a:t>непереходящие</a:t>
            </a:r>
            <a:r>
              <a:rPr lang="ru-RU" dirty="0" smtClean="0"/>
              <a:t>. Большая их часть имеет неизменную дату празднования – это непреходящие праздники. У трех из них дата меняется в зависимости от даты празднования Пасхи.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Ocy;&amp;bcy;&amp;ocy;&amp;icy; &amp;KHcy;&amp;rcy;&amp;acy;&amp;mcy;&amp;ycy; ( &amp;Mcy;&amp;ocy;&amp;ncy;&amp;acy;&amp;scy;&amp;tcy;&amp;ycy;&amp;rcy;&amp;icy;. &amp;Scy;&amp;ocy;&amp;bcy;&amp;ocy;&amp;rcy;&amp;ycy; ) &amp;Rcy;&amp;ocy;&amp;scy;&amp;scy;&amp;icy;&amp;yacy; &amp;Gcy;&amp;ocy;&amp;rcy;&amp;ocy;&amp;dcy;&amp;acy; &amp;Fcy;&amp;ocy;&amp;tcy;&amp;ocy; 218829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9" y="3214686"/>
            <a:ext cx="40005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allery.ru / &amp;Fcy;&amp;ocy;&amp;tcy;&amp;ocy; #27 - &amp;Kcy;&amp;rcy;&amp;acy;&amp;scy;&amp;icy;&amp;vcy;&amp;ycy;&amp;iecy; &amp;khcy;&amp;rcy;&amp;acy;&amp;mcy;&amp;ycy;,&amp;scy;&amp;ocy;&amp;bcy;&amp;ocy;&amp;rcy;&amp;ycy; &amp;icy; &amp;mcy;&amp;iecy;&amp;chcy;&amp;iecy;&amp;tcy;&amp;icy; &amp;mcy;&amp;icy;&amp;rcy;&amp;acy; - Markara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214686"/>
            <a:ext cx="3970344" cy="325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500042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Все двунадесятые праздники в зависимости от того, кого прославляют в этот день, делятся на Господские и Богородичные.</a:t>
            </a:r>
            <a:endParaRPr lang="ru-RU" sz="2400" dirty="0"/>
          </a:p>
        </p:txBody>
      </p:sp>
      <p:pic>
        <p:nvPicPr>
          <p:cNvPr id="7" name="image" descr="http://i29.fastpic.ru/big/2012/0403/6c/1d8bcdc7c51b0259779d3bbea70e096c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285728"/>
            <a:ext cx="39290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-428652"/>
            <a:ext cx="7515252" cy="428628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Двунадесятые </a:t>
            </a:r>
            <a:b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6600" dirty="0" err="1" smtClean="0">
                <a:solidFill>
                  <a:schemeClr val="accent2">
                    <a:lumMod val="75000"/>
                  </a:schemeClr>
                </a:solidFill>
              </a:rPr>
              <a:t>непереходящие</a:t>
            </a:r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 праздники.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86" name="Picture 2" descr="18 &amp;Fcy;&amp;iecy;&amp;vcy;&amp;rcy;&amp;acy;&amp;lcy;&amp;yacy; 2013 - &amp;Mcy;&amp;iecy;&amp;mcy;&amp;ocy;&amp;rcy;&amp;icy;&amp;acy;&amp;lcy; &amp;Pcy;&amp;rcy;&amp;icy;&amp;mcy;&amp;icy;&amp;rcy;&amp;iecy;&amp;ncy;&amp;icy;&amp;yacy; &amp;ncy;&amp;acy;&amp;rcy;&amp;ocy;&amp;dcy;&amp;ocy;&amp;vcy; &amp;ucy; &amp;khcy;&amp;rcy;&amp;acy;&amp;mcy;&amp;acy; &amp;Vcy;&amp;scy;&amp;iecy;&amp;khcy; &amp;Scy;&amp;vcy;&amp;yacy;&amp;tcy;&amp;ycy;&amp;khcy;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3357562"/>
            <a:ext cx="3978722" cy="3005127"/>
          </a:xfrm>
          <a:prstGeom prst="rect">
            <a:avLst/>
          </a:prstGeom>
          <a:noFill/>
        </p:spPr>
      </p:pic>
      <p:pic>
        <p:nvPicPr>
          <p:cNvPr id="16388" name="Picture 4" descr="Olga_Neus Dnevniki.Ykt.R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357562"/>
            <a:ext cx="407196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Рождество Христово</a:t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7 января (25 декабря)</a:t>
            </a: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&quot;&amp;Ncy;&amp;ocy;&amp;vcy;&amp;ycy;&amp;iecy; &amp;pcy;&amp;rcy;&amp;acy;&amp;vcy;&amp;ocy;&amp;scy;&amp;lcy;&amp;acy;&amp;vcy;&amp;ncy;&amp;ycy;&amp;iecy; &amp;khcy;&amp;rcy;&amp;acy;&amp;mcy;&amp;ycy; &amp;Rcy;&amp;ocy;&amp;scy;&amp;scy;&amp;icy;&amp;icy;. 1990-2010-&amp;iecy; &amp;gcy;&amp;gcy;. &amp;Fcy;&amp;ocy;&amp;tcy;&amp;ocy;&amp;ocy;&amp;bcy;&amp;zcy;&amp;ocy;&amp;rcy; (&amp;CHcy;&amp;acy;&amp;scy;&amp;tcy;&amp;softcy; 1)&quot; &amp;vcy; &amp;bcy;&amp;lcy;&amp;ocy;&amp;gcy;&amp;iecy; &quot;&amp;Kcy;&amp;ucy;&amp;lcy;&amp;softcy;&amp;tcy;&amp;ucy;&amp;rcy;&amp;acy;, &amp;Scy;&amp;pcy;&amp;ocy;&amp;rcy;&amp;tcy;, &amp;Ocy;&amp;bcy;&amp;shchcy;&amp;iecy;&amp;scy;&amp;tcy;&amp;vcy;&amp;ocy;&quot; - &amp;Scy;&amp;dcy;&amp;iecy;&amp;lcy;&amp;acy;&amp;ncy;&amp;ocy; &amp;ucy; &amp;ncy;&amp;acy;&amp;scy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2928934"/>
            <a:ext cx="3857684" cy="359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Tcy;&amp;iecy;&amp;lcy;&amp;iecy;&amp;pcy;&amp;rcy;&amp;ocy;&amp;gcy;&amp;rcy;&amp;acy;&amp;mcy;&amp;mcy;&amp;acy; &amp;Lcy;&amp;iecy;&amp;tcy;&amp;ocy; &amp;Gcy;&amp;ocy;&amp;scy;&amp;pcy;&amp;ocy;&amp;dcy;&amp;ncy;&amp;iecy;. (&amp;Vcy;&amp;ocy;&amp;scy;&amp;kcy;&amp;rcy;&amp;iecy;&amp;scy;&amp;iecy;&amp;ncy;&amp;icy;&amp;iecy; &amp;KHcy;&amp;rcy;&amp;icy;&amp;scy;&amp;tcy;&amp;ocy;&amp;vcy;&amp;ocy;. &amp;Pcy;&amp;acy;&amp;scy;&amp;khcy;&amp;acy;) &amp;Kcy;&amp;ocy;&amp;ncy;&amp;scy;&amp;tcy;&amp;acy;&amp;ncy;&amp;tcy;&amp;icy;&amp;ncy;&amp;ocy;&amp;vcy;&amp;scy;&amp;kcy;.&amp;rcy;&amp;u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714488"/>
            <a:ext cx="37147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57752" y="2571744"/>
            <a:ext cx="392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Храм Рождества Христова в Красноярске.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1357298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Один из главных христианских праздников, установленный в честь рождения во плоти Иисуса Христа от Девы Марии.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Крещение Господне</a:t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19 января (6 января)</a:t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&amp;Acy;&amp;rcy;&amp;khcy;&amp;icy;&amp;vcy; &amp;mcy;&amp;acy;&amp;tcy;&amp;iecy;&amp;rcy;&amp;icy;&amp;acy;&amp;lcy;&amp;ocy;&amp;vcy; - &amp;Tcy;&amp;acy;&amp;mcy;&amp;bcy;&amp;ocy;&amp;vcy;&amp;scy;&amp;kcy;&amp;acy;&amp;yacy; &amp;fcy;&amp;iecy;&amp;dcy;&amp;iecy;&amp;rcy;&amp;acy;&amp;tscy;&amp;icy;&amp;yacy; &amp;kcy;&amp;iecy;&amp;kcy;&amp;ucy;&amp;scy;&amp;icy;&amp;ncy;&amp;kcy;&amp;acy;&amp;jcy; &amp;kcy;&amp;acy;&amp;rcy;&amp;acy;&amp;tcy;&amp;iecy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571744"/>
            <a:ext cx="3286148" cy="403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Ncy;&amp;Ocy;&amp;Vcy;&amp;Ocy;&amp;Gcy;&amp;Ocy;&amp;Dcy;&amp;Ncy;&amp;YAcy;&amp;YAcy; - &amp;Pcy;&amp;Rcy;&amp;Acy;&amp;Zcy;&amp;Dcy;&amp;Ncy;&amp;Icy;&amp;CHcy;&amp;Ncy;&amp;Acy;&amp;YAcy; - &amp;Scy;&amp;tcy;&amp;rcy;&amp;acy;&amp;ncy;&amp;icy;&amp;tscy;&amp;acy; 4 - &amp;Scy;&amp;ocy;&amp;bcy;&amp;acy;&amp;kcy;&amp;acy; - &amp;Dcy;&amp;Rcy;&amp;Ucy;&amp;Gcy; &amp;chcy;&amp;iecy;&amp;lcy;&amp;ocy;&amp;vcy;&amp;iecy;&amp;kcy;&amp;acy;. &amp;Ncy;&amp;iecy; &amp;iecy;&amp;gcy;&amp;ocy; &amp;rcy;&amp;acy;&amp;bcy;.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142984"/>
            <a:ext cx="35719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Ncy;&amp;iecy; &amp;pcy;&amp;ucy;&amp;gcy;&amp;acy;&amp;jcy;&amp;tcy;&amp;iecy;&amp;scy;&amp;softcy;. &amp;Ecy;&amp;tcy;&amp;ocy; &amp;bcy;&amp;ycy;&amp;lcy;&amp;ocy; &amp;zcy;&amp;icy;&amp;mcy;&amp;ocy;&amp;j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4071942"/>
            <a:ext cx="3786214" cy="253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34" y="1000108"/>
            <a:ext cx="4214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Великий христианский праздник, посвященный евангельскому событию - Крещению Иисуса Христа в реке Иордан Иоанном Крестителем.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Сретение Господне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15 февраля (2 февраля)</a:t>
            </a: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&amp;Scy;&amp;rcy;&amp;iecy;&amp;tcy;&amp;iecy;&amp;ncy;&amp;icy;&amp;iecy; &amp;Gcy;&amp;ocy;&amp;scy;&amp;pcy;&amp;ocy;&amp;dcy;&amp;acy; &amp;ncy;&amp;acy;&amp;shcy;&amp;iecy;&amp;gcy;&amp;ocy; &amp;Icy;&amp;icy;&amp;scy;&amp;ucy;&amp;scy;&amp;acy; &amp;KHcy;&amp;rcy;&amp;icy;&amp;scy;&amp;tcy;&amp;acy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85860"/>
            <a:ext cx="36433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Gcy;&amp;lcy;&amp;acy;&amp;vcy;&amp;ncy;&amp;acy;&amp;ya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3500438"/>
            <a:ext cx="2286001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Pcy;&amp;rcy;&amp;acy;&amp;vcy;&amp;ocy;&amp;scy;&amp;lcy;&amp;acy;&amp;vcy;&amp;ncy;&amp;ycy;&amp;jcy; &amp;pcy;&amp;rcy;&amp;icy;&amp;khcy;&amp;ocy;&amp;dcy; &amp;vcy; &amp;SHcy;&amp;tcy;&amp;rcy;&amp;acy;&amp;ucy;&amp;bcy;&amp;icy;&amp;ncy;&amp;gcy;&amp;iecy;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1071546"/>
            <a:ext cx="2286016" cy="223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14810" y="1643050"/>
            <a:ext cx="2000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Принесение в Иерусалимский Храм младенца Иисуса Христа его родителями Пресвятой Девой Марией	 и старцем Иосифом. Это произошло на 40-й день после Рождества. В Иерусалимском Храме их встретил </a:t>
            </a:r>
            <a:r>
              <a:rPr lang="ru-RU" dirty="0" err="1" smtClean="0"/>
              <a:t>Симеон</a:t>
            </a:r>
            <a:r>
              <a:rPr lang="ru-RU" dirty="0" smtClean="0"/>
              <a:t> </a:t>
            </a:r>
            <a:r>
              <a:rPr lang="ru-RU" dirty="0" err="1" smtClean="0"/>
              <a:t>Богоприимец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Благовещение Пресвятой Богородицы –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7 апреля (25 марта)</a:t>
            </a: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1571612"/>
            <a:ext cx="2714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Возвещение Архангелом Гавриилом Деве Марии о будущем рождении по плоти от нее Иисуса Христа.</a:t>
            </a:r>
            <a:endParaRPr lang="ru-RU" dirty="0"/>
          </a:p>
        </p:txBody>
      </p:sp>
      <p:pic>
        <p:nvPicPr>
          <p:cNvPr id="7" name="Рисунок 6" descr="&amp;Pcy;&amp;iecy;&amp;rcy;&amp;iecy;&amp;lcy;&amp;icy;&amp;scy;&amp;tcy;&amp;acy;&amp;iecy;&amp;mcy; &amp;scy;&amp;tcy;&amp;icy;&amp;khcy;&amp;acy;&amp;mcy;&amp;icy; &amp;kcy;&amp;acy;&amp;lcy;&amp;iecy;&amp;ncy;&amp;dcy;&amp;acy;&amp;rcy;&amp;softcy;. &amp;Vcy;&amp;rcy;&amp;iecy;&amp;mcy;&amp;iecy;&amp;ncy;&amp;acy; &amp;gcy;&amp;ocy;&amp;dcy;&amp;acy; &amp;Scy;&amp;tcy;&amp;rcy;.19 :: &amp;Vcy;&amp;icy;&amp;tcy;&amp;acy;&amp;lcy;&amp;icy;&amp;jcy; &amp;Mcy;&amp;icy;&amp;lcy;&amp;ocy;&amp;scy;&amp;iecy;&amp;rcy;&amp;dcy;&amp;ocy;&amp;vcy;. &amp;Acy;&amp;pcy;&amp;rcy;&amp;iecy;&amp;lcy;&amp;softcy;&amp;scy;&amp;kcy;&amp;icy;&amp;jcy; &amp;vcy;&amp;iecy;&amp;chcy;&amp;iecy;&amp;rcy; &amp;ucy; &amp;dcy;&amp;rcy;&amp;ucy;&amp;zcy;&amp;iecy;&amp;jcy; :: &amp;Pcy;&amp;ocy;&amp;ecy;&amp;zcy;&amp;icy;&amp;yacy; :: &amp;Dcy;&amp;acy;&amp;mcy;&amp;scy;&amp;kcy;&amp;icy;&amp;jcy; &amp;kcy;&amp;lcy;&amp;ucy;&amp;bcy; LA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643050"/>
            <a:ext cx="3786214" cy="477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Pcy;&amp;ocy;&amp;zcy;&amp;dcy;&amp;rcy;&amp;acy;&amp;vcy;&amp;lcy;&amp;iecy;&amp;ncy;&amp;icy;&amp;yacy; &amp;scy; &amp;Bcy;&amp;lcy;&amp;acy;&amp;gcy;&amp;ocy;&amp;vcy;&amp;iecy;&amp;shchcy;&amp;iecy;&amp;ncy;&amp;icy;&amp;iecy;&amp;m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143248"/>
            <a:ext cx="3371856" cy="330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510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Двунадесятые праздники</vt:lpstr>
      <vt:lpstr>Светлое Христово Воскресение – Пасха.</vt:lpstr>
      <vt:lpstr>Виды двунадесятых праздников.</vt:lpstr>
      <vt:lpstr>Слайд 4</vt:lpstr>
      <vt:lpstr>Двунадесятые  непереходящие праздники.</vt:lpstr>
      <vt:lpstr>Рождество Христово 7 января (25 декабря)</vt:lpstr>
      <vt:lpstr>Крещение Господне 19 января (6 января) </vt:lpstr>
      <vt:lpstr>Сретение Господне 15 февраля (2 февраля)</vt:lpstr>
      <vt:lpstr>Благовещение Пресвятой Богородицы – 7 апреля (25 марта)</vt:lpstr>
      <vt:lpstr>Преображение Господне 19 августа (6 августа)</vt:lpstr>
      <vt:lpstr>Успение Пресвятой Богородицы 28 августа (15 августа) </vt:lpstr>
      <vt:lpstr>Рождество Пресвятой Богородицы. 21 сентября(8 сентября)</vt:lpstr>
      <vt:lpstr>Воздвижение Креста Господня 27 сентября (14 сентября)</vt:lpstr>
      <vt:lpstr>Введение во храм Пресвятой Богородицы – 4 декабря (21 ноября)</vt:lpstr>
      <vt:lpstr>Слайд 15</vt:lpstr>
      <vt:lpstr>Вход Господень в Иерусалим</vt:lpstr>
      <vt:lpstr>Вознесение Господне</vt:lpstr>
      <vt:lpstr>День Святой Троицы  Пятидесятница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Двунадесятые праздники</dc:title>
  <dc:creator>Мария</dc:creator>
  <cp:lastModifiedBy>BARBAR</cp:lastModifiedBy>
  <cp:revision>40</cp:revision>
  <dcterms:created xsi:type="dcterms:W3CDTF">2015-01-28T09:41:04Z</dcterms:created>
  <dcterms:modified xsi:type="dcterms:W3CDTF">2015-02-09T07:22:22Z</dcterms:modified>
</cp:coreProperties>
</file>