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sldIdLst>
    <p:sldId id="256" r:id="rId2"/>
    <p:sldId id="282" r:id="rId3"/>
    <p:sldId id="283" r:id="rId4"/>
    <p:sldId id="285" r:id="rId5"/>
    <p:sldId id="287" r:id="rId6"/>
    <p:sldId id="288" r:id="rId7"/>
    <p:sldId id="289" r:id="rId8"/>
    <p:sldId id="257" r:id="rId9"/>
    <p:sldId id="267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>
      <p:cViewPr varScale="1">
        <p:scale>
          <a:sx n="74" d="100"/>
          <a:sy n="74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F954C-39A5-45DC-89FB-951959C93FE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3B1E2-6F27-41BC-B66F-C66DD935B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0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ga.su/news/pogovorim.php?ELEMENT_ID=3103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6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angzn.irtel.r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1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http://www.onega.su/news/pogovorim.php?ELEMENT_ID=3103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5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13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5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0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64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62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8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0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8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44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8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5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21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put.ru/res/informat/aosit/Lectio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480720" cy="292489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ИНФОРМАЦИОННЫЕ </a:t>
            </a:r>
            <a:r>
              <a:rPr lang="ru-RU" sz="3200" i="1" dirty="0" smtClean="0">
                <a:solidFill>
                  <a:schemeClr val="bg1"/>
                </a:solidFill>
              </a:rPr>
              <a:t>ОБРАЗОВАТЕЛЬНЫЕ </a:t>
            </a: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>ТЕХНОЛОГИИ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10164" y="5229200"/>
            <a:ext cx="3777903" cy="96470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Алла Анатольевна Гамаюнова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ГБОУ СОШ №270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г. Санкт-Петербург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938274"/>
          </a:xfrm>
          <a:noFill/>
        </p:spPr>
        <p:txBody>
          <a:bodyPr>
            <a:normAutofit fontScale="90000"/>
          </a:bodyPr>
          <a:lstStyle/>
          <a:p>
            <a:pPr lvl="0" algn="ctr"/>
            <a:r>
              <a:rPr lang="ru-RU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полноты обучающих функций, возлагаемых на ЭВМ:</a:t>
            </a:r>
            <a:r>
              <a:rPr lang="ru-RU" sz="2700" u="sng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700" u="sng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7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выполняющие отдельные функции управления обучением;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реализующие законченный фрагмент обучения в целом;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производящие автоматизированное управление всем учебным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курсом.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72225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особенностям взаимодействия обучающегося с ЭВМ:</a:t>
            </a:r>
            <a:endParaRPr lang="ru-RU" sz="24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недиалоговые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программы, жёстко предписывающие последовательность действий;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 различными типами диалога ( деловым, педагогическим и др.); 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диалоговые программы с возможностью постановки обучающимися задач по своему усмотрению.</a:t>
            </a:r>
          </a:p>
          <a:p>
            <a:pPr lvl="0"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881" y="620688"/>
            <a:ext cx="6377855" cy="938274"/>
          </a:xfrm>
          <a:noFill/>
        </p:spPr>
        <p:txBody>
          <a:bodyPr>
            <a:normAutofit/>
          </a:bodyPr>
          <a:lstStyle/>
          <a:p>
            <a:pPr lvl="0"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управления учебной деятельностью</a:t>
            </a:r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осуществляющие разомкнутое или цикличное управление;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управляющие по принципу белого или чёрного ящика; 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 управлением по ответу или по процессу.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567" y="332656"/>
            <a:ext cx="7166992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уровням </a:t>
            </a:r>
            <a:r>
              <a:rPr lang="ru-RU" sz="24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индивиализации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6060" y="2060848"/>
            <a:ext cx="7429499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индивидуальное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адаптивное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индивидуализированное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межличностного образовательного процесса (в сотрудничестве).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18518"/>
            <a:ext cx="6809903" cy="794258"/>
          </a:xfrm>
          <a:noFill/>
        </p:spPr>
        <p:txBody>
          <a:bodyPr>
            <a:normAutofit/>
          </a:bodyPr>
          <a:lstStyle/>
          <a:p>
            <a:pPr lvl="0"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представления учебного материала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книга;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статичная иллюстрированная книга ("в картинках");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с анимацией или со звуковым сопровождением;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мультимедиа-книга (текст, звук, изображения, видеоклипы);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гипермедиа-книга – мультимедиа-книга, использующая гипертекст с целью нелинейного представления знаний.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689" y="332656"/>
            <a:ext cx="7239000" cy="55432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информационным образовательным технологиям</a:t>
            </a:r>
            <a:endParaRPr lang="ru-RU" sz="27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44824"/>
            <a:ext cx="3240360" cy="4392488"/>
          </a:xfrm>
          <a:noFill/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обоснование процесса разработки информационных образовательных технологий, позволило выработать </a:t>
            </a:r>
            <a:r>
              <a:rPr lang="ru-RU" sz="6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ним</a:t>
            </a:r>
            <a:r>
              <a:rPr lang="ru-RU" sz="6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быть использованы как при разработке информационных образовательных технологий, так и при оценке их качества. Эти требования могут быть разделены на следующие основные группы:</a:t>
            </a:r>
          </a:p>
          <a:p>
            <a:endParaRPr lang="ru-RU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Об ИКТ в образова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276294"/>
            <a:ext cx="3294641" cy="338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048672" cy="1010282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696" y="1844824"/>
            <a:ext cx="3658792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 содержания</a:t>
            </a:r>
            <a:r>
              <a:rPr lang="ru-RU" sz="2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построения содержания образования с учетом основных принципов педагогики, психологии, кибернетики, теории высшей нервной деятельности.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1844824"/>
            <a:ext cx="3312368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sz="2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реализации любого способа управления учебной деятельностью.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480720" cy="114300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712705"/>
            <a:ext cx="3528392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оспитывающий характер</a:t>
            </a:r>
            <a:r>
              <a:rPr lang="ru-RU" sz="2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наполнение образовательной среды должно обеспечивать сочетание процессов обучения и воспитания.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028" y="1725799"/>
            <a:ext cx="3656408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подготовки специалистов с творческим потенциалом, способных самостоятельно ставить и решать проблемы.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242048" cy="86409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надёжность работы и системная целостность: </a:t>
            </a:r>
          </a:p>
          <a:p>
            <a:pPr lvl="0"/>
            <a:endParaRPr lang="ru-RU" sz="22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корректность; обеспечение адекватной реакции на любые ответы обучающихся.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организация дизайна образовательной среды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максимальной информативности при минимальной утомляемости обучающихся.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429499" cy="1082290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еленаправленость</a:t>
            </a: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 lvl="0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обучающегося постоянной информацией о ближайших и отдалённых целях образования, степени достижения этих целей;</a:t>
            </a:r>
          </a:p>
          <a:p>
            <a:endPara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мотивации</a:t>
            </a: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постоянной высокой мотивации обучающихся, подкрепляемой целенаправленностью, активными формами работы, высокой наглядностью, своевременной обратной связью;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1511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информационных образовательных технологий является сложным процессом  с соблюдением присущих для всякого проектирования требований и принципов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Современная система образования немыслима без применения прогрессивных И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4752528" cy="373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7429499" cy="147857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988840"/>
            <a:ext cx="3600400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обеспечение обучения в сотрудничестве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моделировать совместную субъект-субъектную деятельность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iyazyki.ru/wp-content/uploads/2012/11/%D1%80%D0%BE%D0%BC%D0%B0%D0%BD%D0%B5%D1%8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3816424" cy="35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192688" cy="147857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lvl="0"/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систематической обратной связи</a:t>
            </a:r>
            <a:r>
              <a:rPr lang="ru-RU" sz="3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должна быть педагогически оправданной, не только сообщать о допущенных ошибках, но и содержать информацию, достаточную для их устранения;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lvl="0"/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оценивания</a:t>
            </a:r>
          </a:p>
          <a:p>
            <a:pPr marL="0" lv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использование, помимо результатов тестового контроля, дополнительных показателей, влияющих на оценку, в роли которых могут выступать: количество повторений материала, количество проработанных гиперссылок, характер допущенных ошибок .и т. д.;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6058" y="1916832"/>
            <a:ext cx="3355902" cy="432048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гибкость: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позволять обучающемуся самостоятельно принимать решение о выборе учебной стратегии, характера помощи, последовательности и темпа подачи материала; должны быть обеспечены возможности доступа к ранее пройденному учебному материалу, выхода из программы в любой её точке;</a:t>
            </a:r>
          </a:p>
          <a:p>
            <a:pPr marL="0" indent="0">
              <a:buNone/>
            </a:pPr>
            <a:endParaRPr lang="ru-RU" sz="3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850" y="1916832"/>
            <a:ext cx="3656408" cy="432048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lvl="0" algn="ctr"/>
            <a:r>
              <a:rPr lang="ru-RU" sz="51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возврата назад</a:t>
            </a:r>
            <a:r>
              <a:rPr lang="ru-RU" sz="5100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ru-RU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 самостоятельной работе должна быть предусмотрена отмена обучающимся ошибочных действий;</a:t>
            </a:r>
          </a:p>
          <a:p>
            <a:endParaRPr lang="ru-RU" sz="4200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097859" cy="1478570"/>
          </a:xfrm>
        </p:spPr>
        <p:txBody>
          <a:bodyPr/>
          <a:lstStyle/>
          <a:p>
            <a:r>
              <a:rPr lang="ru-RU" sz="2400" b="1" i="1" u="sng" dirty="0">
                <a:solidFill>
                  <a:srgbClr val="13477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</a:t>
            </a:r>
            <a:r>
              <a:rPr lang="ru-RU" sz="2800" u="sng" dirty="0">
                <a:solidFill>
                  <a:srgbClr val="134770">
                    <a:lumMod val="50000"/>
                  </a:srgbClr>
                </a:solidFill>
              </a:rPr>
              <a:t>:</a:t>
            </a:r>
            <a:endParaRPr lang="ru-RU" dirty="0"/>
          </a:p>
        </p:txBody>
      </p:sp>
      <p:pic>
        <p:nvPicPr>
          <p:cNvPr id="2052" name="Picture 4" descr="Зеленые человечки, идущие по различным направления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4447" b="48696"/>
          <a:stretch/>
        </p:blipFill>
        <p:spPr bwMode="auto">
          <a:xfrm>
            <a:off x="5724128" y="4437112"/>
            <a:ext cx="14623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863" y="332656"/>
            <a:ext cx="6737895" cy="866266"/>
          </a:xfrm>
          <a:noFill/>
        </p:spPr>
        <p:txBody>
          <a:bodyPr>
            <a:normAutofit fontScale="90000"/>
          </a:bodyPr>
          <a:lstStyle/>
          <a:p>
            <a:r>
              <a:rPr lang="ru-RU" sz="2200" u="sng" dirty="0" smtClean="0"/>
              <a:t>      </a:t>
            </a:r>
            <a:br>
              <a:rPr lang="ru-RU" sz="2200" u="sng" dirty="0" smtClean="0"/>
            </a:br>
            <a:r>
              <a:rPr lang="ru-RU" sz="2200" u="sng" dirty="0" smtClean="0"/>
              <a:t/>
            </a:r>
            <a:br>
              <a:rPr lang="ru-RU" sz="2200" u="sng" dirty="0" smtClean="0"/>
            </a:br>
            <a:r>
              <a:rPr lang="ru-RU" sz="2200" u="sng" dirty="0" smtClean="0"/>
              <a:t> </a:t>
            </a:r>
            <a:br>
              <a:rPr lang="ru-RU" sz="2200" u="sng" dirty="0" smtClean="0"/>
            </a:br>
            <a:r>
              <a:rPr lang="ru-RU" sz="2200" u="sng" dirty="0" smtClean="0"/>
              <a:t>       </a:t>
            </a:r>
            <a:r>
              <a:rPr lang="ru-RU" sz="27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и    организационному построению:</a:t>
            </a:r>
            <a:r>
              <a:rPr lang="ru-RU" sz="27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2252400"/>
            <a:ext cx="3888432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sz="22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целостность</a:t>
            </a:r>
            <a:r>
              <a:rPr lang="ru-RU" sz="22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материал должен быть представлен в виде укрупнённых дидактических единиц, сохраняющих логику, главные  идеи и взаимосвязи осваиваемой учебной дисциплины;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sz="22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входной контроль</a:t>
            </a:r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обучающегося перед  началом работы с целью обеспечения индивидуализации образования, а также оказания требуемой первоначальной помощи;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548680"/>
            <a:ext cx="6552728" cy="118415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и организационному построению: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sz="29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образования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2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включать динамическую модель обучающегося, многоуровневую организацию учебного материала, банк заданий разного уровня трудности;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sz="29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развитой системы помощи</a:t>
            </a:r>
            <a:r>
              <a:rPr lang="ru-RU" sz="2900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помощи должна быть многоуровневой, педагогически обоснованной, достаточной для того, чтобы решить задачу и освоить способ ее решения; помощь должна оказываться с учетом характера затруднения и модели обучающегося;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158" y="332656"/>
            <a:ext cx="7429499" cy="86626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Требования к структуре и организационному  построению: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3543250" cy="5112568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интеллектуального ядра</a:t>
            </a:r>
            <a:r>
              <a:rPr lang="ru-RU" sz="16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обеспечено за счет экспертных систем или средств искусственного интеллекта, организующих систему анализа причин ошибок обучающегося; систему комментариев, помогающих обучающемуся понять свои ошибки и сделать правильные для себя выводы;</a:t>
            </a:r>
          </a:p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документирования хода образования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результатов; </a:t>
            </a:r>
          </a:p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развитой поисковой системы, режимов "лупы", "</a:t>
            </a:r>
            <a:r>
              <a:rPr lang="ru-RU" sz="16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автопоказа</a:t>
            </a:r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3455242" cy="5112568"/>
          </a:xfrm>
          <a:noFill/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специально отведённого места:</a:t>
            </a:r>
          </a:p>
          <a:p>
            <a:pPr lvl="0"/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рефлексии обучающихся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возможности накопления результатов рефлексии;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интуитивно понятного дружелюбного интерфейса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блока контроля утомления обучающегося, блока релаксации</a:t>
            </a:r>
            <a:r>
              <a:rPr lang="ru-RU" sz="40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последний должен содержать тематически однородные небольшие "банки" шуток, анекдотов, музыкальные фрагменты и т. д.</a:t>
            </a:r>
          </a:p>
          <a:p>
            <a:endParaRPr lang="ru-RU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ресурсы: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6058" y="1988840"/>
            <a:ext cx="7429501" cy="405983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tsput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informat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aosit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Lection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1.htm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овременные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технологии в образовании: Южный федеральный округ: материалы научно-практической конференции.Ростов-на-Дону,2011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Захарова И.Г. Информационные технологии в образовании.-М.,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ACADEMA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,2003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Роберт, И.В. Информационные и коммуникативные технологии в системе образования: учебно-методическое пособие для педагогических вузов –М.,2006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Литвинова В.Е. «Научно-методическое сопровождение инновационной деятельности педагогов». Журнал «Методист» №1. 2013.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170080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32040" y="2001393"/>
            <a:ext cx="3454313" cy="36009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sz="22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первичность психолого-педагогического 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вторичность технического и программных компонентов разработки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001394"/>
            <a:ext cx="3446157" cy="36009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мотивацию</a:t>
            </a:r>
            <a:r>
              <a:rPr lang="ru-RU" sz="2400" b="1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акцентирование внимания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достижение и поддержание высокой мотивации; 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преимущественному достижению внутренней учебной мотивации;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30058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u="sng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628775"/>
            <a:ext cx="3960440" cy="3600425"/>
          </a:xfr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целенаправленность</a:t>
            </a:r>
            <a:endParaRPr lang="ru-RU" b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соотнесение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разработки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ближайшими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отдалёнными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целями;</a:t>
            </a:r>
          </a:p>
          <a:p>
            <a:pPr>
              <a:buNone/>
            </a:pP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362417" y="1631736"/>
            <a:ext cx="2957909" cy="3612352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ru-RU" sz="51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sz="51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1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любой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концепции;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лёгкость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 и</a:t>
            </a:r>
          </a:p>
          <a:p>
            <a:pPr>
              <a:buNone/>
            </a:pPr>
            <a:r>
              <a:rPr lang="ru-RU" sz="3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переструктурировани</a:t>
            </a:r>
            <a:r>
              <a:rPr lang="ru-RU" sz="38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131616" y="3068960"/>
            <a:ext cx="3656408" cy="354171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85457" y="247301"/>
            <a:ext cx="695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  <a:endParaRPr lang="ru-RU" sz="2400" b="1" i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0265"/>
            <a:ext cx="7242048" cy="720080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651680"/>
            <a:ext cx="3272388" cy="4513624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r>
              <a:rPr lang="ru-RU" sz="9600" b="1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каждого объекта как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</a:t>
            </a: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целого, во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всём многообразии его взаимосвязей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надсистемы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окружающей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средой;</a:t>
            </a: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51680"/>
            <a:ext cx="3528392" cy="4513624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достижение нового качественного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развития личности;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использование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информацонных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технологий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88640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215" y="116632"/>
            <a:ext cx="5869161" cy="96813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u="sng" cap="none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844824"/>
            <a:ext cx="3168352" cy="3672407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практичность</a:t>
            </a:r>
            <a:r>
              <a:rPr lang="ru-RU" sz="9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обратная связь процесса разработки информационных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с результатами их практического использования</a:t>
            </a:r>
          </a:p>
          <a:p>
            <a:pPr>
              <a:buNone/>
            </a:pP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/>
          </a:p>
          <a:p>
            <a:pPr>
              <a:buNone/>
            </a:pPr>
            <a:endParaRPr lang="ru-RU" sz="2600" b="1" dirty="0"/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dirty="0" smtClean="0"/>
              <a:t>;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7" y="1802676"/>
            <a:ext cx="3528392" cy="3714556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</a:t>
            </a:r>
            <a:r>
              <a:rPr lang="ru-RU" sz="96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творческих коллективов,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включающих преподавателей различных учебных дисциплин, специалистов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областях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психологии,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проектирования,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дизайна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621658" y="4941168"/>
            <a:ext cx="1267668" cy="36004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6674" y="1412776"/>
            <a:ext cx="2934032" cy="4997152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2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роль </a:t>
            </a:r>
            <a:r>
              <a:rPr lang="ru-RU" sz="22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</a:t>
            </a:r>
          </a:p>
          <a:p>
            <a:pPr algn="ctr">
              <a:buNone/>
            </a:pPr>
            <a:r>
              <a:rPr lang="ru-RU" sz="22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</a:t>
            </a: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технологий должна принадлежать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преподавателям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руководящий состав ОУ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возглавлять и обеспечивать информатизацию образования.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2786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первого руководителя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leraar-leerling-poppet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988840"/>
            <a:ext cx="3656013" cy="298160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5726832" cy="99898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КЛАССИФИКАЦИЯ, ТРЕБОВАНИЯ </a:t>
            </a:r>
            <a: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ПРИНЦИПЫ РАЗРАБОТКИ ИОТ: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2392" y="1916832"/>
            <a:ext cx="3456384" cy="3888432"/>
          </a:xfr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систематизация основных подходов к разработке информационных образовательных технологий позволили принять следующую их классификацию :</a:t>
            </a:r>
          </a:p>
          <a:p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4100" name="Picture 4" descr="http://investtalk.ru/wp-content/uploads/2012/08/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3406757" cy="22372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8902"/>
            <a:ext cx="6912768" cy="1478570"/>
          </a:xfrm>
          <a:noFill/>
        </p:spPr>
        <p:txBody>
          <a:bodyPr>
            <a:normAutofit/>
          </a:bodyPr>
          <a:lstStyle/>
          <a:p>
            <a:pPr lvl="0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выполняемых функций</a:t>
            </a:r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7472"/>
            <a:ext cx="7200800" cy="4413816"/>
          </a:xfrm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обеспечивающие создание положительных учебных мотивов, помогающие в показе учебного материала;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автоматизирующие и организационные функции преподавателя;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обеспечивающие составление и предъявление учебных заданий;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контролирующие и обеспечивающие обратную связь и коррекцию, снимающие с обучающегося вспомогательную, рутинную часть его образовательной деятельности;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средства, управляющие действиями обучающегося на всех этапах.</a:t>
            </a:r>
          </a:p>
          <a:p>
            <a:pPr lvl="0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TC104033919[[fn=Контур]]</Template>
  <TotalTime>1323</TotalTime>
  <Words>1075</Words>
  <Application>Microsoft Office PowerPoint</Application>
  <PresentationFormat>Экран (4:3)</PresentationFormat>
  <Paragraphs>182</Paragraphs>
  <Slides>26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Trebuchet MS</vt:lpstr>
      <vt:lpstr>Tw Cen MT</vt:lpstr>
      <vt:lpstr>Контур</vt:lpstr>
      <vt:lpstr> ИНФОРМАЦИОННЫЕ ОБРАЗОВАТЕЛЬНЫЕ  ТЕХНОЛОГИИ</vt:lpstr>
      <vt:lpstr>Презентация PowerPoint</vt:lpstr>
      <vt:lpstr> </vt:lpstr>
      <vt:lpstr>Презентация PowerPoint</vt:lpstr>
      <vt:lpstr> </vt:lpstr>
      <vt:lpstr>Основные принципы разработки ИТ</vt:lpstr>
      <vt:lpstr>Презентация PowerPoint</vt:lpstr>
      <vt:lpstr> КЛАССИФИКАЦИЯ, ТРЕБОВАНИЯ   И ПРИНЦИПЫ РАЗРАБОТКИ ИОТ: </vt:lpstr>
      <vt:lpstr>По характеру выполняемых функций: </vt:lpstr>
      <vt:lpstr>  По степени полноты обучающих функций, возлагаемых на ЭВМ: </vt:lpstr>
      <vt:lpstr>По особенностям взаимодействия обучающегося с ЭВМ:</vt:lpstr>
      <vt:lpstr>По способу управления учебной деятельностью:</vt:lpstr>
      <vt:lpstr>  По уровням индивиализации образования:</vt:lpstr>
      <vt:lpstr>По форме представления учебного материала:</vt:lpstr>
      <vt:lpstr>   Основные требования к информационным образовательным технологиям</vt:lpstr>
      <vt:lpstr>Общесистемные требования:</vt:lpstr>
      <vt:lpstr>Общесистемные требования:</vt:lpstr>
      <vt:lpstr>Общесистемные требования:</vt:lpstr>
      <vt:lpstr>   Методологические требования: </vt:lpstr>
      <vt:lpstr>Методологические требования:</vt:lpstr>
      <vt:lpstr>Методологические требования:</vt:lpstr>
      <vt:lpstr>Методологические требования:</vt:lpstr>
      <vt:lpstr>                 Требования к структуре и    организационному построению: </vt:lpstr>
      <vt:lpstr>Требования к структуре и организационному построению:</vt:lpstr>
      <vt:lpstr>       Требования к структуре и организационному  построению:</vt:lpstr>
      <vt:lpstr>Используемые ресурсы: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ОБРАЗОВАТЕЛЬНЫЕ ТЕХНОЛОГИИ</dc:title>
  <dc:creator>Admin</dc:creator>
  <cp:lastModifiedBy>Алла Гамаюнова</cp:lastModifiedBy>
  <cp:revision>191</cp:revision>
  <dcterms:created xsi:type="dcterms:W3CDTF">2012-05-03T09:13:41Z</dcterms:created>
  <dcterms:modified xsi:type="dcterms:W3CDTF">2013-08-11T15:19:25Z</dcterms:modified>
</cp:coreProperties>
</file>