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925" r:id="rId2"/>
    <p:sldMasterId id="2147483937" r:id="rId3"/>
    <p:sldMasterId id="2147483962" r:id="rId4"/>
    <p:sldMasterId id="2147483974" r:id="rId5"/>
    <p:sldMasterId id="2147483998" r:id="rId6"/>
    <p:sldMasterId id="2147484010" r:id="rId7"/>
  </p:sldMasterIdLst>
  <p:notesMasterIdLst>
    <p:notesMasterId r:id="rId31"/>
  </p:notesMasterIdLst>
  <p:sldIdLst>
    <p:sldId id="256" r:id="rId8"/>
    <p:sldId id="277" r:id="rId9"/>
    <p:sldId id="278" r:id="rId10"/>
    <p:sldId id="273" r:id="rId11"/>
    <p:sldId id="257" r:id="rId12"/>
    <p:sldId id="258" r:id="rId13"/>
    <p:sldId id="259" r:id="rId14"/>
    <p:sldId id="268" r:id="rId15"/>
    <p:sldId id="261" r:id="rId16"/>
    <p:sldId id="262" r:id="rId17"/>
    <p:sldId id="272" r:id="rId18"/>
    <p:sldId id="263" r:id="rId19"/>
    <p:sldId id="264" r:id="rId20"/>
    <p:sldId id="265" r:id="rId21"/>
    <p:sldId id="266" r:id="rId22"/>
    <p:sldId id="267" r:id="rId23"/>
    <p:sldId id="275" r:id="rId24"/>
    <p:sldId id="276" r:id="rId25"/>
    <p:sldId id="280" r:id="rId26"/>
    <p:sldId id="274" r:id="rId27"/>
    <p:sldId id="270" r:id="rId28"/>
    <p:sldId id="279" r:id="rId29"/>
    <p:sldId id="269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60"/>
  </p:normalViewPr>
  <p:slideViewPr>
    <p:cSldViewPr>
      <p:cViewPr>
        <p:scale>
          <a:sx n="66" d="100"/>
          <a:sy n="66" d="100"/>
        </p:scale>
        <p:origin x="-54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СВОДНЫЕ</a:t>
            </a:r>
            <a:r>
              <a:rPr lang="ru-RU" baseline="0"/>
              <a:t> ДАННЫЕ </a:t>
            </a:r>
            <a:endParaRPr lang="ru-RU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9594412181756109E-2"/>
                  <c:y val="-6.57394658866675E-2"/>
                </c:manualLayout>
              </c:layout>
              <c:tx>
                <c:rich>
                  <a:bodyPr/>
                  <a:lstStyle/>
                  <a:p>
                    <a:r>
                      <a:rPr lang="ru-RU" sz="1407" b="1"/>
                      <a:t>72</a:t>
                    </a:r>
                    <a:endParaRPr lang="en-US" sz="1404" b="1"/>
                  </a:p>
                </c:rich>
              </c:tx>
              <c:dLblPos val="bestFit"/>
            </c:dLbl>
            <c:dLbl>
              <c:idx val="1"/>
              <c:layout>
                <c:manualLayout>
                  <c:x val="3.4242910647405152E-2"/>
                  <c:y val="-8.9528377298161779E-2"/>
                </c:manualLayout>
              </c:layout>
              <c:tx>
                <c:rich>
                  <a:bodyPr/>
                  <a:lstStyle/>
                  <a:p>
                    <a:r>
                      <a:rPr lang="ru-RU" sz="1407" b="1"/>
                      <a:t>3</a:t>
                    </a:r>
                    <a:r>
                      <a:rPr lang="en-US" sz="1407" b="1"/>
                      <a:t>0%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0"/>
                  <c:y val="-0.10464849586109427"/>
                </c:manualLayout>
              </c:layout>
              <c:tx>
                <c:rich>
                  <a:bodyPr/>
                  <a:lstStyle/>
                  <a:p>
                    <a:r>
                      <a:rPr lang="ru-RU" sz="1407" b="1"/>
                      <a:t>24</a:t>
                    </a:r>
                    <a:r>
                      <a:rPr lang="en-US" sz="1407" b="1"/>
                      <a:t>%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-1.5225122197674237E-2"/>
                  <c:y val="-8.3359781950333098E-2"/>
                </c:manualLayout>
              </c:layout>
              <c:tx>
                <c:rich>
                  <a:bodyPr/>
                  <a:lstStyle/>
                  <a:p>
                    <a:r>
                      <a:rPr lang="ru-RU" sz="1407" b="1"/>
                      <a:t>5</a:t>
                    </a:r>
                    <a:r>
                      <a:rPr lang="en-US" sz="1407" b="1"/>
                      <a:t>%</a:t>
                    </a:r>
                  </a:p>
                </c:rich>
              </c:tx>
              <c:dLblPos val="bestFit"/>
            </c:dLbl>
            <c:dLbl>
              <c:idx val="4"/>
              <c:layout>
                <c:manualLayout>
                  <c:x val="-9.8309974539671524E-2"/>
                  <c:y val="5.3576297791705224E-2"/>
                </c:manualLayout>
              </c:layout>
              <c:tx>
                <c:rich>
                  <a:bodyPr/>
                  <a:lstStyle/>
                  <a:p>
                    <a:r>
                      <a:rPr lang="en-US" sz="1407" b="1"/>
                      <a:t>86%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2.9146599250840621E-2"/>
                  <c:y val="2.5859189326734994E-2"/>
                </c:manualLayout>
              </c:layout>
              <c:tx>
                <c:rich>
                  <a:bodyPr/>
                  <a:lstStyle/>
                  <a:p>
                    <a:r>
                      <a:rPr lang="en-US" sz="1407" b="1"/>
                      <a:t>40%</a:t>
                    </a:r>
                  </a:p>
                </c:rich>
              </c:tx>
              <c:dLblPos val="bestFit"/>
            </c:dLbl>
            <c:dLbl>
              <c:idx val="6"/>
              <c:layout>
                <c:manualLayout>
                  <c:x val="0"/>
                  <c:y val="-7.6738609112709924E-2"/>
                </c:manualLayout>
              </c:layout>
              <c:tx>
                <c:rich>
                  <a:bodyPr/>
                  <a:lstStyle/>
                  <a:p>
                    <a:r>
                      <a:rPr lang="en-US" sz="1407" b="1"/>
                      <a:t>49%</a:t>
                    </a:r>
                  </a:p>
                </c:rich>
              </c:tx>
              <c:dLblPos val="bestFit"/>
            </c:dLbl>
            <c:dLbl>
              <c:idx val="7"/>
              <c:layout>
                <c:manualLayout>
                  <c:x val="-5.9925093632958823E-2"/>
                  <c:y val="-4.476418864908082E-2"/>
                </c:manualLayout>
              </c:layout>
              <c:tx>
                <c:rich>
                  <a:bodyPr/>
                  <a:lstStyle/>
                  <a:p>
                    <a:r>
                      <a:rPr lang="en-US" sz="1407" b="1"/>
                      <a:t>66%</a:t>
                    </a:r>
                  </a:p>
                </c:rich>
              </c:tx>
              <c:dLblPos val="bestFit"/>
            </c:dLbl>
            <c:dLbl>
              <c:idx val="8"/>
              <c:delete val="1"/>
            </c:dLbl>
            <c:numFmt formatCode="General" sourceLinked="0"/>
            <c:txPr>
              <a:bodyPr/>
              <a:lstStyle/>
              <a:p>
                <a:pPr>
                  <a:defRPr sz="1407" b="1"/>
                </a:pPr>
                <a:endParaRPr lang="ru-RU"/>
              </a:p>
            </c:txPr>
            <c:dLblPos val="outEnd"/>
            <c:showVal val="1"/>
            <c:showPercent val="1"/>
            <c:showLeaderLines val="1"/>
          </c:dLbls>
          <c:cat>
            <c:strRef>
              <c:f>Лист1!$A$2:$A$10</c:f>
              <c:strCache>
                <c:ptCount val="8"/>
                <c:pt idx="0">
                  <c:v>1. ЕЛ ЛИ ГАГАРИН</c:v>
                </c:pt>
                <c:pt idx="1">
                  <c:v>2. КАЛОРИЙНОСТЬ ПИТАНИЯ КОСМОНАВТОВ</c:v>
                </c:pt>
                <c:pt idx="2">
                  <c:v>3. ПЕРВЫМ СЪЕЛ ПОЛНОЦЕННЫЙ ОБЕД</c:v>
                </c:pt>
                <c:pt idx="3">
                  <c:v>4. ПЕРИОДИЧНОСТЬ ПРИЕМА ПИЩИ</c:v>
                </c:pt>
                <c:pt idx="4">
                  <c:v>5. УПАКОВКА КОСМИЧЕСКОЙ ПИЩИ</c:v>
                </c:pt>
                <c:pt idx="5">
                  <c:v>6. ГЛАВНОЕ ТРЕБОВАНИЕ К КОСМИЧЕСКОЙ ЕДЕ</c:v>
                </c:pt>
                <c:pt idx="6">
                  <c:v>7. КОСМИЧЕСКАЯ ЕДА СЕГОДНЯ</c:v>
                </c:pt>
                <c:pt idx="7">
                  <c:v>8. ФИЗИЧЕСКИЕ ПРОЦЕССЫ, ИСПОЛЬЗУЕМЫЕ ПРИ СОЗДАНИИ ЕДЫ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72</c:v>
                </c:pt>
                <c:pt idx="1">
                  <c:v>30</c:v>
                </c:pt>
                <c:pt idx="2">
                  <c:v>24</c:v>
                </c:pt>
                <c:pt idx="3">
                  <c:v>5</c:v>
                </c:pt>
                <c:pt idx="4">
                  <c:v>93</c:v>
                </c:pt>
                <c:pt idx="5">
                  <c:v>50</c:v>
                </c:pt>
                <c:pt idx="6">
                  <c:v>67</c:v>
                </c:pt>
                <c:pt idx="7">
                  <c:v>85</c:v>
                </c:pt>
              </c:numCache>
            </c:numRef>
          </c:val>
        </c:ser>
        <c:dLbls>
          <c:showPercent val="1"/>
        </c:dLbls>
      </c:pie3DChart>
      <c:spPr>
        <a:noFill/>
        <a:ln w="25462">
          <a:noFill/>
        </a:ln>
      </c:spPr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5094671508948401"/>
          <c:y val="9.093831024613723E-2"/>
          <c:w val="0.59125118955076394"/>
          <c:h val="0.628829691033104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первый социологический опрос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72</c:v>
                </c:pt>
                <c:pt idx="1">
                  <c:v>30</c:v>
                </c:pt>
                <c:pt idx="2">
                  <c:v>24</c:v>
                </c:pt>
                <c:pt idx="3">
                  <c:v>5</c:v>
                </c:pt>
                <c:pt idx="4">
                  <c:v>93</c:v>
                </c:pt>
                <c:pt idx="5">
                  <c:v>50</c:v>
                </c:pt>
                <c:pt idx="6">
                  <c:v>67</c:v>
                </c:pt>
                <c:pt idx="7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повторный социологический опрос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100</c:v>
                </c:pt>
                <c:pt idx="1">
                  <c:v>89</c:v>
                </c:pt>
                <c:pt idx="2">
                  <c:v>78</c:v>
                </c:pt>
                <c:pt idx="3">
                  <c:v>58</c:v>
                </c:pt>
                <c:pt idx="4">
                  <c:v>78</c:v>
                </c:pt>
                <c:pt idx="5">
                  <c:v>76</c:v>
                </c:pt>
                <c:pt idx="6">
                  <c:v>90</c:v>
                </c:pt>
                <c:pt idx="7">
                  <c:v>87</c:v>
                </c:pt>
              </c:numCache>
            </c:numRef>
          </c:val>
        </c:ser>
        <c:dLbls>
          <c:showVal val="1"/>
        </c:dLbls>
        <c:shape val="cone"/>
        <c:axId val="114858624"/>
        <c:axId val="115078272"/>
        <c:axId val="123914880"/>
      </c:bar3DChart>
      <c:catAx>
        <c:axId val="114858624"/>
        <c:scaling>
          <c:orientation val="minMax"/>
        </c:scaling>
        <c:axPos val="b"/>
        <c:numFmt formatCode="General" sourceLinked="1"/>
        <c:tickLblPos val="nextTo"/>
        <c:crossAx val="115078272"/>
        <c:crosses val="autoZero"/>
        <c:auto val="1"/>
        <c:lblAlgn val="ctr"/>
        <c:lblOffset val="100"/>
      </c:catAx>
      <c:valAx>
        <c:axId val="115078272"/>
        <c:scaling>
          <c:orientation val="minMax"/>
        </c:scaling>
        <c:axPos val="l"/>
        <c:majorGridlines/>
        <c:numFmt formatCode="General" sourceLinked="1"/>
        <c:tickLblPos val="nextTo"/>
        <c:crossAx val="114858624"/>
        <c:crosses val="autoZero"/>
        <c:crossBetween val="between"/>
      </c:valAx>
      <c:serAx>
        <c:axId val="123914880"/>
        <c:scaling>
          <c:orientation val="minMax"/>
        </c:scaling>
        <c:delete val="1"/>
        <c:axPos val="b"/>
        <c:tickLblPos val="none"/>
        <c:crossAx val="115078272"/>
        <c:crosses val="autoZero"/>
      </c:serAx>
      <c:dTable>
        <c:showHorzBorder val="1"/>
        <c:showVertBorder val="1"/>
        <c:showOutline val="1"/>
        <c:spPr>
          <a:noFill/>
          <a:ln w="6581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50800" dist="38100" dir="5400000" algn="t" rotWithShape="0">
              <a:schemeClr val="accent4">
                <a:lumMod val="40000"/>
                <a:lumOff val="60000"/>
                <a:alpha val="40000"/>
              </a:schemeClr>
            </a:outerShdw>
          </a:effectLst>
        </c:spPr>
      </c:dTable>
      <c:spPr>
        <a:noFill/>
        <a:ln w="26325">
          <a:noFill/>
        </a:ln>
      </c:spPr>
    </c:plotArea>
    <c:legend>
      <c:legendPos val="r"/>
      <c:layout>
        <c:manualLayout>
          <c:xMode val="edge"/>
          <c:yMode val="edge"/>
          <c:x val="0.662790697674419"/>
          <c:y val="0.10681818181818183"/>
          <c:w val="0.33372093023255828"/>
          <c:h val="0.16818181818181818"/>
        </c:manualLayout>
      </c:layout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0.60448</cdr:x>
      <cdr:y>0.30455</cdr:y>
    </cdr:from>
    <cdr:to>
      <cdr:x>0.81845</cdr:x>
      <cdr:y>0.40727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948074" y="2473416"/>
          <a:ext cx="1346343" cy="66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100" b="1"/>
        </a:p>
      </cdr:txBody>
    </cdr:sp>
  </cdr:relSizeAnchor>
  <cdr:relSizeAnchor xmlns:cdr="http://schemas.openxmlformats.org/drawingml/2006/chartDrawing">
    <cdr:from>
      <cdr:x>0.51505</cdr:x>
      <cdr:y>0.20344</cdr:y>
    </cdr:from>
    <cdr:to>
      <cdr:x>0.60954</cdr:x>
      <cdr:y>0.25589</cdr:y>
    </cdr:to>
    <cdr:sp macro="" textlink="">
      <cdr:nvSpPr>
        <cdr:cNvPr id="10" name="TextBox 9"/>
        <cdr:cNvSpPr txBox="1"/>
      </cdr:nvSpPr>
      <cdr:spPr>
        <a:xfrm xmlns:a="http://schemas.openxmlformats.org/drawingml/2006/main" rot="1014706">
          <a:off x="3930363" y="1244126"/>
          <a:ext cx="696121" cy="274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/>
            <a:t>1 ВОПРОС</a:t>
          </a:r>
        </a:p>
      </cdr:txBody>
    </cdr:sp>
  </cdr:relSizeAnchor>
  <cdr:relSizeAnchor xmlns:cdr="http://schemas.openxmlformats.org/drawingml/2006/chartDrawing">
    <cdr:from>
      <cdr:x>0.72086</cdr:x>
      <cdr:y>0.23909</cdr:y>
    </cdr:from>
    <cdr:to>
      <cdr:x>0.8272</cdr:x>
      <cdr:y>0.30157</cdr:y>
    </cdr:to>
    <cdr:sp macro="" textlink="">
      <cdr:nvSpPr>
        <cdr:cNvPr id="11" name="TextBox 10"/>
        <cdr:cNvSpPr txBox="1"/>
      </cdr:nvSpPr>
      <cdr:spPr>
        <a:xfrm xmlns:a="http://schemas.openxmlformats.org/drawingml/2006/main" rot="585141">
          <a:off x="5446712" y="1431851"/>
          <a:ext cx="783879" cy="329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/>
            <a:t>2 ВОПРОС</a:t>
          </a:r>
        </a:p>
      </cdr:txBody>
    </cdr:sp>
  </cdr:relSizeAnchor>
  <cdr:relSizeAnchor xmlns:cdr="http://schemas.openxmlformats.org/drawingml/2006/chartDrawing">
    <cdr:from>
      <cdr:x>0.75783</cdr:x>
      <cdr:y>0.34251</cdr:y>
    </cdr:from>
    <cdr:to>
      <cdr:x>0.86694</cdr:x>
      <cdr:y>0.39635</cdr:y>
    </cdr:to>
    <cdr:sp macro="" textlink="">
      <cdr:nvSpPr>
        <cdr:cNvPr id="12" name="TextBox 11"/>
        <cdr:cNvSpPr txBox="1"/>
      </cdr:nvSpPr>
      <cdr:spPr>
        <a:xfrm xmlns:a="http://schemas.openxmlformats.org/drawingml/2006/main" rot="979785">
          <a:off x="5719763" y="1977512"/>
          <a:ext cx="803105" cy="284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/>
            <a:t>3 ВОПРОС</a:t>
          </a:r>
        </a:p>
      </cdr:txBody>
    </cdr:sp>
  </cdr:relSizeAnchor>
  <cdr:relSizeAnchor xmlns:cdr="http://schemas.openxmlformats.org/drawingml/2006/chartDrawing">
    <cdr:from>
      <cdr:x>0.65633</cdr:x>
      <cdr:y>0.38572</cdr:y>
    </cdr:from>
    <cdr:to>
      <cdr:x>0.78654</cdr:x>
      <cdr:y>0.45789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971360" y="2205183"/>
          <a:ext cx="95872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/>
            <a:t>4 ВОПРОС</a:t>
          </a:r>
        </a:p>
      </cdr:txBody>
    </cdr:sp>
  </cdr:relSizeAnchor>
  <cdr:relSizeAnchor xmlns:cdr="http://schemas.openxmlformats.org/drawingml/2006/chartDrawing">
    <cdr:from>
      <cdr:x>0.27928</cdr:x>
      <cdr:y>0.45899</cdr:y>
    </cdr:from>
    <cdr:to>
      <cdr:x>0.38193</cdr:x>
      <cdr:y>0.50072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825686">
          <a:off x="2373217" y="2729961"/>
          <a:ext cx="803138" cy="23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/>
            <a:t>6 ВОПРОС</a:t>
          </a:r>
        </a:p>
      </cdr:txBody>
    </cdr:sp>
  </cdr:relSizeAnchor>
  <cdr:relSizeAnchor xmlns:cdr="http://schemas.openxmlformats.org/drawingml/2006/chartDrawing">
    <cdr:from>
      <cdr:x>0.46603</cdr:x>
      <cdr:y>0.45515</cdr:y>
    </cdr:from>
    <cdr:to>
      <cdr:x>0.60232</cdr:x>
      <cdr:y>0.47987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100070" y="3779520"/>
          <a:ext cx="853440" cy="19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/>
            <a:t>5 ВОПРОС</a:t>
          </a:r>
        </a:p>
      </cdr:txBody>
    </cdr:sp>
  </cdr:relSizeAnchor>
  <cdr:relSizeAnchor xmlns:cdr="http://schemas.openxmlformats.org/drawingml/2006/chartDrawing">
    <cdr:from>
      <cdr:x>0.15002</cdr:x>
      <cdr:y>0.32257</cdr:y>
    </cdr:from>
    <cdr:to>
      <cdr:x>0.24585</cdr:x>
      <cdr:y>0.38347</cdr:y>
    </cdr:to>
    <cdr:sp macro="" textlink="">
      <cdr:nvSpPr>
        <cdr:cNvPr id="16" name="TextBox 15"/>
        <cdr:cNvSpPr txBox="1"/>
      </cdr:nvSpPr>
      <cdr:spPr>
        <a:xfrm xmlns:a="http://schemas.openxmlformats.org/drawingml/2006/main" rot="1078434">
          <a:off x="1248057" y="1871327"/>
          <a:ext cx="707191" cy="321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/>
            <a:t>7 ВОПРОС</a:t>
          </a:r>
        </a:p>
      </cdr:txBody>
    </cdr:sp>
  </cdr:relSizeAnchor>
  <cdr:relSizeAnchor xmlns:cdr="http://schemas.openxmlformats.org/drawingml/2006/chartDrawing">
    <cdr:from>
      <cdr:x>0.26956</cdr:x>
      <cdr:y>0.2031</cdr:y>
    </cdr:from>
    <cdr:to>
      <cdr:x>0.37694</cdr:x>
      <cdr:y>0.26085</cdr:y>
    </cdr:to>
    <cdr:sp macro="" textlink="">
      <cdr:nvSpPr>
        <cdr:cNvPr id="17" name="TextBox 16"/>
        <cdr:cNvSpPr txBox="1"/>
      </cdr:nvSpPr>
      <cdr:spPr>
        <a:xfrm xmlns:a="http://schemas.openxmlformats.org/drawingml/2006/main" rot="1653261">
          <a:off x="2129038" y="1241221"/>
          <a:ext cx="782384" cy="30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/>
            <a:t>8 ВОПРОС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6D808FC7-4B2D-45BE-AB0A-321FE2DE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A60B27-BEC8-4CF5-8C49-1ED611322704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AB37377-B46E-4E7F-A590-8E33C32351CB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9C6B37-3FC2-4664-A72B-993F32495222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14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0" y="-198438"/>
            <a:ext cx="1588" cy="398463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CE0C9AF-6D07-4E08-B647-427370132F79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84E380-D0BA-4AEE-9D14-89F4D659F7C9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15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F02B17-BEF8-4649-ADF1-6C3169FFD501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16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B49782-CF74-4F02-83FA-276887478359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23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C00AAE-1097-46C0-B13E-1DBEAB909F49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5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5DEFAA-9FCB-4EB8-93D1-3F766CABEB09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6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83035A-1DE2-4D7A-9538-FE4D9A4906A5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7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0" y="-198438"/>
            <a:ext cx="1588" cy="398463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70F37EA-A94C-4540-A408-EC442BB7E33F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98F756-2F5D-426B-A091-74C43AE5207D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8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153E86-264D-4DB1-B4A5-622B1F835A7F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9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0" y="-198438"/>
            <a:ext cx="1588" cy="398463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F6FFEE9-9AE2-435E-964C-9AB9CED961A6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6CD71B-E338-43F6-A6A0-17AB27760CED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10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0" y="-198438"/>
            <a:ext cx="1588" cy="398463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D800AAB-B019-471D-8174-F9471795322A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063CC5-F57D-4332-9FFB-3A37B4B23023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12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0" y="-198438"/>
            <a:ext cx="1588" cy="398463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0A6098E-0E79-4CA8-8077-CA0B5BD49D4B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0230B7-1090-45E1-BB65-139E6075EB54}" type="slidenum">
              <a:rPr 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13</a:t>
            </a:fld>
            <a:endParaRPr 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0" y="-198438"/>
            <a:ext cx="1588" cy="398463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smtClean="0">
              <a:latin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D3FF9EF-6E5E-4CDF-931B-2BD240C5A47D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A193-D0A0-4330-8AED-4156D9C6D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1983-00DB-44CB-884E-A1EDD2149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D076-EDF4-4B28-A71D-A279357B1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9A28-3ED2-42FC-8F26-5606B67D3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DCE7-3243-476C-895A-2DBD9C51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26B2-695E-4211-8214-D6EAFCD7C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57CD-C947-43D2-9ABA-842D9EC44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ED2D-00B0-42FD-AC51-14F7EC6A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1108-D03D-4474-BE17-0315C1208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A435-4D9B-4461-9DC9-8978101AE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612C-1BCF-442A-BB08-EE33F7069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7048D-1B90-4570-937E-858049C7C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1E96-A178-4D62-A00D-D1A3078BE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1001-C6E3-4274-B603-13ECF8E14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1F43-FBEC-4F2B-91CD-D2AC43412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D029C-85B7-4272-8681-74F02CE58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7C4B-BCE2-4BE2-85D6-2C39D2B6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4AAD-6BD4-4C65-9ABB-E0B8DAE1A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138D-DDC5-459B-B91C-01DAB333F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2E69-971C-4B30-9901-B461721D7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C147-FE9D-40EF-B769-C2FF457AE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E30A-9F55-4521-92C6-077CBA9A3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BBFD3-CBB9-4F72-ADB9-9407BEFD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1A7E-9828-4E17-A903-0B686760D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6441-CD21-4762-8BF3-F014F23CA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3E5A-B399-4B6F-8F6C-28966331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4C3F-4669-4588-875C-9783DDC67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20863"/>
            <a:ext cx="7767637" cy="1824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7068-0A3A-4886-918E-F6858F86B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45A8-1582-499A-ADAA-70940B3CE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209E-7A2C-46B5-ACAB-C97359D29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11F1-2D9F-4BC4-8231-7ADC76B9E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F5AE-4F5D-429D-ABBA-F5DFCE4C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8A7E-0A2D-42A5-90B7-C6492EAA6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806E-FBC5-4C3E-AE1A-AA3C5CD05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0B93-633A-4757-BBB2-47ED53D24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DB4D-3E9C-4D7A-B177-6C4B52762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A440-2E9A-4243-9F02-A624280C2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3FD7-39BA-4D5B-B397-2A70481DD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9149-C658-4F48-8796-8A7133762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7534-D28A-4548-B959-47818EC4F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5D6D-F5EC-4368-A65A-E5190E897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29A0-61BC-42A9-A57A-156EFD9F7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E9D1-EA8B-4DD0-9750-AB4D1D583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364B-8282-4D1B-B95C-BBC78DCC0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5CA02-8AA4-4030-B7D3-4F99C628B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948A-234B-4D30-A2DA-9AA5ACE39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6806-258B-4138-ACD5-5FA36CC81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DBB5-1931-45D3-8152-E3E198F9A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C95D-4AEC-4BB8-A5C7-2D1724F7B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8A2E-86AF-4F30-A2E9-6873F2405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F75B-5192-4F12-90E4-0ED7CE77A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E638-48B5-4839-9943-5F5B982AA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1449-EB84-41DE-A12B-74DCE5BF519B}" type="datetimeFigureOut">
              <a:rPr lang="ru-RU"/>
              <a:pPr>
                <a:defRPr/>
              </a:pPr>
              <a:t>10.09.2013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7C4F-8D6A-4396-8C98-5345FBF218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6DA4-AE9F-4493-9079-D5DB1B39885B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890D-A640-453F-B7A1-9CF467F90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9B07-087A-4643-9754-88ECA9771BEB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2628-27F4-4AF4-BE56-ECAE26ED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5C0B-6F49-40DB-A839-D70D6355E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1D12-D036-41F2-AD32-8811F7C9FDAC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E0D0-B51F-46C2-8601-039B4277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DA40-7813-4B40-ADB6-0DAB06137767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E738-178B-460D-B271-6C63DC401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8A41-D8DE-4488-82F2-637EAE3F92C2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9680-C688-48B0-9D8D-C13C5E288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FAD7-203B-4F98-AB40-E63A509C22B8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16AE-FF04-4BEF-8865-17B4FA5EC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A4B6-D98E-48D1-881B-C12A8A1314A9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E709-60E5-467A-B4CC-D1E59D1AD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0404-4FC3-4C54-B4EB-8FA36F91473A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1781-6F7E-421E-BB73-311A9B2D8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98BE-5D1A-411C-B770-D1A5E08086DE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1B07-DA04-41F4-B81A-1144FBFA8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AC77-28F3-4B9A-A95F-07C4A3B2C2D7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9057-8ACF-4516-8DBA-A98EDEEB9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3408-6045-48F1-9133-37CACE00C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4A4F-9A6F-472D-835B-832D2BE7B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BC31-AEC9-4201-B335-CB88FD1DC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3632-2B49-46EA-A6E9-D4C1AAA9B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3D32-8F51-4737-80DB-E2836A751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F295-B05D-45C5-9C72-2BB40A8FC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38B4-86B3-4496-9812-5CB3D8864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4494-C0B1-4EBF-82EC-7127ED301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29B0-3B7C-4D2D-8B8F-69E783971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6D51-F723-4FCC-A704-F0CF257C1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1A99-6F5A-4D42-8518-985A13DB3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9ECD-8FBB-4E5D-B4A9-8A55344E6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10F3E-6D56-42E7-9990-BB7A98009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CD45-1418-4C56-8A33-C67F28690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304800" y="328613"/>
            <a:ext cx="8531225" cy="6196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19100" y="433388"/>
            <a:ext cx="8305800" cy="548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04800" y="328613"/>
            <a:ext cx="8531225" cy="6196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6663" y="6111875"/>
            <a:ext cx="2281237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323232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62663" y="6111875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11875"/>
            <a:ext cx="452437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defRPr sz="1200">
                <a:solidFill>
                  <a:srgbClr val="323232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4ADB17EF-0B11-49BD-AACA-698CEC9CF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ransition spd="med"/>
  <p:hf sldNum="0" hdr="0" ft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charset="0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charset="0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charset="0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charset="0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19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F03670E-742D-4AB3-89A0-5583F2E97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85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4C240BE-7763-4C73-AC81-227ACA6A9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8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87" r:id="rId12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78D2F09-FD1D-44A5-98B4-4273DE407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88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BF425CC-E118-46E7-ACED-699C06239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89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735EE17-76D7-4AD3-9A4A-39AFDDEDE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1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24.10.11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4D0E2FD-7E73-4C4B-A2F6-8163CF94F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401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alagala.ru" TargetMode="Externa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35038" y="3786188"/>
            <a:ext cx="6985000" cy="292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2060"/>
                </a:solidFill>
                <a:latin typeface="Verdana" pitchFamily="34" charset="0"/>
              </a:rPr>
              <a:t>Физика и пища космонавта</a:t>
            </a:r>
          </a:p>
        </p:txBody>
      </p:sp>
      <p:pic>
        <p:nvPicPr>
          <p:cNvPr id="27651" name="Picture 4" descr="F:\физика\космос\космос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7188"/>
            <a:ext cx="6500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50"/>
            <a:ext cx="40005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04825" y="142875"/>
            <a:ext cx="8135938" cy="733425"/>
          </a:xfrm>
          <a:prstGeom prst="rect">
            <a:avLst/>
          </a:prstGeom>
          <a:gradFill rotWithShape="0">
            <a:gsLst>
              <a:gs pos="0">
                <a:srgbClr val="00436A"/>
              </a:gs>
              <a:gs pos="100000">
                <a:srgbClr val="4980B7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2. КОСМИЧЕСКАЯ  ЕДА СЕГОДНЯ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857250" y="928688"/>
            <a:ext cx="5286375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Сублимированная пища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857496"/>
            <a:ext cx="4726698" cy="3486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1612"/>
            <a:ext cx="5168871" cy="49292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24012"/>
            <a:ext cx="5168871" cy="49292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xit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800" ac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30" presetClass="exit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3" dur="800" ac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929718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399" y="3214686"/>
            <a:ext cx="4363601" cy="3425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xit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800" ac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30" presetClass="exit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3" dur="800" ac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504825" y="476250"/>
            <a:ext cx="8135938" cy="400050"/>
          </a:xfrm>
          <a:prstGeom prst="rect">
            <a:avLst/>
          </a:prstGeom>
          <a:gradFill rotWithShape="0">
            <a:gsLst>
              <a:gs pos="0">
                <a:srgbClr val="00436A"/>
              </a:gs>
              <a:gs pos="100000">
                <a:srgbClr val="4980B7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2. КОСМИЧЕСКАЯ  ЕДА СЕГОДНЯ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000125"/>
            <a:ext cx="7358063" cy="4429125"/>
          </a:xfrm>
          <a:prstGeom prst="rect">
            <a:avLst/>
          </a:prstGeom>
          <a:solidFill>
            <a:srgbClr val="EDEDED"/>
          </a:solidFill>
          <a:ln w="9525">
            <a:noFill/>
            <a:round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7188" y="5518150"/>
            <a:ext cx="86074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</a:rPr>
              <a:t>Члены пятой экспедиции на МКС Сергей Трешев (слева) и Пегги Уитсон (справа) во время обеда в служебном отсеке «Звезда». Даже приготовление бутерброда в таких условиях требует ловкости.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4" presetClass="exit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2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7980">
            <a:off x="509588" y="4540250"/>
            <a:ext cx="2805112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504825" y="476250"/>
            <a:ext cx="8135938" cy="400050"/>
          </a:xfrm>
          <a:prstGeom prst="rect">
            <a:avLst/>
          </a:prstGeom>
          <a:gradFill rotWithShape="0">
            <a:gsLst>
              <a:gs pos="0">
                <a:srgbClr val="00436A"/>
              </a:gs>
              <a:gs pos="100000">
                <a:srgbClr val="4980B7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3. </a:t>
            </a: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СУБЛИМАЦИОННАЯ СУШКА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76600" y="1412875"/>
            <a:ext cx="5111750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38138" hangingPunct="1">
              <a:lnSpc>
                <a:spcPct val="10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СОСТОИТ ИЗ 2-Х ЭТАПОВ:</a:t>
            </a:r>
          </a:p>
          <a:p>
            <a:pPr marL="342900" indent="-338138" hangingPunct="1">
              <a:lnSpc>
                <a:spcPct val="10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b="1">
              <a:solidFill>
                <a:srgbClr val="000000"/>
              </a:solidFill>
              <a:latin typeface="Verdana" pitchFamily="34" charset="0"/>
            </a:endParaRPr>
          </a:p>
          <a:p>
            <a:pPr marL="342900" indent="-338138" hangingPunct="1">
              <a:lnSpc>
                <a:spcPct val="100000"/>
              </a:lnSpc>
              <a:buSzPct val="4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1.Замораживание продукта при температуре ниже его точки затвердевания</a:t>
            </a:r>
          </a:p>
          <a:p>
            <a:pPr marL="342900" indent="-338138" hangingPunct="1">
              <a:lnSpc>
                <a:spcPct val="100000"/>
              </a:lnSpc>
              <a:buSzPct val="45000"/>
              <a:buFont typeface="Times New Roman" pitchFamily="18" charset="0"/>
              <a:buAutoNum type="arabicPeriod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b="1">
              <a:solidFill>
                <a:srgbClr val="000000"/>
              </a:solidFill>
              <a:latin typeface="Verdana" pitchFamily="34" charset="0"/>
            </a:endParaRPr>
          </a:p>
          <a:p>
            <a:pPr marL="342900" indent="-338138" hangingPunct="1">
              <a:lnSpc>
                <a:spcPct val="100000"/>
              </a:lnSpc>
              <a:buSzPct val="4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2.Сублимирование: удаление льда или кристаллов растворителя при очень низкой температуре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29000" y="4572000"/>
            <a:ext cx="4392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ЭТАП  ДОСУШИВАНИЯ</a:t>
            </a:r>
          </a:p>
        </p:txBody>
      </p:sp>
      <p:pic>
        <p:nvPicPr>
          <p:cNvPr id="38918" name="Picture 6" descr="C:\Users\Гегам\Documents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928688"/>
            <a:ext cx="293846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504825" y="476250"/>
            <a:ext cx="8135938" cy="400050"/>
          </a:xfrm>
          <a:prstGeom prst="rect">
            <a:avLst/>
          </a:prstGeom>
          <a:gradFill rotWithShape="0">
            <a:gsLst>
              <a:gs pos="0">
                <a:srgbClr val="00436A"/>
              </a:gs>
              <a:gs pos="100000">
                <a:srgbClr val="4980B7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3. </a:t>
            </a: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СУБЛИМАЦИОННАЯ СУШКА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96975"/>
            <a:ext cx="5688013" cy="317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339850"/>
            <a:ext cx="4608513" cy="372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1000125"/>
            <a:ext cx="6318250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143250"/>
            <a:ext cx="4679950" cy="344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2500313"/>
            <a:ext cx="5351462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xit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1" dur="800" ac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8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4" presetClass="exit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2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xit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4" presetClass="exit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4" presetClass="exit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6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503238" y="333375"/>
            <a:ext cx="8183562" cy="642938"/>
          </a:xfrm>
          <a:prstGeom prst="rect">
            <a:avLst/>
          </a:prstGeom>
          <a:gradFill rotWithShape="0">
            <a:gsLst>
              <a:gs pos="0">
                <a:srgbClr val="00436A"/>
              </a:gs>
              <a:gs pos="100000">
                <a:srgbClr val="4980B7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Вот как трапезничают космонавты</a:t>
            </a:r>
          </a:p>
        </p:txBody>
      </p:sp>
      <p:pic>
        <p:nvPicPr>
          <p:cNvPr id="40963" name="Picture 7" descr="C:\Users\Гегам\Documents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6143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C:\Users\Гегам\Documents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36414">
            <a:off x="4929188" y="1071563"/>
            <a:ext cx="356552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C:\Users\Гегам\Documents\Рисунок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0900">
            <a:off x="5715000" y="3475038"/>
            <a:ext cx="309403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113"/>
            <a:ext cx="8496300" cy="684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607218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3011" name="Picture 2" descr="C:\Users\Гегам\Document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44291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Users\Гегам\Document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85750"/>
            <a:ext cx="47148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Гегам\Documents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4357688" cy="6643687"/>
          </a:xfrm>
          <a:noFill/>
        </p:spPr>
      </p:pic>
      <p:pic>
        <p:nvPicPr>
          <p:cNvPr id="44035" name="Picture 3" descr="C:\Users\Гегам\Documents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838" y="500063"/>
            <a:ext cx="5999162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Итоги работы</a:t>
            </a: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643562"/>
          </a:xfrm>
        </p:spPr>
        <p:txBody>
          <a:bodyPr/>
          <a:lstStyle/>
          <a:p>
            <a:r>
              <a:rPr lang="ru-RU" smtClean="0"/>
              <a:t>Официальное меню российских космонавтов насчитывает 250 наименований.</a:t>
            </a:r>
          </a:p>
          <a:p>
            <a:endParaRPr lang="ru-RU" smtClean="0"/>
          </a:p>
          <a:p>
            <a:r>
              <a:rPr lang="ru-RU" smtClean="0"/>
              <a:t>Диетологи считают, что сублимированная пища усваивается, еще не доходя до желудка. Такой едой очень быстро наедаешься и несколько часов чувствуешь себя абсолютно бодрым и сытым.</a:t>
            </a:r>
          </a:p>
          <a:p>
            <a:endParaRPr lang="ru-RU" smtClean="0"/>
          </a:p>
          <a:p>
            <a:r>
              <a:rPr lang="ru-RU" smtClean="0"/>
              <a:t>Повторное анкетирование среди учащихся после образовательно-просветительских мероприятий, показало эффективность проведенной работы. </a:t>
            </a:r>
          </a:p>
          <a:p>
            <a:endParaRPr lang="ru-RU" smtClean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094412"/>
          </a:xfrm>
        </p:spPr>
        <p:txBody>
          <a:bodyPr/>
          <a:lstStyle/>
          <a:p>
            <a:pPr lvl="1">
              <a:buFont typeface="Wingdings 2" pitchFamily="18" charset="2"/>
              <a:buNone/>
              <a:defRPr/>
            </a:pPr>
            <a:r>
              <a:rPr lang="ru-RU" sz="2000" dirty="0" smtClean="0"/>
              <a:t>               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Департамент образования  г. Москвы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  Юго-Восточный административный  округ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	 Государственное бюджетное образовательное учреждение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  средняя общеобразовательная школа № 735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lvl="1">
              <a:buFont typeface="Wingdings 2" pitchFamily="18" charset="2"/>
              <a:buNone/>
              <a:defRPr/>
            </a:pPr>
            <a:r>
              <a:rPr lang="ru-RU" sz="3200" b="1" i="1" dirty="0" smtClean="0"/>
              <a:t>Автор работы -                                      Марченкова Софья Алексеевна, </a:t>
            </a:r>
          </a:p>
          <a:p>
            <a:pPr>
              <a:defRPr/>
            </a:pPr>
            <a:r>
              <a:rPr lang="ru-RU" sz="3200" b="1" i="1" dirty="0" smtClean="0"/>
              <a:t>учащаяся</a:t>
            </a:r>
            <a:r>
              <a:rPr lang="ru-RU" sz="3200" dirty="0" smtClean="0"/>
              <a:t>   </a:t>
            </a:r>
            <a:r>
              <a:rPr lang="ru-RU" sz="3200" b="1" i="1" dirty="0" smtClean="0"/>
              <a:t>10А класса </a:t>
            </a:r>
          </a:p>
          <a:p>
            <a:pPr>
              <a:defRPr/>
            </a:pPr>
            <a:r>
              <a:rPr lang="ru-RU" sz="3200" b="1" i="1" dirty="0" smtClean="0"/>
              <a:t>	</a:t>
            </a:r>
          </a:p>
          <a:p>
            <a:pPr>
              <a:defRPr/>
            </a:pPr>
            <a:r>
              <a:rPr lang="ru-RU" sz="3200" dirty="0" smtClean="0"/>
              <a:t> </a:t>
            </a:r>
            <a:r>
              <a:rPr lang="ru-RU" sz="3200" b="1" i="1" dirty="0" smtClean="0"/>
              <a:t>Руководитель  -  </a:t>
            </a:r>
            <a:r>
              <a:rPr lang="ru-RU" sz="3200" b="1" i="1" dirty="0" err="1" smtClean="0"/>
              <a:t>Чопурян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Нарине</a:t>
            </a:r>
            <a:r>
              <a:rPr lang="ru-RU" sz="3200" b="1" i="1" dirty="0" smtClean="0"/>
              <a:t> 						</a:t>
            </a:r>
            <a:r>
              <a:rPr lang="ru-RU" sz="3200" b="1" i="1" dirty="0" err="1" smtClean="0"/>
              <a:t>Макичевна</a:t>
            </a:r>
            <a:r>
              <a:rPr lang="ru-RU" sz="3200" b="1" i="1" dirty="0" smtClean="0"/>
              <a:t>,</a:t>
            </a:r>
          </a:p>
          <a:p>
            <a:pPr>
              <a:defRPr/>
            </a:pPr>
            <a:r>
              <a:rPr lang="ru-RU" sz="3200" b="1" i="1" dirty="0" smtClean="0"/>
              <a:t> учитель математики и физики   </a:t>
            </a:r>
          </a:p>
          <a:p>
            <a:pPr>
              <a:defRPr/>
            </a:pPr>
            <a:r>
              <a:rPr lang="ru-RU" sz="3200" b="1" i="1" dirty="0" smtClean="0"/>
              <a:t> 	</a:t>
            </a:r>
          </a:p>
          <a:p>
            <a:pPr>
              <a:defRPr/>
            </a:pPr>
            <a:r>
              <a:rPr lang="ru-RU" sz="3200" dirty="0" smtClean="0"/>
              <a:t> </a:t>
            </a:r>
          </a:p>
          <a:p>
            <a:pPr>
              <a:defRPr/>
            </a:pPr>
            <a:r>
              <a:rPr lang="ru-RU" sz="3200" dirty="0" smtClean="0"/>
              <a:t> 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24.10.11</a:t>
            </a:r>
            <a:endParaRPr lang="ru-RU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3238" y="5589589"/>
            <a:ext cx="8178800" cy="4826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	Результаты опросов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800" y="336550"/>
          <a:ext cx="8485188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03238" y="6000750"/>
            <a:ext cx="8178800" cy="642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>Выставка ко Дню космонавтики</a:t>
            </a:r>
          </a:p>
        </p:txBody>
      </p:sp>
      <p:pic>
        <p:nvPicPr>
          <p:cNvPr id="46083" name="Picture 2" descr="C:\Users\Гегам\Desktop\P119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"/>
            <a:ext cx="5572125" cy="3133725"/>
          </a:xfrm>
        </p:spPr>
      </p:pic>
      <p:pic>
        <p:nvPicPr>
          <p:cNvPr id="46084" name="Picture 3" descr="C:\Users\Гегам\Desktop\P119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0"/>
            <a:ext cx="3429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C:\Users\Гегам\Desktop\P1190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5500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429375"/>
          </a:xfrm>
        </p:spPr>
        <p:txBody>
          <a:bodyPr/>
          <a:lstStyle/>
          <a:p>
            <a:pPr lvl="4"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Литература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/>
              <a:t>   </a:t>
            </a:r>
            <a:r>
              <a:rPr lang="ru-RU" sz="2000" b="1" dirty="0" smtClean="0"/>
              <a:t>Андреев В.В., </a:t>
            </a:r>
            <a:r>
              <a:rPr lang="ru-RU" sz="2000" b="1" dirty="0" err="1" smtClean="0"/>
              <a:t>Трофимук</a:t>
            </a:r>
            <a:r>
              <a:rPr lang="ru-RU" sz="2000" b="1" dirty="0" smtClean="0"/>
              <a:t> Н.А. Высотное питание // </a:t>
            </a:r>
            <a:r>
              <a:rPr lang="ru-RU" sz="2000" b="1" dirty="0" err="1" smtClean="0"/>
              <a:t>Воен.-сан</a:t>
            </a:r>
            <a:r>
              <a:rPr lang="ru-RU" sz="2000" b="1" dirty="0" smtClean="0"/>
              <a:t>. дело. —     193 - № 1- </a:t>
            </a:r>
            <a:br>
              <a:rPr lang="ru-RU" sz="2000" b="1" dirty="0" smtClean="0"/>
            </a:br>
            <a:r>
              <a:rPr lang="ru-RU" sz="2000" b="1" dirty="0" smtClean="0"/>
              <a:t>- С. 74-79.</a:t>
            </a:r>
          </a:p>
          <a:p>
            <a:pPr lvl="1">
              <a:defRPr/>
            </a:pPr>
            <a:r>
              <a:rPr lang="ru-RU" sz="2000" b="1" dirty="0" err="1" smtClean="0"/>
              <a:t>Карамаев</a:t>
            </a:r>
            <a:r>
              <a:rPr lang="ru-RU" sz="2000" b="1" dirty="0" smtClean="0"/>
              <a:t> С. Орбитальный голод и космическая еда. http://www.lenta.ru/articles/2004/12/10/space/ </a:t>
            </a:r>
          </a:p>
          <a:p>
            <a:pPr lvl="1">
              <a:defRPr/>
            </a:pPr>
            <a:r>
              <a:rPr lang="ru-RU" sz="2000" b="1" dirty="0" smtClean="0"/>
              <a:t>Попов И.Г. Питание и водоснабжение // Основы космической биологии и медицины: Совместное советско-американское издание. — М.: Наука, 197 — Т. - С. 35-70.</a:t>
            </a:r>
          </a:p>
          <a:p>
            <a:pPr lvl="1">
              <a:defRPr/>
            </a:pPr>
            <a:r>
              <a:rPr lang="ru-RU" sz="2000" b="1" dirty="0" err="1" smtClean="0"/>
              <a:t>Пыхова</a:t>
            </a:r>
            <a:r>
              <a:rPr lang="ru-RU" sz="2000" b="1" dirty="0" smtClean="0"/>
              <a:t> Н. «Космические» продукты: не пережевать!. http://www.reakcia.ru/article/?507 </a:t>
            </a:r>
          </a:p>
          <a:p>
            <a:pPr lvl="1">
              <a:defRPr/>
            </a:pPr>
            <a:r>
              <a:rPr lang="ru-RU" sz="2000" b="1" dirty="0" smtClean="0"/>
              <a:t>Холин С.С. Питание летного состава // Физиология высотного полета. — </a:t>
            </a:r>
            <a:r>
              <a:rPr lang="ru-RU" sz="2000" b="1" dirty="0" err="1" smtClean="0"/>
              <a:t>Биомедгиз</a:t>
            </a:r>
            <a:r>
              <a:rPr lang="ru-RU" sz="2000" b="1" dirty="0" smtClean="0"/>
              <a:t>, 193 — С. 125—129.</a:t>
            </a:r>
          </a:p>
          <a:p>
            <a:pPr lvl="1">
              <a:defRPr/>
            </a:pPr>
            <a:r>
              <a:rPr lang="ru-RU" sz="2000" b="1" dirty="0" err="1" smtClean="0"/>
              <a:t>Шарп</a:t>
            </a:r>
            <a:r>
              <a:rPr lang="ru-RU" sz="2000" b="1" dirty="0" smtClean="0"/>
              <a:t> М.Р. Человек в космосе. М.: Мир, 1970</a:t>
            </a:r>
          </a:p>
          <a:p>
            <a:pPr lvl="1">
              <a:defRPr/>
            </a:pPr>
            <a:r>
              <a:rPr lang="ru-RU" sz="2000" b="1" dirty="0" err="1" smtClean="0"/>
              <a:t>combat-tour.ru</a:t>
            </a:r>
            <a:r>
              <a:rPr lang="ru-RU" sz="2000" b="1" dirty="0" smtClean="0"/>
              <a:t>. Космическое питание. http://www.combat-tour.ru/activetours/space_food.shtml </a:t>
            </a:r>
          </a:p>
          <a:p>
            <a:pPr lvl="1">
              <a:defRPr/>
            </a:pPr>
            <a:r>
              <a:rPr lang="ru-RU" sz="2000" b="1" dirty="0" err="1" smtClean="0"/>
              <a:t>E-mail</a:t>
            </a:r>
            <a:r>
              <a:rPr lang="ru-RU" sz="2000" b="1" dirty="0" smtClean="0"/>
              <a:t>: </a:t>
            </a:r>
            <a:r>
              <a:rPr lang="ru-RU" sz="2000" b="1" u="sng" dirty="0" err="1" smtClean="0">
                <a:hlinkClick r:id="rId2"/>
              </a:rPr>
              <a:t>info@galagala.ru</a:t>
            </a:r>
            <a:endParaRPr lang="ru-RU" sz="2000" b="1" dirty="0" smtClean="0"/>
          </a:p>
          <a:p>
            <a:pPr lvl="1">
              <a:defRPr/>
            </a:pPr>
            <a:r>
              <a:rPr lang="ru-RU" sz="2000" b="1" dirty="0" smtClean="0"/>
              <a:t>Интернет-ресурсы</a:t>
            </a:r>
          </a:p>
          <a:p>
            <a:pPr>
              <a:defRPr/>
            </a:pPr>
            <a:r>
              <a:rPr lang="en-US" sz="2000" b="1" dirty="0" smtClean="0"/>
              <a:t> </a:t>
            </a:r>
            <a:endParaRPr lang="ru-RU" sz="2000" b="1" dirty="0" smtClean="0"/>
          </a:p>
          <a:p>
            <a:pPr>
              <a:defRPr/>
            </a:pPr>
            <a:r>
              <a:rPr lang="en-US" dirty="0" smtClean="0"/>
              <a:t> </a:t>
            </a:r>
            <a:endParaRPr lang="ru-RU" sz="2000" dirty="0" smtClean="0"/>
          </a:p>
          <a:p>
            <a:pPr>
              <a:defRPr/>
            </a:pPr>
            <a:r>
              <a:rPr lang="en-US" dirty="0" smtClean="0"/>
              <a:t> </a:t>
            </a:r>
            <a:endParaRPr lang="ru-RU" sz="2000" dirty="0" smtClean="0"/>
          </a:p>
          <a:p>
            <a:pPr>
              <a:defRPr/>
            </a:pPr>
            <a:r>
              <a:rPr lang="en-US" dirty="0" smtClean="0"/>
              <a:t> </a:t>
            </a:r>
            <a:endParaRPr lang="ru-RU" sz="2000" dirty="0" smtClean="0"/>
          </a:p>
          <a:p>
            <a:pPr>
              <a:defRPr/>
            </a:pPr>
            <a:r>
              <a:rPr lang="ru-RU" dirty="0" smtClean="0"/>
              <a:t> </a:t>
            </a:r>
            <a:endParaRPr lang="ru-RU" sz="2000" dirty="0" smtClean="0"/>
          </a:p>
          <a:p>
            <a:pPr>
              <a:defRPr/>
            </a:pPr>
            <a:r>
              <a:rPr lang="ru-RU" dirty="0" smtClean="0"/>
              <a:t> </a:t>
            </a:r>
            <a:endParaRPr lang="ru-RU" sz="2000" dirty="0" smtClean="0"/>
          </a:p>
          <a:p>
            <a:pPr>
              <a:defRPr/>
            </a:pPr>
            <a:r>
              <a:rPr lang="ru-RU" dirty="0" smtClean="0"/>
              <a:t> </a:t>
            </a:r>
            <a:endParaRPr lang="ru-RU" sz="2000" dirty="0" smtClean="0"/>
          </a:p>
          <a:p>
            <a:pPr>
              <a:defRPr/>
            </a:pPr>
            <a:r>
              <a:rPr lang="ru-RU" dirty="0" smtClean="0"/>
              <a:t> </a:t>
            </a:r>
            <a:endParaRPr lang="ru-RU" sz="2000" dirty="0" smtClean="0"/>
          </a:p>
          <a:p>
            <a:pPr>
              <a:defRPr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1595438" y="4714875"/>
            <a:ext cx="67468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B71124"/>
                </a:solidFill>
                <a:latin typeface="Verdana" pitchFamily="34" charset="0"/>
              </a:rPr>
              <a:t>СПАСИБО ЗА ВНИМАНИЕ!</a:t>
            </a:r>
          </a:p>
        </p:txBody>
      </p:sp>
      <p:pic>
        <p:nvPicPr>
          <p:cNvPr id="48131" name="Picture 3" descr="F:\физика\космос\космос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708025"/>
            <a:ext cx="6500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Что знают о космическом питании наши учащиеся? </a:t>
            </a:r>
          </a:p>
          <a:p>
            <a:r>
              <a:rPr lang="ru-RU" sz="4000" smtClean="0"/>
              <a:t>Исследования относительно качества пищевых продуктов, их изготовления, условия хранения,  «среды обитания»</a:t>
            </a:r>
            <a:r>
              <a:rPr lang="ru-RU" smtClean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24.10.11</a:t>
            </a:r>
            <a:endParaRPr lang="ru-RU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857250" y="214313"/>
            <a:ext cx="7429500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49263" algn="just" eaLnBrk="0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к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исследованию проблемы</a:t>
            </a:r>
          </a:p>
          <a:p>
            <a:pPr indent="449263" algn="just" eaLnBrk="0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		(анкетирование учащихся)	</a:t>
            </a:r>
          </a:p>
          <a:p>
            <a:pPr indent="449263" algn="just" eaLnBrk="0">
              <a:lnSpc>
                <a:spcPct val="100000"/>
              </a:lnSpc>
              <a:buClrTx/>
              <a:buSzTx/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 ли в космосе Ю.Гагарин?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>
              <a:lnSpc>
                <a:spcPct val="100000"/>
              </a:lnSpc>
              <a:buClrTx/>
              <a:buSzTx/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калорийность питания космонавта?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>
              <a:lnSpc>
                <a:spcPct val="100000"/>
              </a:lnSpc>
              <a:buClrTx/>
              <a:buSzTx/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первым из космонавтов съел полноценный обед?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>
              <a:lnSpc>
                <a:spcPct val="100000"/>
              </a:lnSpc>
              <a:buClrTx/>
              <a:buSzTx/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периодичность приема космической пищи?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>
              <a:lnSpc>
                <a:spcPct val="100000"/>
              </a:lnSpc>
              <a:buClrTx/>
              <a:buSzTx/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Пища космонавта упакована: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 тубах   б) в консервных банках   в) свой вариант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>
              <a:lnSpc>
                <a:spcPct val="100000"/>
              </a:lnSpc>
              <a:buClrTx/>
              <a:buSzTx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Назовите главное требование к космической пище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Какую  космическую пищу едят сегодня?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Что вы знаете о физико-химических процессах, используемых при создании космической пищи?</a:t>
            </a: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28625" y="214313"/>
            <a:ext cx="8264525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9257"/>
                </a:solidFill>
                <a:latin typeface="Verdana" pitchFamily="34" charset="0"/>
              </a:rPr>
              <a:t>Результаты анкетирования</a:t>
            </a:r>
          </a:p>
        </p:txBody>
      </p:sp>
      <p:graphicFrame>
        <p:nvGraphicFramePr>
          <p:cNvPr id="4" name="Объект 28"/>
          <p:cNvGraphicFramePr>
            <a:graphicFrameLocks/>
          </p:cNvGraphicFramePr>
          <p:nvPr/>
        </p:nvGraphicFramePr>
        <p:xfrm>
          <a:off x="1022350" y="989013"/>
          <a:ext cx="6994525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smtClean="0">
                <a:solidFill>
                  <a:srgbClr val="FF9257"/>
                </a:solidFill>
              </a:rPr>
              <a:t>задачи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469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1.Изучить историю производства космической еды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FF0000"/>
              </a:solidFill>
              <a:latin typeface="Verdana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2. Изучить сущность физических процессов, используемых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    при создании сублимированной космической пищи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FF0000"/>
              </a:solidFill>
              <a:latin typeface="Verdana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3. Найти  и апробировать готовую продукцию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FF0000"/>
              </a:solidFill>
              <a:latin typeface="Verdana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4. Использовать проект в образовательных целях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FF0000"/>
              </a:solidFill>
              <a:latin typeface="Verdana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611188" y="357188"/>
            <a:ext cx="8135937" cy="1071562"/>
          </a:xfrm>
          <a:prstGeom prst="rect">
            <a:avLst/>
          </a:prstGeom>
          <a:gradFill rotWithShape="0">
            <a:gsLst>
              <a:gs pos="0">
                <a:srgbClr val="00436A"/>
              </a:gs>
              <a:gs pos="100000">
                <a:srgbClr val="4980B7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Физические процессы в приготовлении еды космонавта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96069">
            <a:off x="762000" y="1847850"/>
            <a:ext cx="5122863" cy="385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39750" y="928688"/>
            <a:ext cx="8135938" cy="16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1E8CE"/>
              </a:solidFill>
              <a:latin typeface="Verdana" pitchFamily="34" charset="0"/>
            </a:endParaRPr>
          </a:p>
        </p:txBody>
      </p:sp>
      <p:pic>
        <p:nvPicPr>
          <p:cNvPr id="32773" name="Picture 9" descr="E:\физика\космос\космос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1700">
            <a:off x="5364163" y="1484313"/>
            <a:ext cx="33115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73375"/>
            <a:ext cx="3000375" cy="226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85750"/>
            <a:ext cx="2659063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4071938"/>
            <a:ext cx="3016250" cy="2003425"/>
          </a:xfrm>
          <a:prstGeom prst="rect">
            <a:avLst/>
          </a:prstGeom>
          <a:noFill/>
          <a:ln w="57240" cap="rnd">
            <a:solidFill>
              <a:srgbClr val="000000"/>
            </a:solidFill>
            <a:prstDash val="dashDot"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3000375"/>
            <a:ext cx="2482850" cy="2847975"/>
          </a:xfrm>
          <a:prstGeom prst="rect">
            <a:avLst/>
          </a:prstGeom>
          <a:noFill/>
          <a:ln w="76320">
            <a:solidFill>
              <a:srgbClr val="622423"/>
            </a:solidFill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285750"/>
            <a:ext cx="2347913" cy="2722563"/>
          </a:xfrm>
          <a:prstGeom prst="rect">
            <a:avLst/>
          </a:prstGeom>
          <a:noFill/>
          <a:ln w="76320" cap="rnd">
            <a:solidFill>
              <a:srgbClr val="404040"/>
            </a:solidFill>
            <a:prstDash val="lgDash"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4113" y="2000250"/>
            <a:ext cx="2909887" cy="201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" y="320675"/>
            <a:ext cx="4000500" cy="299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611188" y="476250"/>
            <a:ext cx="7993062" cy="708025"/>
          </a:xfrm>
          <a:prstGeom prst="rect">
            <a:avLst/>
          </a:prstGeom>
          <a:gradFill rotWithShape="0">
            <a:gsLst>
              <a:gs pos="0">
                <a:srgbClr val="00436A"/>
              </a:gs>
              <a:gs pos="100000">
                <a:srgbClr val="4980B7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1. Требования к пище для космонавтов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2571750" y="1357313"/>
          <a:ext cx="5641975" cy="4572032"/>
        </p:xfrm>
        <a:graphic>
          <a:graphicData uri="http://schemas.openxmlformats.org/drawingml/2006/table">
            <a:tbl>
              <a:tblPr/>
              <a:tblGrid>
                <a:gridCol w="2925763"/>
                <a:gridCol w="2716212"/>
              </a:tblGrid>
              <a:tr h="43990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Температура</a:t>
                      </a:r>
                    </a:p>
                  </a:txBody>
                  <a:tcPr marL="0" marR="0" marT="51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от — 5 до + 60°С</a:t>
                      </a:r>
                    </a:p>
                  </a:txBody>
                  <a:tcPr marL="0" marR="0" marT="5133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399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Давление</a:t>
                      </a:r>
                    </a:p>
                  </a:txBody>
                  <a:tcPr marL="0" marR="0" marT="51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1,4 — 7•10-10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атм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5133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399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Относительная влажность</a:t>
                      </a:r>
                    </a:p>
                  </a:txBody>
                  <a:tcPr marL="0" marR="0" marT="51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30 – 90%</a:t>
                      </a:r>
                    </a:p>
                  </a:txBody>
                  <a:tcPr marL="0" marR="0" marT="5133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399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Состав атмосферы</a:t>
                      </a:r>
                    </a:p>
                  </a:txBody>
                  <a:tcPr marL="0" marR="0" marT="51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Чистый кислород</a:t>
                      </a:r>
                    </a:p>
                  </a:txBody>
                  <a:tcPr marL="0" marR="0" marT="5133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399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Акустические шумы</a:t>
                      </a:r>
                    </a:p>
                  </a:txBody>
                  <a:tcPr marL="0" marR="0" marT="51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135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дб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, частота 35 – 4800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гц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5133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0555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Ускорение</a:t>
                      </a:r>
                    </a:p>
                  </a:txBody>
                  <a:tcPr marL="0" marR="0" marT="51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Равномерное нарастание от 1 до 7,25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g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 в течение 326 сек</a:t>
                      </a:r>
                    </a:p>
                  </a:txBody>
                  <a:tcPr marL="0" marR="0" marT="5133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3169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Гравитация</a:t>
                      </a:r>
                    </a:p>
                  </a:txBody>
                  <a:tcPr marL="0" marR="0" marT="51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Близкая к невесомости в течение продолжительного периода времени</a:t>
                      </a:r>
                    </a:p>
                  </a:txBody>
                  <a:tcPr marL="0" marR="0" marT="5133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3483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1908175" cy="3087688"/>
          </a:xfrm>
          <a:prstGeom prst="rect">
            <a:avLst/>
          </a:prstGeom>
          <a:solidFill>
            <a:srgbClr val="EDEDED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35064</TotalTime>
  <Words>346</Words>
  <Application>Microsoft Office PowerPoint</Application>
  <PresentationFormat>Экран (4:3)</PresentationFormat>
  <Paragraphs>136</Paragraphs>
  <Slides>23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Arial</vt:lpstr>
      <vt:lpstr>Times New Roman</vt:lpstr>
      <vt:lpstr>Verdana</vt:lpstr>
      <vt:lpstr>Lucida Sans</vt:lpstr>
      <vt:lpstr>Book Antiqua</vt:lpstr>
      <vt:lpstr>Wingdings 2</vt:lpstr>
      <vt:lpstr>Wingdings</vt:lpstr>
      <vt:lpstr>Wingdings 3</vt:lpstr>
      <vt:lpstr>Lucida Sans Unicode</vt:lpstr>
      <vt:lpstr>Calibri</vt:lpstr>
      <vt:lpstr>8_Оформление по умолчанию</vt:lpstr>
      <vt:lpstr>Апекс</vt:lpstr>
      <vt:lpstr>1_Апекс</vt:lpstr>
      <vt:lpstr>2_Апекс</vt:lpstr>
      <vt:lpstr>3_Апекс</vt:lpstr>
      <vt:lpstr>4_Апекс</vt:lpstr>
      <vt:lpstr>5_Апекс</vt:lpstr>
      <vt:lpstr>Слайд 1</vt:lpstr>
      <vt:lpstr>Слайд 2</vt:lpstr>
      <vt:lpstr>Цель проекта:</vt:lpstr>
      <vt:lpstr>Слайд 4</vt:lpstr>
      <vt:lpstr>Слайд 5</vt:lpstr>
      <vt:lpstr>задачи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Итоги работы</vt:lpstr>
      <vt:lpstr>  Результаты опросов</vt:lpstr>
      <vt:lpstr>Выставка ко Дню космонавтики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Гегам</dc:creator>
  <cp:lastModifiedBy>Simonyan</cp:lastModifiedBy>
  <cp:revision>69</cp:revision>
  <cp:lastPrinted>1601-01-01T00:00:00Z</cp:lastPrinted>
  <dcterms:created xsi:type="dcterms:W3CDTF">1601-01-01T00:00:00Z</dcterms:created>
  <dcterms:modified xsi:type="dcterms:W3CDTF">2013-09-10T18:54:38Z</dcterms:modified>
</cp:coreProperties>
</file>