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sldIdLst>
    <p:sldId id="256" r:id="rId2"/>
    <p:sldId id="264" r:id="rId3"/>
    <p:sldId id="263" r:id="rId4"/>
    <p:sldId id="269" r:id="rId5"/>
    <p:sldId id="270" r:id="rId6"/>
    <p:sldId id="274" r:id="rId7"/>
    <p:sldId id="268" r:id="rId8"/>
    <p:sldId id="271" r:id="rId9"/>
    <p:sldId id="272" r:id="rId10"/>
    <p:sldId id="275" r:id="rId11"/>
    <p:sldId id="276" r:id="rId12"/>
    <p:sldId id="27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8E2D7E2-3E8F-4F45-890F-69EB6ABA082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984F3D-45C6-4581-BC59-45A3DB126E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14423"/>
            <a:ext cx="7772400" cy="23860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Формирование социальной компетентности учащихся </a:t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уроках обществознания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3438" y="5143512"/>
            <a:ext cx="4057624" cy="914400"/>
          </a:xfrm>
        </p:spPr>
        <p:txBody>
          <a:bodyPr>
            <a:normAutofit/>
          </a:bodyPr>
          <a:lstStyle/>
          <a:p>
            <a:pPr algn="l"/>
            <a:r>
              <a:rPr lang="ru-RU" sz="1400" dirty="0" err="1" smtClean="0"/>
              <a:t>Шлыкова</a:t>
            </a:r>
            <a:r>
              <a:rPr lang="ru-RU" sz="1400" dirty="0" smtClean="0"/>
              <a:t> О.Л., учитель истории и обществознания МОУ Школы № 155 Октябрьского района г.о.Самара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849511"/>
          <a:ext cx="8429683" cy="5737365"/>
        </p:xfrm>
        <a:graphic>
          <a:graphicData uri="http://schemas.openxmlformats.org/drawingml/2006/table">
            <a:tbl>
              <a:tblPr/>
              <a:tblGrid>
                <a:gridCol w="433642"/>
                <a:gridCol w="1909254"/>
                <a:gridCol w="3225979"/>
                <a:gridCol w="2860808"/>
              </a:tblGrid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b="1" kern="50" dirty="0">
                          <a:latin typeface="Liberation Serif"/>
                          <a:ea typeface="DejaVu Sans"/>
                          <a:cs typeface="Lohit Hindi"/>
                        </a:rPr>
                        <a:t>№</a:t>
                      </a:r>
                      <a:endParaRPr lang="ru-RU" sz="900" kern="50" dirty="0"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Тип урока</a:t>
                      </a:r>
                      <a:endParaRPr lang="ru-RU" sz="1200" kern="5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200" kern="5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Применяемые методические приемы</a:t>
                      </a:r>
                      <a:endParaRPr lang="ru-RU" sz="1200" kern="5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kern="50">
                          <a:latin typeface="Liberation Serif"/>
                          <a:ea typeface="DejaVu Sans"/>
                          <a:cs typeface="Lohit Hindi"/>
                        </a:rPr>
                        <a:t>1. 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Вводные уроки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Отрабатываю алгоритмы ранее освоенных действий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Проблемное объяснение, эвристическая беседа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08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kern="50" dirty="0">
                          <a:latin typeface="Liberation Serif"/>
                          <a:ea typeface="DejaVu Sans"/>
                          <a:cs typeface="Lohit Hindi"/>
                        </a:rPr>
                        <a:t>2. 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Уроки предъявления и изучения нового материала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Организую первичную обработку полученных знаний: составление тезисного плана, мини конспекта, таблицы, схемы, логической цепочки 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Проблемный рассказ учителя, </a:t>
                      </a:r>
                      <a:r>
                        <a:rPr lang="ru-RU" sz="1200" kern="50" dirty="0" err="1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мультимедийная</a:t>
                      </a: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 презентация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kern="50">
                          <a:latin typeface="Liberation Serif"/>
                          <a:ea typeface="DejaVu Sans"/>
                          <a:cs typeface="Lohit Hindi"/>
                        </a:rPr>
                        <a:t>3.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Уроки применения знаний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Вырабатываю умения применять полученные ранее знания в приобретении опыта творческой деятельности. Работаю над повышением оперативности знаний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Моделирование ситуаций, решение проблемных задач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93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kern="50">
                          <a:latin typeface="Liberation Serif"/>
                          <a:ea typeface="DejaVu Sans"/>
                          <a:cs typeface="Lohit Hindi"/>
                        </a:rPr>
                        <a:t>4.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Уроки обобщающего повторения и систематизации знаний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Организую повторение базового содержания темы на уровне применения знаний, оперативных действий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Составление таблиц и схем, сопоставление явлений, анализ источников, работа с текстом (в том числе педагогически неадаптированным)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62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900" kern="50">
                          <a:latin typeface="Liberation Serif"/>
                          <a:ea typeface="DejaVu Sans"/>
                          <a:cs typeface="Lohit Hindi"/>
                        </a:rPr>
                        <a:t>5.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Урок проверки знаний и умений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Осуществляю контроль умения применять знания к решению практических образовательных задач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Повторительно-обобщающая беседа, выполнение тестовых заданий, контрольная работа, решение задач, заслушивание сообщений учащихся, рецензирование ответа, защита мини проектов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71604" y="428605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Типы уроков, формирующих социальную компетентность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571480"/>
            <a:ext cx="7572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Формы уроков, формирующих социальную компетентность 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959912"/>
          <a:ext cx="8429682" cy="2683402"/>
        </p:xfrm>
        <a:graphic>
          <a:graphicData uri="http://schemas.openxmlformats.org/drawingml/2006/table">
            <a:tbl>
              <a:tblPr/>
              <a:tblGrid>
                <a:gridCol w="466830"/>
                <a:gridCol w="2245064"/>
                <a:gridCol w="2886512"/>
                <a:gridCol w="2831276"/>
              </a:tblGrid>
              <a:tr h="414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Liberation Serif"/>
                          <a:ea typeface="DejaVu Sans"/>
                          <a:cs typeface="Lohit Hindi"/>
                        </a:rPr>
                        <a:t>№</a:t>
                      </a:r>
                      <a:endParaRPr lang="ru-RU" sz="1200" kern="50" dirty="0">
                        <a:latin typeface="Liberation Serif"/>
                        <a:ea typeface="DejaVu Sans"/>
                        <a:cs typeface="Lohit Hind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Форма урока</a:t>
                      </a:r>
                      <a:endParaRPr lang="ru-RU" sz="1200" kern="5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Деятельность учителя</a:t>
                      </a:r>
                      <a:endParaRPr lang="ru-RU" sz="1200" kern="5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b="1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Применяемые методические приемы</a:t>
                      </a:r>
                      <a:endParaRPr lang="ru-RU" sz="1200" kern="50" dirty="0">
                        <a:latin typeface="Times New Roman" pitchFamily="18" charset="0"/>
                        <a:ea typeface="DejaVu Sans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24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Liberation Serif"/>
                          <a:ea typeface="DejaVu Sans"/>
                          <a:cs typeface="Lohit Hindi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Школьная лекция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Отрабатываю навыки системного изложения полученной информации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Объяснение, рассуждение, рассказ, проверка опережающего домашнего задания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Liberation Serif"/>
                          <a:ea typeface="DejaVu Sans"/>
                          <a:cs typeface="Lohit Hindi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Проблемная лекция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Отрабатываю умение старшеклассников формулировать проблемы и находить различные пути их возможного решения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Выдвижение гипотезы, обозначение проблемы и нахождение путей ее решения, организованный диалог, интеллектуальный штурм, моделирование ситуаций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Liberation Serif"/>
                          <a:ea typeface="DejaVu Sans"/>
                          <a:cs typeface="Lohit Hindi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Практическое занятие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Работаю над закреплением опыта решения практических и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познавательных задач, анализа ситуаций социальной практики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Эвристическая беседа; работа с печатными изданиями, Интернет;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решение задач, выдвижение гипотез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-208711" y="-123111"/>
            <a:ext cx="2087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DejaVu Sans" charset="-128"/>
                <a:cs typeface="Lohit Hindi" charset="-128"/>
                <a:hlinkClick r:id=""/>
              </a:rPr>
              <a:t>[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57158" y="3643314"/>
          <a:ext cx="8429684" cy="2786082"/>
        </p:xfrm>
        <a:graphic>
          <a:graphicData uri="http://schemas.openxmlformats.org/drawingml/2006/table">
            <a:tbl>
              <a:tblPr/>
              <a:tblGrid>
                <a:gridCol w="466831"/>
                <a:gridCol w="2245065"/>
                <a:gridCol w="2886512"/>
                <a:gridCol w="2831276"/>
              </a:tblGrid>
              <a:tr h="976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Лабораторное занятие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Организую совместную познавательную деятельность с использованием различных источников информации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Работа с печатными информационными источниками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97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Семинар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Закрепляю навыки старшеклассников самостоятельно работать с неадаптированными источниками, интерпретировать полученную информацию, формулировать аргументированные выводы, применять приемы самостоятельной познавательной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ru-RU" sz="1200" kern="50" dirty="0">
                          <a:latin typeface="Times New Roman" pitchFamily="18" charset="0"/>
                          <a:ea typeface="DejaVu Sans"/>
                          <a:cs typeface="Times New Roman" pitchFamily="18" charset="0"/>
                        </a:rPr>
                        <a:t>Анализ, синтез, интерпретация, сопоставление, самостоятельная работа с неадаптированными источниками, обобщение, подготовка резюме, рецензии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71736" y="428604"/>
            <a:ext cx="4059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социальной компетентности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857232"/>
            <a:ext cx="80724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Знания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когнитивная основа компетентности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 c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оциально-ролевая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Я-гражданин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»: законы  своей страны; права и обязанности; государственную символику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социально-ролевая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Я-будущий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муж\жена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»: особенности характера; традиционные обязанности в семье; родственников и основные события из истории семьи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социально-ролевая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Я-будущий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работник»: права и обязанности работника и работодателя состав набора документов для  трудоустройства; содержание труд договора и правила его заключения</a:t>
            </a:r>
          </a:p>
          <a:p>
            <a:pPr marL="342900" lvl="0" indent="-342900">
              <a:buAutoNum type="arabicPeriod" startAt="2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Умения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опыт использования знаний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/: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социально-ролевая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Я-гражданин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»: использование законов для защиты интересов;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принимать участие в жизни государства;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социально-ролевая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Я-будущий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муж\жена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»: делить проблемы; планировать бюджет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семьи; чувствовать настроение;</a:t>
            </a:r>
          </a:p>
          <a:p>
            <a:pPr>
              <a:buFont typeface="Wingdings" pitchFamily="2" charset="2"/>
              <a:buChar char="§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социально-ролевая компетенция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Я-будущий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работник»: составлять профессиональное резюме;    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осуществлять поиск места работы; использовать возможности для повышения квалификации и   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профессиональной переподготовки</a:t>
            </a:r>
          </a:p>
          <a:p>
            <a:pPr marL="342900" indent="-342900">
              <a:buAutoNum type="arabicPeriod" startAt="3"/>
            </a:pP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Социально-личностные характеристики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- желание и способность создавать что-либо (не только материальное), способное повлиять на отношения с другими людьми. 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Толерантность – терпимость к окружающим, способность принимать их такими, какие они есть, и желание понять их.    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Нацеленность на успех – способность видеть в основном положительное в возможном финале событий.</a:t>
            </a:r>
            <a:endParaRPr lang="en-US" sz="1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Адаптивность – способность приспосабливаться к складывающимся обстоятельствам.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Уверенность в себе в условиях </a:t>
            </a:r>
            <a:r>
              <a:rPr lang="ru-RU" sz="1000" dirty="0" err="1" smtClean="0">
                <a:latin typeface="Times New Roman" pitchFamily="18" charset="0"/>
                <a:cs typeface="Times New Roman" pitchFamily="18" charset="0"/>
              </a:rPr>
              <a:t>неопределѐнности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– способность рассчитывать на свои знания, умения, опыт в ситуациях с неясным ходом      событий, и тем более не ясным итогом. </a:t>
            </a:r>
          </a:p>
          <a:p>
            <a:pPr>
              <a:buFont typeface="Arial" pitchFamily="34" charset="0"/>
              <a:buChar char="•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Ответственность- способность отвечать за поступки и  действия, слова, а также их последствия</a:t>
            </a:r>
          </a:p>
          <a:p>
            <a:endParaRPr lang="ru-RU" sz="1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30225"/>
            <a:ext cx="8072494" cy="568483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Результат образования - это не только знания по конкретным дисциплинам, но и умение применять их в повседневной жизни, использовать в дальнейшем обучении. Ученик должен обладать целостным социально-ориентированным взглядом на мир в его единстве и разнообразии природы, народов, культур, религий. </a:t>
            </a:r>
          </a:p>
          <a:p>
            <a:pPr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Национальная образовательная инициатива «Наша новая школа»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530225"/>
            <a:ext cx="7572404" cy="5541963"/>
          </a:xfrm>
        </p:spPr>
        <p:txBody>
          <a:bodyPr>
            <a:normAutofit fontScale="40000" lnSpcReduction="20000"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Актуальность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 Содержание  Федерального Государственного Образовательного</a:t>
            </a: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стандарта  определяют  направленность педагогического воздействия, которая должна  должна обеспечивать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lnSpc>
                <a:spcPct val="170000"/>
              </a:lnSpc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7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придание результатам образования социально и личностно значимого характера;</a:t>
            </a:r>
          </a:p>
          <a:p>
            <a:pPr algn="just">
              <a:lnSpc>
                <a:spcPct val="17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более гибкое и прочное усвоение знаний учащимися, возможность их самостоятельного продвижения в изучаемой области; </a:t>
            </a:r>
          </a:p>
          <a:p>
            <a:pPr algn="just">
              <a:lnSpc>
                <a:spcPct val="17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возможность дифференцированного обучения с сохранением единой структуры теоретических знаний; </a:t>
            </a:r>
          </a:p>
          <a:p>
            <a:pPr algn="just">
              <a:lnSpc>
                <a:spcPct val="17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существенное повышение мотивации и интереса к учению; </a:t>
            </a:r>
          </a:p>
          <a:p>
            <a:pPr algn="just">
              <a:lnSpc>
                <a:spcPct val="170000"/>
              </a:lnSpc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обеспечение условий для общекультурного и личностного развития на основе формирования универсальных учебных действий, обеспечивающих не только успешной усвоение знаний, умений и навыков, но и формирование картины мира, компетентностей в любой предметной области познания.</a:t>
            </a:r>
          </a:p>
          <a:p>
            <a:pPr algn="r">
              <a:buNone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Концепция Федеральных Государственных Образовательных Стандартов общего образования</a:t>
            </a:r>
            <a:endParaRPr lang="ru-RU" sz="3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85786" y="428604"/>
            <a:ext cx="771530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отчужденное, заранее заданное социальное  требование (норма) к образовательной подготовке ученика, необходимой для его эффективной продуктивной деятельности в определенной сфере.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785795"/>
            <a:ext cx="75009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от лат.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competere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соответствовать, подходить.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2643182"/>
            <a:ext cx="78581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Компетентность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совокупность личностных качеств ученика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(ценностно-смысловых ориентаций, знаний, умений, навыков, способностей), обусловленных опытом его деятельности в определенной социально и личностно-значимой сфере.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857250"/>
            <a:ext cx="8215370" cy="526891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Социальная компетентность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современном обществе означает способность человека выстраивать стратегии взаимодействия с другими людьми в окружающей его изменяющейся социальной реальности. Она предполагает в равной степени и освоение вариантов взаимодействия с окружающими, способов достижения целей, и понимание сути происходящего, предвидение последствий собственных действий. Особенно важен «ментальный» аспект - осмысление социальной среды, осознанное выстраивание отношений с окружающими людьми.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Этим и определяется существенная роль школьного образования в формировании социальной компетентности.</a:t>
            </a:r>
          </a:p>
          <a:p>
            <a:pPr algn="just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Ментальный- относящийся к уму, к умственной деятельности </a:t>
            </a:r>
          </a:p>
          <a:p>
            <a:pPr algn="just">
              <a:buNone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Ожегов С., Шведова Н. Толковый словарь русского языка)</a:t>
            </a:r>
            <a:endParaRPr lang="ru-RU" sz="1400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142984"/>
            <a:ext cx="792961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 социальной компетентности учащихся  предполагает проектирование в содержании и развертывание в процессе образования социально значимых ситуаций, задающих социальный контекст будущей жизни и деятельности старшеклассников и несущих в себе воспитательный потенциал.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7153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опыта: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выявить и обосновать педагогические условия 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формирования социальной компетентности учащихся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на уроках обществознания</a:t>
            </a:r>
          </a:p>
          <a:p>
            <a:pPr algn="just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8581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dirty="0" smtClean="0"/>
              <a:t>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изучить психолого-педагогические и методические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теоретические источники по   данной теме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подобрать средства обучения,  необходимые для решения поставленной проблемы;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провести диагностику результативность уровня сформированности социальной компетентности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проанализировать результаты проведенного исследования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214282" y="357188"/>
            <a:ext cx="8501122" cy="6072187"/>
          </a:xfrm>
        </p:spPr>
        <p:txBody>
          <a:bodyPr>
            <a:noAutofit/>
          </a:bodyPr>
          <a:lstStyle/>
          <a:p>
            <a:pPr algn="ctr" hangingPunc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процессе изучения обществознания учащиеся должны:</a:t>
            </a:r>
          </a:p>
          <a:p>
            <a:pPr algn="just" hangingPunct="0"/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овладеть навыком получать и критически осмысливать социальную информацию, анализировать, систематизировать полученные данные; освоить способы познавательной, коммуникативной, практической деятельности, необходимые для участия в жизни общества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приобрести опыт применения полученных знаний и умений для решения типичных задач в области социальных отношений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уметь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соотносить свои действия и действия других людей с нормами поведения, установленными законом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приобрести опыт совместной работы в коллективе, ориентированной на достижение заявленного и ожидаемого результата;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уметь делать ответственный выбор на основе анализа ситуации;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приобрести навыки осуществления рефлексивной, контрольно – оценочной деятельности, адекватной самооценки;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закрепить умения анализировать ситуацию на рынке труда, оценивать собственные профессиональные возможности;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быть  готовыми к сотрудничеству с другими людьми, уметь разрешать конфликты, осуществлять стрессовый контроль;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навыки принятия самостоятельных, обоснованных и взвешенных решений в сложных профессиональных, межличностных, социальных ситуациях;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уметь эффективно работать в составе групп, обладать способностью организовать работу группы, уметь управлять собой и другими; уметь адаптироваться к различным темпераментам и характерам, быть способным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устанавливать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горизонтальные и вертикальные контакты; </a:t>
            </a: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самостоятельно ставить задачи и находить пути их решения, выявлять проблемы принятия рациональных решений в критической ситуации. </a:t>
            </a:r>
          </a:p>
          <a:p>
            <a:pPr algn="just" hangingPunct="0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571472" y="1357298"/>
            <a:ext cx="8072494" cy="2714644"/>
          </a:xfrm>
        </p:spPr>
        <p:txBody>
          <a:bodyPr>
            <a:normAutofit fontScale="90000"/>
          </a:bodyPr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1. Входящая диагностики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В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соответствии с полученными стартовыми результатами 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вносятся 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коррективы в организацию процесса преподавания предмета. В первую очередь, это касается применяемых средств обучения, типов и форм урока, технологий, методов контроля. 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Основой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формирования социальных компетенций является урок</a:t>
            </a: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В соответствии с результатами входящей диагностики, дидактической задачей, и в соответствии с методическими рекомендациями, организую различные типы уроков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4294967295"/>
          </p:nvPr>
        </p:nvSpPr>
        <p:spPr>
          <a:xfrm>
            <a:off x="571472" y="571500"/>
            <a:ext cx="7715304" cy="8572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Пути решения профессиональной проблемы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1241</Words>
  <Application>Microsoft Office PowerPoint</Application>
  <PresentationFormat>Экран (4:3)</PresentationFormat>
  <Paragraphs>134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Формирование социальной компетентности учащихся  на уроках обществознания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    1. Входящая диагностики.         В соответствии с полученными стартовыми результатами вносятся коррективы в организацию процесса преподавания предмета. В первую очередь, это касается применяемых средств обучения, типов и форм урока, технологий, методов контроля.   2. Основой формирования социальных компетенций является урок. В соответствии с результатами входящей диагностики, дидактической задачей, и в соответствии с методическими рекомендациями, организую различные типы уроков.     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Колян</dc:creator>
  <cp:lastModifiedBy>Boris</cp:lastModifiedBy>
  <cp:revision>55</cp:revision>
  <dcterms:created xsi:type="dcterms:W3CDTF">2011-06-16T13:57:18Z</dcterms:created>
  <dcterms:modified xsi:type="dcterms:W3CDTF">2013-09-11T17:57:50Z</dcterms:modified>
</cp:coreProperties>
</file>