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66"/>
    <a:srgbClr val="B7FFFF"/>
    <a:srgbClr val="FF9900"/>
    <a:srgbClr val="000066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-17513" y="0"/>
            <a:ext cx="92167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37764" y="6058762"/>
            <a:ext cx="2410945" cy="813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82933" y="6058765"/>
            <a:ext cx="1851454" cy="813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26820" y="6058765"/>
            <a:ext cx="2410945" cy="813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915875" y="6058765"/>
            <a:ext cx="2410945" cy="813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08520" y="6058762"/>
            <a:ext cx="2124236" cy="813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3960" y="1681063"/>
            <a:ext cx="597666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solidFill>
                  <a:srgbClr val="003366"/>
                </a:solidFill>
                <a:effectLst>
                  <a:glow rad="1905000">
                    <a:schemeClr val="bg1">
                      <a:alpha val="8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Классицизм в архитектуре</a:t>
            </a:r>
            <a:endParaRPr lang="ru-RU" sz="6600" b="1" dirty="0">
              <a:solidFill>
                <a:srgbClr val="003366"/>
              </a:solidFill>
              <a:effectLst>
                <a:glow rad="1905000">
                  <a:schemeClr val="bg1">
                    <a:alpha val="8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-40215" y="21711"/>
            <a:ext cx="92167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06117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37764" y="6058762"/>
            <a:ext cx="2410945" cy="813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82933" y="6058765"/>
            <a:ext cx="1851454" cy="813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26820" y="6058765"/>
            <a:ext cx="2410945" cy="813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915875" y="6058765"/>
            <a:ext cx="2410945" cy="813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08520" y="6058762"/>
            <a:ext cx="2124236" cy="813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907289"/>
            <a:ext cx="496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Классицизм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shimov-i.narod.ru/photo19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3" r="52775"/>
          <a:stretch/>
        </p:blipFill>
        <p:spPr bwMode="auto">
          <a:xfrm>
            <a:off x="1019546" y="1570450"/>
            <a:ext cx="3139440" cy="4272246"/>
          </a:xfrm>
          <a:prstGeom prst="rect">
            <a:avLst/>
          </a:prstGeom>
          <a:ln>
            <a:noFill/>
          </a:ln>
          <a:effectLst>
            <a:glow rad="419100">
              <a:schemeClr val="bg1">
                <a:alpha val="77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60032" y="1430509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dirty="0">
                <a:solidFill>
                  <a:prstClr val="black"/>
                </a:solidFill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Классицизм (от лат. 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classicus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образцовый) - художественный стиль в европейском искусстве XVII – нач. XIX вв., одной из важнейших черт которого было обращение к формам античного искусства как к идеальному эстетическому эталону, в основе которого лежит строгого е соблюдение ряда правил, канонов, единств.</a:t>
            </a:r>
          </a:p>
        </p:txBody>
      </p:sp>
    </p:spTree>
    <p:extLst>
      <p:ext uri="{BB962C8B-B14F-4D97-AF65-F5344CB8AC3E}">
        <p14:creationId xmlns:p14="http://schemas.microsoft.com/office/powerpoint/2010/main" val="16549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-17513" y="0"/>
            <a:ext cx="92167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37764" y="6058762"/>
            <a:ext cx="2410945" cy="813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82933" y="6058765"/>
            <a:ext cx="1851454" cy="813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26820" y="6058765"/>
            <a:ext cx="2410945" cy="813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915875" y="6058765"/>
            <a:ext cx="2410945" cy="813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08520" y="6058762"/>
            <a:ext cx="2124236" cy="8137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86313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черты архитектуры классицизма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6830" y="1996114"/>
            <a:ext cx="52974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996114"/>
            <a:ext cx="6745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950" b="1" dirty="0">
                <a:ln>
                  <a:solidFill>
                    <a:prstClr val="white"/>
                  </a:solidFill>
                </a:ln>
                <a:effectLst>
                  <a:glow>
                    <a:prstClr val="white">
                      <a:alpha val="4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Ориентация на античную культуру – греческую ордерную систему, строгую симметрию, четкую соразмерность частей и их подчиненность общественному замыслу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50" b="1" dirty="0">
                <a:ln>
                  <a:solidFill>
                    <a:prstClr val="white"/>
                  </a:solidFill>
                </a:ln>
                <a:effectLst>
                  <a:glow>
                    <a:prstClr val="white">
                      <a:alpha val="4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Господство простых и ясных форм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50" b="1" dirty="0">
                <a:ln>
                  <a:solidFill>
                    <a:prstClr val="white"/>
                  </a:solidFill>
                </a:ln>
                <a:effectLst>
                  <a:glow>
                    <a:prstClr val="white">
                      <a:alpha val="4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Спокойная гармония пропорции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50" b="1" dirty="0">
                <a:ln>
                  <a:solidFill>
                    <a:prstClr val="white"/>
                  </a:solidFill>
                </a:ln>
                <a:effectLst>
                  <a:glow>
                    <a:prstClr val="white">
                      <a:alpha val="4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Предпочтение прямым линиям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50" b="1" dirty="0">
                <a:ln>
                  <a:solidFill>
                    <a:prstClr val="white"/>
                  </a:solidFill>
                </a:ln>
                <a:effectLst>
                  <a:glow>
                    <a:prstClr val="white">
                      <a:alpha val="4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Ненавязчивый декор, повторяющий очертания предмета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50" b="1" dirty="0">
                <a:ln>
                  <a:solidFill>
                    <a:prstClr val="white"/>
                  </a:solidFill>
                </a:ln>
                <a:effectLst>
                  <a:glow>
                    <a:prstClr val="white">
                      <a:alpha val="4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Практичность и целесообразность</a:t>
            </a:r>
          </a:p>
        </p:txBody>
      </p:sp>
    </p:spTree>
    <p:extLst>
      <p:ext uri="{BB962C8B-B14F-4D97-AF65-F5344CB8AC3E}">
        <p14:creationId xmlns:p14="http://schemas.microsoft.com/office/powerpoint/2010/main" val="1836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http://artnow.ru/img/653000/653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7376" r="3204" b="-6456"/>
          <a:stretch/>
        </p:blipFill>
        <p:spPr bwMode="auto">
          <a:xfrm>
            <a:off x="-17512" y="802682"/>
            <a:ext cx="9151500" cy="66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0" b="65250" l="0" r="10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46243" y="6237312"/>
            <a:ext cx="2124236" cy="813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1115616" y="6237310"/>
            <a:ext cx="2410945" cy="8137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47615" y="6237312"/>
            <a:ext cx="2410945" cy="813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51416" y="6237310"/>
            <a:ext cx="2410945" cy="813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97658" y="6237314"/>
            <a:ext cx="1851454" cy="813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11247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vi-V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Пашкова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15" y="802680"/>
            <a:ext cx="8549954" cy="56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50" b="63500" l="0" r="10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46243" y="6237312"/>
            <a:ext cx="2124236" cy="813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1115616" y="6237310"/>
            <a:ext cx="2410945" cy="8137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47615" y="6237312"/>
            <a:ext cx="2410945" cy="813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51416" y="6237310"/>
            <a:ext cx="2410945" cy="813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66000" y="6237310"/>
            <a:ext cx="1851454" cy="813712"/>
          </a:xfrm>
          <a:prstGeom prst="rect">
            <a:avLst/>
          </a:prstGeom>
        </p:spPr>
      </p:pic>
      <p:sp>
        <p:nvSpPr>
          <p:cNvPr id="3" name="Кольцо 2"/>
          <p:cNvSpPr/>
          <p:nvPr/>
        </p:nvSpPr>
        <p:spPr>
          <a:xfrm>
            <a:off x="2359720" y="3356992"/>
            <a:ext cx="738744" cy="2448272"/>
          </a:xfrm>
          <a:prstGeom prst="donut">
            <a:avLst>
              <a:gd name="adj" fmla="val 11069"/>
            </a:avLst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 rot="5400000">
            <a:off x="4122837" y="349771"/>
            <a:ext cx="1547721" cy="5545939"/>
          </a:xfrm>
          <a:prstGeom prst="donut">
            <a:avLst>
              <a:gd name="adj" fmla="val 5599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 rot="5400000">
            <a:off x="4581774" y="2424165"/>
            <a:ext cx="629845" cy="911323"/>
          </a:xfrm>
          <a:prstGeom prst="donut">
            <a:avLst>
              <a:gd name="adj" fmla="val 923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 rot="5400000">
            <a:off x="4168332" y="-252914"/>
            <a:ext cx="1456730" cy="3778906"/>
          </a:xfrm>
          <a:prstGeom prst="donut">
            <a:avLst>
              <a:gd name="adj" fmla="val 599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7028286" y="4149080"/>
            <a:ext cx="928090" cy="1368152"/>
          </a:xfrm>
          <a:prstGeom prst="donut">
            <a:avLst>
              <a:gd name="adj" fmla="val 6422"/>
            </a:avLst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 descr="1193594679_image_057.jpg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B7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06" b="89238" l="13600" r="864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200" t="9272" r="14400" b="12582"/>
          <a:stretch>
            <a:fillRect/>
          </a:stretch>
        </p:blipFill>
        <p:spPr>
          <a:xfrm>
            <a:off x="40162" y="802680"/>
            <a:ext cx="2083566" cy="3778448"/>
          </a:xfrm>
          <a:prstGeom prst="rect">
            <a:avLst/>
          </a:prstGeom>
        </p:spPr>
      </p:pic>
      <p:sp>
        <p:nvSpPr>
          <p:cNvPr id="4" name="Кольцо 3"/>
          <p:cNvSpPr/>
          <p:nvPr/>
        </p:nvSpPr>
        <p:spPr>
          <a:xfrm>
            <a:off x="107504" y="3702034"/>
            <a:ext cx="415765" cy="432048"/>
          </a:xfrm>
          <a:prstGeom prst="donut">
            <a:avLst>
              <a:gd name="adj" fmla="val 14583"/>
            </a:avLst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92860" y="1494076"/>
            <a:ext cx="415765" cy="432048"/>
          </a:xfrm>
          <a:prstGeom prst="donut">
            <a:avLst>
              <a:gd name="adj" fmla="val 14583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92860" y="2082967"/>
            <a:ext cx="415765" cy="432048"/>
          </a:xfrm>
          <a:prstGeom prst="donut">
            <a:avLst>
              <a:gd name="adj" fmla="val 1458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107504" y="2957824"/>
            <a:ext cx="415765" cy="432048"/>
          </a:xfrm>
          <a:prstGeom prst="donut">
            <a:avLst>
              <a:gd name="adj" fmla="val 14583"/>
            </a:avLst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107504" y="930651"/>
            <a:ext cx="415765" cy="432048"/>
          </a:xfrm>
          <a:prstGeom prst="donut">
            <a:avLst>
              <a:gd name="adj" fmla="val 1458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89" y="946620"/>
            <a:ext cx="132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ротонда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228" y="14940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фронтон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25" y="1975825"/>
            <a:ext cx="1557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барельеф в круглом медальоне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269" y="2957824"/>
            <a:ext cx="156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руглые колонны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386" y="3896602"/>
            <a:ext cx="191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прямоугольные окна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28" grpId="0" animBg="1"/>
      <p:bldP spid="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/>
          <a:stretch/>
        </p:blipFill>
        <p:spPr bwMode="auto">
          <a:xfrm>
            <a:off x="8135" y="802682"/>
            <a:ext cx="9138753" cy="54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50" b="63500" l="0" r="10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46243" y="6237312"/>
            <a:ext cx="2124236" cy="813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1115616" y="6237310"/>
            <a:ext cx="2410945" cy="8137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47615" y="6237312"/>
            <a:ext cx="2410945" cy="813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51416" y="6237310"/>
            <a:ext cx="2410945" cy="813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97658" y="6237314"/>
            <a:ext cx="1851454" cy="81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Казанский собор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5" y="802682"/>
            <a:ext cx="9138753" cy="54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50" b="63500" l="0" r="10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46243" y="6237312"/>
            <a:ext cx="2124236" cy="813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1115616" y="6237310"/>
            <a:ext cx="2410945" cy="8137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47615" y="6237312"/>
            <a:ext cx="2410945" cy="813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51416" y="6237310"/>
            <a:ext cx="2410945" cy="813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97658" y="6237314"/>
            <a:ext cx="1851454" cy="81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980728"/>
            <a:ext cx="44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Александровский дворец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404"/>
          <a:stretch/>
        </p:blipFill>
        <p:spPr bwMode="auto">
          <a:xfrm>
            <a:off x="0" y="802683"/>
            <a:ext cx="9144000" cy="57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50" b="63500" l="0" r="10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46243" y="6237312"/>
            <a:ext cx="2124236" cy="813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1115616" y="6237310"/>
            <a:ext cx="2410945" cy="8137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47615" y="6237312"/>
            <a:ext cx="2410945" cy="813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51416" y="6237310"/>
            <a:ext cx="2410945" cy="813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97658" y="6240705"/>
            <a:ext cx="1851454" cy="81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995" y="987788"/>
            <a:ext cx="4473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7FFFF"/>
                </a:solidFill>
                <a:latin typeface="Times New Roman" pitchFamily="18" charset="0"/>
                <a:cs typeface="Times New Roman" pitchFamily="18" charset="0"/>
              </a:rPr>
              <a:t>Исаакиевский </a:t>
            </a:r>
            <a:r>
              <a:rPr lang="ru-RU" sz="2800" b="1" dirty="0">
                <a:solidFill>
                  <a:srgbClr val="B7FFFF"/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  <a:r>
              <a:rPr lang="ru-RU" sz="2800" dirty="0">
                <a:solidFill>
                  <a:srgbClr val="B7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B7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B7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9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-17513" y="0"/>
            <a:ext cx="92167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5737764" y="6058762"/>
            <a:ext cx="2410945" cy="813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 flipV="1">
            <a:off x="7382933" y="6058765"/>
            <a:ext cx="1851454" cy="813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3326820" y="6058765"/>
            <a:ext cx="2410945" cy="813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 flipV="1">
            <a:off x="915875" y="6058765"/>
            <a:ext cx="2410945" cy="813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V="1">
            <a:off x="-108520" y="6058762"/>
            <a:ext cx="2124236" cy="8137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12222" b="39778"/>
          <a:stretch/>
        </p:blipFill>
        <p:spPr>
          <a:xfrm>
            <a:off x="-17513" y="-27053"/>
            <a:ext cx="3344333" cy="829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3326820" y="-27054"/>
            <a:ext cx="2410945" cy="829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38444" r="12222" b="39778"/>
          <a:stretch/>
        </p:blipFill>
        <p:spPr>
          <a:xfrm>
            <a:off x="5737765" y="-27055"/>
            <a:ext cx="2410945" cy="8297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50" b="60250" l="0" r="9575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44" r="30190" b="39778"/>
          <a:stretch/>
        </p:blipFill>
        <p:spPr>
          <a:xfrm flipH="1">
            <a:off x="7366000" y="-27053"/>
            <a:ext cx="1851454" cy="829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5716" y="964155"/>
            <a:ext cx="547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элементы классицизма.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design-parket.com/files/image/lepnina/pilastry/3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32248" cy="241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1173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илястры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yanko.lib.ru/books/hist/ox_v3_hist-1-a.files/image0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15" y="1560674"/>
            <a:ext cx="1774109" cy="37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rchiside.ru/pics/d9/e3/500__renatocosta_6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 bwMode="auto">
          <a:xfrm>
            <a:off x="2824650" y="2276872"/>
            <a:ext cx="3832373" cy="30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3397" y="533040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барельеф в круглом медальоне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8115" y="5412434"/>
            <a:ext cx="177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Львы на колоннах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23</cp:revision>
  <dcterms:created xsi:type="dcterms:W3CDTF">2013-04-20T13:06:24Z</dcterms:created>
  <dcterms:modified xsi:type="dcterms:W3CDTF">2015-01-16T16:36:23Z</dcterms:modified>
</cp:coreProperties>
</file>