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5" r:id="rId3"/>
    <p:sldId id="257" r:id="rId4"/>
    <p:sldId id="258" r:id="rId5"/>
    <p:sldId id="276" r:id="rId6"/>
    <p:sldId id="278" r:id="rId7"/>
    <p:sldId id="279" r:id="rId8"/>
    <p:sldId id="281" r:id="rId9"/>
    <p:sldId id="283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4" r:id="rId21"/>
    <p:sldId id="260" r:id="rId22"/>
    <p:sldId id="261" r:id="rId23"/>
    <p:sldId id="27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62" autoAdjust="0"/>
  </p:normalViewPr>
  <p:slideViewPr>
    <p:cSldViewPr>
      <p:cViewPr varScale="1">
        <p:scale>
          <a:sx n="50" d="100"/>
          <a:sy n="50" d="100"/>
        </p:scale>
        <p:origin x="-6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2592592592592589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относитесь к социальным сетям?</c:v>
                </c:pt>
              </c:strCache>
            </c:strRef>
          </c:tx>
          <c:dLbls>
            <c:dLbl>
              <c:idx val="0"/>
              <c:layout>
                <c:manualLayout>
                  <c:x val="1.8154345290172118E-2"/>
                  <c:y val="1.629171353580807E-3"/>
                </c:manualLayout>
              </c:layout>
              <c:showVal val="1"/>
            </c:dLbl>
            <c:dLbl>
              <c:idx val="2"/>
              <c:layout>
                <c:manualLayout>
                  <c:x val="1.5984889909594641E-2"/>
                  <c:y val="4.4244469441319834E-4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Положительно</c:v>
                </c:pt>
                <c:pt idx="1">
                  <c:v>Отрицательно</c:v>
                </c:pt>
                <c:pt idx="2">
                  <c:v>Нейтрально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84</c:v>
                </c:pt>
                <c:pt idx="1">
                  <c:v>2</c:v>
                </c:pt>
                <c:pt idx="2">
                  <c:v>14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9302201808107364"/>
          <c:y val="0.44985376827896667"/>
          <c:w val="0.18614464858559418"/>
          <c:h val="0.2152727784026997"/>
        </c:manualLayout>
      </c:layout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каких социальных сетях вы состоите?</c:v>
                </c:pt>
              </c:strCache>
            </c:strRef>
          </c:tx>
          <c:dLbls>
            <c:dLbl>
              <c:idx val="0"/>
              <c:layout>
                <c:manualLayout>
                  <c:x val="1.2134733158355206E-2"/>
                  <c:y val="-2.6329208848893892E-2"/>
                </c:manualLayout>
              </c:layout>
              <c:showVal val="1"/>
            </c:dLbl>
            <c:dLbl>
              <c:idx val="1"/>
              <c:layout>
                <c:manualLayout>
                  <c:x val="5.3459463400408404E-4"/>
                  <c:y val="1.3523309586301721E-2"/>
                </c:manualLayout>
              </c:layout>
              <c:showVal val="1"/>
            </c:dLbl>
            <c:dLbl>
              <c:idx val="2"/>
              <c:layout>
                <c:manualLayout>
                  <c:x val="-1.5270122484689421E-2"/>
                  <c:y val="-4.2556555430571213E-2"/>
                </c:manualLayout>
              </c:layout>
              <c:showVal val="1"/>
            </c:dLbl>
            <c:delete val="1"/>
          </c:dLbls>
          <c:cat>
            <c:strRef>
              <c:f>Лист1!$A$2:$A$5</c:f>
              <c:strCache>
                <c:ptCount val="3"/>
                <c:pt idx="0">
                  <c:v>Вконтакте</c:v>
                </c:pt>
                <c:pt idx="1">
                  <c:v>Спрашивай.ру</c:v>
                </c:pt>
                <c:pt idx="2">
                  <c:v>Одноклассники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0.45</c:v>
                </c:pt>
                <c:pt idx="1">
                  <c:v>0.23</c:v>
                </c:pt>
                <c:pt idx="2">
                  <c:v>0.32000000000000095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3557149468794463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Сколько времени в день вы уделяете социальным сетям?</c:v>
                </c:pt>
              </c:strCache>
            </c:strRef>
          </c:tx>
          <c:dLbls>
            <c:dLbl>
              <c:idx val="0"/>
              <c:layout>
                <c:manualLayout>
                  <c:x val="1.8316929133858267E-2"/>
                  <c:y val="-5.6474190726159227E-3"/>
                </c:manualLayout>
              </c:layout>
              <c:showVal val="1"/>
            </c:dLbl>
            <c:dLbl>
              <c:idx val="1"/>
              <c:layout>
                <c:manualLayout>
                  <c:x val="-1.1492599883347923E-2"/>
                  <c:y val="5.9455380577427816E-2"/>
                </c:manualLayout>
              </c:layout>
              <c:showVal val="1"/>
            </c:dLbl>
            <c:dLbl>
              <c:idx val="2"/>
              <c:layout>
                <c:manualLayout>
                  <c:x val="-2.9298264800233304E-2"/>
                  <c:y val="-9.8537682789651582E-2"/>
                </c:manualLayout>
              </c:layout>
              <c:showVal val="1"/>
            </c:dLbl>
            <c:dLbl>
              <c:idx val="3"/>
              <c:layout>
                <c:manualLayout>
                  <c:x val="1.6060804899387646E-2"/>
                  <c:y val="2.3312710911136108E-3"/>
                </c:manualLayout>
              </c:layout>
              <c:showVal val="1"/>
            </c:dLbl>
            <c:showVal val="1"/>
            <c:showLeaderLines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7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0.15000000000000024</c:v>
                </c:pt>
                <c:pt idx="1">
                  <c:v>0.25</c:v>
                </c:pt>
                <c:pt idx="2">
                  <c:v>0.53</c:v>
                </c:pt>
                <c:pt idx="3">
                  <c:v>7.0000000000000021E-2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4. Сколько у вас друзей в социальных сетях?</c:v>
                </c:pt>
              </c:strCache>
            </c:strRef>
          </c:tx>
          <c:dLbls>
            <c:dLbl>
              <c:idx val="0"/>
              <c:layout>
                <c:manualLayout>
                  <c:x val="-8.7312263050452026E-3"/>
                  <c:y val="-5.0193725784276983E-3"/>
                </c:manualLayout>
              </c:layout>
              <c:showVal val="1"/>
            </c:dLbl>
            <c:dLbl>
              <c:idx val="1"/>
              <c:layout>
                <c:manualLayout>
                  <c:x val="2.1633493729950508E-3"/>
                  <c:y val="1.4395075615548087E-2"/>
                </c:manualLayout>
              </c:layout>
              <c:showVal val="1"/>
            </c:dLbl>
            <c:dLbl>
              <c:idx val="2"/>
              <c:layout>
                <c:manualLayout>
                  <c:x val="-1.6040937591134442E-2"/>
                  <c:y val="-3.7325646794150742E-2"/>
                </c:manualLayout>
              </c:layout>
              <c:showVal val="1"/>
            </c:dLbl>
            <c:dLbl>
              <c:idx val="3"/>
              <c:layout>
                <c:manualLayout>
                  <c:x val="3.0777012248469012E-2"/>
                  <c:y val="-5.0193725784276983E-3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 50</c:v>
                </c:pt>
                <c:pt idx="1">
                  <c:v>50-100</c:v>
                </c:pt>
                <c:pt idx="2">
                  <c:v>100-300</c:v>
                </c:pt>
                <c:pt idx="3">
                  <c:v>300 и более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</c:v>
                </c:pt>
                <c:pt idx="1">
                  <c:v>0.30000000000000032</c:v>
                </c:pt>
                <c:pt idx="2">
                  <c:v>0.5</c:v>
                </c:pt>
                <c:pt idx="3">
                  <c:v>0.1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5. Знаете ли вы их лично?</c:v>
                </c:pt>
              </c:strCache>
            </c:strRef>
          </c:tx>
          <c:dLbls>
            <c:dLbl>
              <c:idx val="0"/>
              <c:layout>
                <c:manualLayout>
                  <c:x val="2.2351633129192201E-3"/>
                  <c:y val="-1.8747031621047412E-2"/>
                </c:manualLayout>
              </c:layout>
              <c:showVal val="1"/>
            </c:dLbl>
            <c:dLbl>
              <c:idx val="1"/>
              <c:layout>
                <c:manualLayout>
                  <c:x val="9.933654126567544E-5"/>
                  <c:y val="3.5828958880140004E-2"/>
                </c:manualLayout>
              </c:layout>
              <c:showVal val="1"/>
            </c:dLbl>
            <c:dLbl>
              <c:idx val="2"/>
              <c:layout>
                <c:manualLayout>
                  <c:x val="-1.6076480023330425E-2"/>
                  <c:y val="-5.7134733158355357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Частично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0.30000000000000032</c:v>
                </c:pt>
                <c:pt idx="1">
                  <c:v>0.05</c:v>
                </c:pt>
                <c:pt idx="2">
                  <c:v>0.65000000000000147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6. Влияют ли социальные сети на вашу жизнь ?</c:v>
                </c:pt>
              </c:strCache>
            </c:strRef>
          </c:tx>
          <c:dLbls>
            <c:dLbl>
              <c:idx val="0"/>
              <c:layout>
                <c:manualLayout>
                  <c:x val="6.8088363954505859E-3"/>
                  <c:y val="-4.2703724534433475E-2"/>
                </c:manualLayout>
              </c:layout>
              <c:showVal val="1"/>
            </c:dLbl>
            <c:dLbl>
              <c:idx val="1"/>
              <c:layout>
                <c:manualLayout>
                  <c:x val="-1.1881014873140857E-2"/>
                  <c:y val="-6.2434695663042133E-2"/>
                </c:manualLayout>
              </c:layout>
              <c:showVal val="1"/>
            </c:dLbl>
            <c:dLbl>
              <c:idx val="2"/>
              <c:layout>
                <c:manualLayout>
                  <c:x val="6.0294546515018998E-4"/>
                  <c:y val="2.7761217347831556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0.52</c:v>
                </c:pt>
                <c:pt idx="1">
                  <c:v>0.28000000000000008</c:v>
                </c:pt>
                <c:pt idx="2">
                  <c:v>0.2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7. Развивает ли вас общение в социальных сетях?</c:v>
                </c:pt>
              </c:strCache>
            </c:strRef>
          </c:tx>
          <c:dLbls>
            <c:dLbl>
              <c:idx val="0"/>
              <c:layout>
                <c:manualLayout>
                  <c:x val="1.2875291630212889E-2"/>
                  <c:y val="-5.4461942257217934E-3"/>
                </c:manualLayout>
              </c:layout>
              <c:showVal val="1"/>
            </c:dLbl>
            <c:dLbl>
              <c:idx val="1"/>
              <c:layout>
                <c:manualLayout>
                  <c:x val="9.8622047244094849E-3"/>
                  <c:y val="-1.0875515560554931E-2"/>
                </c:manualLayout>
              </c:layout>
              <c:showVal val="1"/>
            </c:dLbl>
            <c:dLbl>
              <c:idx val="2"/>
              <c:layout>
                <c:manualLayout>
                  <c:x val="-8.2225138524351128E-3"/>
                  <c:y val="-1.6225159355080673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</c:v>
                </c:pt>
                <c:pt idx="1">
                  <c:v>0.2</c:v>
                </c:pt>
                <c:pt idx="2">
                  <c:v>0.30000000000000032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8. В каких целях вы используете социальные сети?</c:v>
                </c:pt>
              </c:strCache>
            </c:strRef>
          </c:tx>
          <c:dLbls>
            <c:dLbl>
              <c:idx val="0"/>
              <c:layout>
                <c:manualLayout>
                  <c:x val="9.8356846019248007E-3"/>
                  <c:y val="-4.7795275590551183E-2"/>
                </c:manualLayout>
              </c:layout>
              <c:showVal val="1"/>
            </c:dLbl>
            <c:dLbl>
              <c:idx val="1"/>
              <c:layout>
                <c:manualLayout>
                  <c:x val="-9.2966243802858027E-3"/>
                  <c:y val="1.3123359580052524E-3"/>
                </c:manualLayout>
              </c:layout>
              <c:showVal val="1"/>
            </c:dLbl>
            <c:dLbl>
              <c:idx val="2"/>
              <c:layout>
                <c:manualLayout>
                  <c:x val="-1.5263560804899387E-2"/>
                  <c:y val="-1.2623422072240969E-3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общение</c:v>
                </c:pt>
                <c:pt idx="1">
                  <c:v>учеба</c:v>
                </c:pt>
                <c:pt idx="2">
                  <c:v>развлечения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</c:v>
                </c:pt>
                <c:pt idx="1">
                  <c:v>15</c:v>
                </c:pt>
                <c:pt idx="2">
                  <c:v>25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8C273-3BD0-4EC9-A219-F5E8DD697CA8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53844-D450-402C-BD79-E78B489FBC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53844-D450-402C-BD79-E78B489FBC9A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DA94D6-AE15-4745-8840-A2F5915509C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46188B-74F7-4EEB-A6A8-F80D77E62B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DA94D6-AE15-4745-8840-A2F5915509C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46188B-74F7-4EEB-A6A8-F80D77E62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DA94D6-AE15-4745-8840-A2F5915509C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46188B-74F7-4EEB-A6A8-F80D77E62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DA94D6-AE15-4745-8840-A2F5915509C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46188B-74F7-4EEB-A6A8-F80D77E62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DA94D6-AE15-4745-8840-A2F5915509C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46188B-74F7-4EEB-A6A8-F80D77E62B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DA94D6-AE15-4745-8840-A2F5915509C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46188B-74F7-4EEB-A6A8-F80D77E62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DA94D6-AE15-4745-8840-A2F5915509C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46188B-74F7-4EEB-A6A8-F80D77E62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DA94D6-AE15-4745-8840-A2F5915509C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46188B-74F7-4EEB-A6A8-F80D77E62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DA94D6-AE15-4745-8840-A2F5915509C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46188B-74F7-4EEB-A6A8-F80D77E62B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DA94D6-AE15-4745-8840-A2F5915509C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46188B-74F7-4EEB-A6A8-F80D77E62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DA94D6-AE15-4745-8840-A2F5915509C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46188B-74F7-4EEB-A6A8-F80D77E62B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1DA94D6-AE15-4745-8840-A2F5915509C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446188B-74F7-4EEB-A6A8-F80D77E62B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Classmates.com&amp;action=edit&amp;redlink=1" TargetMode="External"/><Relationship Id="rId2" Type="http://schemas.openxmlformats.org/officeDocument/2006/relationships/hyperlink" Target="http://ru.wikipedia.org/wiki/1995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ru.wikipedia.org/wiki/%D0%9E%D0%B4%D0%BD%D0%BE%D0%BA%D0%BB%D0%B0%D1%81%D1%81%D0%BD%D0%B8%D0%BA%D0%B8.ru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2%D0%9A%D0%BE%D0%BD%D1%82%D0%B0%D0%BA%D1%82%D0%B5" TargetMode="External"/><Relationship Id="rId13" Type="http://schemas.openxmlformats.org/officeDocument/2006/relationships/hyperlink" Target="http://ru.wikipedia.org/wiki/%D0%92_%D0%BA%D1%80%D1%83%D0%B3%D1%83_%D0%B4%D1%80%D1%83%D0%B7%D0%B5%D0%B9" TargetMode="External"/><Relationship Id="rId18" Type="http://schemas.openxmlformats.org/officeDocument/2006/relationships/hyperlink" Target="http://ru.wikipedia.org/w/index.php?title=%D0%A3%D0%BA%D1%80%D0%B0%D1%97%D0%BD%D1%86%D1%96&amp;action=edit&amp;redlink=1" TargetMode="External"/><Relationship Id="rId3" Type="http://schemas.openxmlformats.org/officeDocument/2006/relationships/hyperlink" Target="http://ru.wikipedia.org/wiki/Twitter" TargetMode="External"/><Relationship Id="rId7" Type="http://schemas.openxmlformats.org/officeDocument/2006/relationships/hyperlink" Target="http://ru.wikipedia.org/wiki/Google+" TargetMode="External"/><Relationship Id="rId12" Type="http://schemas.openxmlformats.org/officeDocument/2006/relationships/hyperlink" Target="http://ru.wikipedia.org/wiki/%D0%96%D0%B8%D0%B2%D0%BE%D0%B9_%D0%96%D1%83%D1%80%D0%BD%D0%B0%D0%BB" TargetMode="External"/><Relationship Id="rId17" Type="http://schemas.openxmlformats.org/officeDocument/2006/relationships/hyperlink" Target="http://ru.wikipedia.org/w/index.php?title=ExSlife&amp;action=edit&amp;redlink=1" TargetMode="External"/><Relationship Id="rId2" Type="http://schemas.openxmlformats.org/officeDocument/2006/relationships/hyperlink" Target="http://ru.wikipedia.org/wiki/Facebook" TargetMode="External"/><Relationship Id="rId16" Type="http://schemas.openxmlformats.org/officeDocument/2006/relationships/hyperlink" Target="http://ru.wikipedia.org/w/index.php?title=Connect&amp;action=edit&amp;redlink=1" TargetMode="External"/><Relationship Id="rId20" Type="http://schemas.openxmlformats.org/officeDocument/2006/relationships/hyperlink" Target="http://ru.wikipedia.org/w/index.php?title=%D0%92%D0%9D%D0%B5%D1%82%D0%B5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YouTube" TargetMode="External"/><Relationship Id="rId11" Type="http://schemas.openxmlformats.org/officeDocument/2006/relationships/hyperlink" Target="http://ru.wikipedia.org/wiki/%D0%9C%D0%BE%D0%B9_%D0%9A%D1%80%D1%83%D0%B3" TargetMode="External"/><Relationship Id="rId5" Type="http://schemas.openxmlformats.org/officeDocument/2006/relationships/hyperlink" Target="http://ru.wikipedia.org/wiki/Myspace" TargetMode="External"/><Relationship Id="rId15" Type="http://schemas.openxmlformats.org/officeDocument/2006/relationships/hyperlink" Target="http://ru.wikipedia.org/wiki/%D0%AF.%D1%80%D1%83" TargetMode="External"/><Relationship Id="rId10" Type="http://schemas.openxmlformats.org/officeDocument/2006/relationships/hyperlink" Target="http://ru.wikipedia.org/wiki/%D0%9C%D0%BE%D0%B9_%D0%BC%D0%B8%D1%80@Mail.Ru" TargetMode="External"/><Relationship Id="rId19" Type="http://schemas.openxmlformats.org/officeDocument/2006/relationships/hyperlink" Target="http://ru.wikipedia.org/w/index.php?title=%D0%92%D0%A1%D0%B5%D1%82%D0%B8&amp;action=edit&amp;redlink=1" TargetMode="External"/><Relationship Id="rId4" Type="http://schemas.openxmlformats.org/officeDocument/2006/relationships/hyperlink" Target="http://ru.wikipedia.org/wiki/Badoo" TargetMode="External"/><Relationship Id="rId9" Type="http://schemas.openxmlformats.org/officeDocument/2006/relationships/hyperlink" Target="http://ru.wikipedia.org/wiki/%D0%9E%D0%B4%D0%BD%D0%BE%D0%BA%D0%BB%D0%B0%D1%81%D1%81%D0%BD%D0%B8%D0%BA%D0%B8.ru" TargetMode="External"/><Relationship Id="rId14" Type="http://schemas.openxmlformats.org/officeDocument/2006/relationships/hyperlink" Target="http://ru.wikipedia.org/wiki/%D0%9C%D0%B8%D1%80_%D1%82%D0%B5%D1%81%D0%B5%D0%B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XII </a:t>
            </a:r>
            <a:r>
              <a:rPr lang="ru-RU" sz="1800" dirty="0" smtClean="0"/>
              <a:t>муниципальная и  </a:t>
            </a:r>
            <a:r>
              <a:rPr lang="en-US" sz="1800" dirty="0" smtClean="0"/>
              <a:t>I</a:t>
            </a:r>
            <a:r>
              <a:rPr lang="ru-RU" sz="1800" dirty="0" smtClean="0"/>
              <a:t> межрайонная научно-практическая конференция «Шаг в науку» </a:t>
            </a:r>
            <a:br>
              <a:rPr lang="ru-RU" sz="1800" dirty="0" smtClean="0"/>
            </a:br>
            <a:r>
              <a:rPr lang="ru-RU" sz="1800" dirty="0" smtClean="0"/>
              <a:t>Лебедева Александра Владимировна</a:t>
            </a:r>
            <a:br>
              <a:rPr lang="ru-RU" sz="1800" dirty="0" smtClean="0"/>
            </a:br>
            <a:r>
              <a:rPr lang="ru-RU" sz="1800" dirty="0" smtClean="0"/>
              <a:t>Направление : социология.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143116"/>
            <a:ext cx="7406640" cy="1752600"/>
          </a:xfrm>
        </p:spPr>
        <p:txBody>
          <a:bodyPr/>
          <a:lstStyle/>
          <a:p>
            <a:r>
              <a:rPr lang="ru-RU" dirty="0" smtClean="0"/>
              <a:t>Социальные сети: за и против.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86116" y="3429000"/>
            <a:ext cx="540885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 </a:t>
            </a:r>
          </a:p>
          <a:p>
            <a:pPr algn="r"/>
            <a:r>
              <a:rPr lang="ru-RU" dirty="0"/>
              <a:t>Автор: Лебедева Александра Владимировна</a:t>
            </a:r>
          </a:p>
          <a:p>
            <a:pPr algn="r"/>
            <a:r>
              <a:rPr lang="ru-RU" dirty="0"/>
              <a:t>Муниципальное общеобразовательное учреждение</a:t>
            </a:r>
          </a:p>
          <a:p>
            <a:pPr algn="r"/>
            <a:r>
              <a:rPr lang="ru-RU" dirty="0"/>
              <a:t>Средняя общеобразовательная школа №43</a:t>
            </a:r>
          </a:p>
          <a:p>
            <a:pPr algn="r"/>
            <a:r>
              <a:rPr lang="ru-RU" dirty="0"/>
              <a:t>9 А класс</a:t>
            </a:r>
          </a:p>
          <a:p>
            <a:pPr algn="r"/>
            <a:r>
              <a:rPr lang="ru-RU" dirty="0"/>
              <a:t>Руководитель: Васильченко Ольга Степановна</a:t>
            </a:r>
          </a:p>
          <a:p>
            <a:pPr algn="r"/>
            <a:r>
              <a:rPr lang="ru-RU" dirty="0"/>
              <a:t>Муниципальное общеобразовательное учреждение</a:t>
            </a:r>
          </a:p>
          <a:p>
            <a:pPr algn="r"/>
            <a:r>
              <a:rPr lang="ru-RU" dirty="0"/>
              <a:t>Средняя общеобразовательная школа №43</a:t>
            </a:r>
          </a:p>
          <a:p>
            <a:pPr algn="r"/>
            <a:r>
              <a:rPr lang="ru-RU" dirty="0"/>
              <a:t>Учитель обществознания</a:t>
            </a:r>
          </a:p>
          <a:p>
            <a:pPr algn="r"/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208358" cy="1131910"/>
          </a:xfrm>
        </p:spPr>
        <p:txBody>
          <a:bodyPr>
            <a:noAutofit/>
          </a:bodyPr>
          <a:lstStyle/>
          <a:p>
            <a:r>
              <a:rPr lang="ru-RU" sz="3600" dirty="0" smtClean="0"/>
              <a:t>Использование социальных сетей обучающимися МОУ СОШ №43 г.Борзя. </a:t>
            </a:r>
            <a:endParaRPr lang="ru-RU" sz="36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214546" y="2357430"/>
          <a:ext cx="5929354" cy="2890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2944" y="1785926"/>
            <a:ext cx="8001056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опросе обучающихся МОУ СОШ №43 были выявлены следующие факторы: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85852" y="5429264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результатом опроса видно, что более половины опрошенных положительно относятся к социальным сетям.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28" y="428604"/>
          <a:ext cx="7286676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03630" y="5715016"/>
            <a:ext cx="79403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Опрос свидетельствует, что наиболее популярным сайтом является «</a:t>
            </a:r>
            <a:r>
              <a:rPr lang="ru-RU" sz="2000" dirty="0" err="1" smtClean="0"/>
              <a:t>Вконтакте</a:t>
            </a:r>
            <a:r>
              <a:rPr lang="ru-RU" sz="2000" dirty="0" smtClean="0"/>
              <a:t>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57290" y="428604"/>
          <a:ext cx="7358114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5786454"/>
            <a:ext cx="80724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результатам опроса видно, что большая часть подростков проводит в социальных сетях около 3-х часов.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0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28" y="571480"/>
          <a:ext cx="7215238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0100" y="5429264"/>
            <a:ext cx="74295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Как показывает опрос, половина респондентов имеет от 100 до 300 друзей в социальных сетях.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57290" y="285728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0100" y="5572140"/>
            <a:ext cx="79296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 результатам опроса видно, что более половины опрошенных знают своих друзей в социальных сетях частично.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85852" y="21429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4414" y="5500702"/>
            <a:ext cx="7143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Как показывает опрос, социальные сети влияют на жизнь более половины опрошенных.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57290" y="285728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214414" y="5357826"/>
            <a:ext cx="77153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результатам опроса, половина опрошенных считают, что их развивает общение в социальных сетях.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150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00166" y="285728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85852" y="5357826"/>
            <a:ext cx="735811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Более половины опрошенных используют социальные сети для общения.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4565152" cy="9397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85728"/>
            <a:ext cx="7572428" cy="621510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800" dirty="0" smtClean="0"/>
              <a:t>Обучающиеся нашей школы используют Интернет для получения информации, для общения, для развлечений, для выполнения домашней работы, для скачивания фильмов. Я считаю, что выбранные ответы–позволили мне в полном объеме проанализировать ситуацию по использованию социальных сетей обучающимися школы среди 8-11 классов. </a:t>
            </a:r>
          </a:p>
          <a:p>
            <a:pPr>
              <a:buNone/>
            </a:pPr>
            <a:r>
              <a:rPr lang="ru-RU" sz="3800" dirty="0" smtClean="0"/>
              <a:t>Гипотеза, представленная в начале моей работы,  не совсем подтвердилась.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428604"/>
            <a:ext cx="7498080" cy="4800600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  </a:t>
            </a:r>
            <a:r>
              <a:rPr lang="ru-RU" sz="2400" dirty="0" smtClean="0"/>
              <a:t>   </a:t>
            </a:r>
            <a:r>
              <a:rPr lang="ru-RU" dirty="0" smtClean="0"/>
              <a:t>Действительно, большинство учащихся нашей школы являются активными участниками социальных сетей, но только 15%  опрошенных используют социальные сети  для получения информации необходимой для учебы.</a:t>
            </a:r>
          </a:p>
          <a:p>
            <a:endParaRPr lang="ru-RU" dirty="0"/>
          </a:p>
        </p:txBody>
      </p:sp>
      <p:pic>
        <p:nvPicPr>
          <p:cNvPr id="4" name="Рисунок 3" descr="40302737ordinateur-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5006" y="3643314"/>
            <a:ext cx="3328994" cy="3078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социальные сети являются необычайно востребованными, и иногда служат одной из наиболее важных причин для подключения к  Интернету.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200024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dirty="0" err="1" smtClean="0"/>
              <a:t>Дневник.ру</a:t>
            </a:r>
            <a:r>
              <a:rPr lang="ru-RU" sz="2400" dirty="0" smtClean="0"/>
              <a:t> – официально зарегистрированная информационная система для обработки персональных данных.Доступ в систему осуществляется только по специальному коду, полученному в школе. Содержание общедоступных разделов контролируется системными администраторами. </a:t>
            </a:r>
          </a:p>
          <a:p>
            <a:pPr>
              <a:buNone/>
            </a:pPr>
            <a:r>
              <a:rPr lang="ru-RU" sz="2400" dirty="0" smtClean="0"/>
              <a:t>В </a:t>
            </a:r>
            <a:r>
              <a:rPr lang="en-US" sz="2400" dirty="0" smtClean="0"/>
              <a:t> </a:t>
            </a:r>
            <a:r>
              <a:rPr lang="en-US" sz="2400" dirty="0" smtClean="0"/>
              <a:t>2010 </a:t>
            </a:r>
            <a:r>
              <a:rPr lang="ru-RU" sz="2400" dirty="0" smtClean="0"/>
              <a:t>году </a:t>
            </a:r>
            <a:r>
              <a:rPr lang="ru-RU" sz="2400" dirty="0" smtClean="0"/>
              <a:t>этот проект стартовал у нас в школе.</a:t>
            </a:r>
            <a:endParaRPr lang="ru-RU" sz="2400" dirty="0"/>
          </a:p>
        </p:txBody>
      </p:sp>
      <p:pic>
        <p:nvPicPr>
          <p:cNvPr id="4" name="Рисунок 3" descr="дневни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785926"/>
            <a:ext cx="8143900" cy="5072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3116"/>
            <a:ext cx="7498080" cy="142876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Положительное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влияние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социальных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сетей на подростков: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3286124"/>
            <a:ext cx="7998146" cy="3571876"/>
          </a:xfrm>
        </p:spPr>
        <p:txBody>
          <a:bodyPr>
            <a:normAutofit/>
          </a:bodyPr>
          <a:lstStyle/>
          <a:p>
            <a:r>
              <a:rPr lang="ru-RU" dirty="0" smtClean="0"/>
              <a:t>Помощь </a:t>
            </a:r>
            <a:r>
              <a:rPr lang="ru-RU" dirty="0" smtClean="0"/>
              <a:t>в учебе </a:t>
            </a:r>
          </a:p>
          <a:p>
            <a:r>
              <a:rPr lang="ru-RU" dirty="0" smtClean="0"/>
              <a:t>Возможность быстрого получения информации на заданную тему</a:t>
            </a:r>
          </a:p>
          <a:p>
            <a:r>
              <a:rPr lang="ru-RU" dirty="0" smtClean="0"/>
              <a:t>Возможность играть в  </a:t>
            </a:r>
            <a:r>
              <a:rPr lang="en-US" dirty="0" smtClean="0"/>
              <a:t>on-line </a:t>
            </a:r>
            <a:r>
              <a:rPr lang="ru-RU" dirty="0" smtClean="0"/>
              <a:t>игры</a:t>
            </a:r>
          </a:p>
          <a:p>
            <a:r>
              <a:rPr lang="ru-RU" dirty="0" smtClean="0"/>
              <a:t>Общение в режиме </a:t>
            </a:r>
            <a:r>
              <a:rPr lang="en-US" dirty="0" smtClean="0"/>
              <a:t>on-line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OaWHFdHdjT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0"/>
            <a:ext cx="4857784" cy="214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71435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Отрицательное влияние социальных сетей на подростков: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143116"/>
            <a:ext cx="8215338" cy="4214842"/>
          </a:xfrm>
        </p:spPr>
        <p:txBody>
          <a:bodyPr/>
          <a:lstStyle/>
          <a:p>
            <a:r>
              <a:rPr lang="ru-RU" dirty="0" smtClean="0"/>
              <a:t>Увеличение </a:t>
            </a:r>
            <a:r>
              <a:rPr lang="ru-RU" dirty="0" smtClean="0"/>
              <a:t>количества</a:t>
            </a:r>
            <a:r>
              <a:rPr lang="en-US" dirty="0" smtClean="0"/>
              <a:t> </a:t>
            </a:r>
            <a:r>
              <a:rPr lang="ru-RU" dirty="0" smtClean="0"/>
              <a:t>времени</a:t>
            </a:r>
            <a:r>
              <a:rPr lang="ru-RU" dirty="0" smtClean="0"/>
              <a:t>, проводимого за компьютером.</a:t>
            </a:r>
          </a:p>
          <a:p>
            <a:r>
              <a:rPr lang="ru-RU" dirty="0" smtClean="0"/>
              <a:t>Пренебрежение семьей и друзьями.</a:t>
            </a:r>
          </a:p>
          <a:p>
            <a:r>
              <a:rPr lang="ru-RU" dirty="0" smtClean="0"/>
              <a:t>Проблемы с учебой.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249310500_hel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4000504"/>
            <a:ext cx="3476725" cy="2605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498080" cy="128586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00100" y="928670"/>
            <a:ext cx="8143900" cy="5929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208358" cy="9286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857232"/>
            <a:ext cx="7498080" cy="53911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b="1" dirty="0" smtClean="0"/>
              <a:t>Проблема:</a:t>
            </a:r>
            <a:r>
              <a:rPr lang="ru-RU" sz="2800" dirty="0" smtClean="0"/>
              <a:t> </a:t>
            </a:r>
          </a:p>
          <a:p>
            <a:pPr>
              <a:buNone/>
            </a:pPr>
            <a:r>
              <a:rPr lang="ru-RU" sz="2800" dirty="0" smtClean="0"/>
              <a:t>      Социальные сети – удобный способ приобщить  подростков к неосмысленным действиям, снижают социальную активность населения, но при этом позволяют людям   общаться  и   получать полезную информацию, необходимую для учебы и работы.</a:t>
            </a:r>
          </a:p>
          <a:p>
            <a:pPr>
              <a:buNone/>
            </a:pPr>
            <a:r>
              <a:rPr lang="ru-RU" sz="2800" b="1" dirty="0" smtClean="0"/>
              <a:t>Гипотеза: </a:t>
            </a:r>
          </a:p>
          <a:p>
            <a:pPr>
              <a:buNone/>
            </a:pPr>
            <a:r>
              <a:rPr lang="ru-RU" sz="2800" b="1" dirty="0" smtClean="0"/>
              <a:t>     </a:t>
            </a:r>
            <a:r>
              <a:rPr lang="ru-RU" sz="2800" dirty="0" smtClean="0"/>
              <a:t>я предположила, что большинство учащихся нашей школы являются активными участниками социальных сетей для получения информации необходимой для учебы.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59626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600" b="1" dirty="0" smtClean="0"/>
              <a:t>Цель исследования:</a:t>
            </a:r>
            <a:br>
              <a:rPr lang="ru-RU" sz="3600" b="1" dirty="0" smtClean="0"/>
            </a:br>
            <a:r>
              <a:rPr lang="ru-RU" sz="3600" dirty="0" smtClean="0"/>
              <a:t>Определение влияния Интернета на подростков, выявление их предпочтений и  предложение вариантов его использования.</a:t>
            </a:r>
            <a:r>
              <a:rPr lang="ru-RU" sz="3600" b="1" dirty="0" smtClean="0"/>
              <a:t> </a:t>
            </a:r>
          </a:p>
          <a:p>
            <a:pPr>
              <a:buNone/>
            </a:pPr>
            <a:r>
              <a:rPr lang="ru-RU" sz="3600" b="1" dirty="0" smtClean="0"/>
              <a:t> Задачи исследования: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- Изучить информацию  о положительном и отрицательном влиянии Интернета.</a:t>
            </a:r>
          </a:p>
          <a:p>
            <a:pPr>
              <a:buNone/>
            </a:pPr>
            <a:r>
              <a:rPr lang="ru-RU" sz="3600" dirty="0" smtClean="0"/>
              <a:t>- Выявить варианты использования Интернета обучающимися  МОУ СОШ  №43г. Борзи.</a:t>
            </a:r>
          </a:p>
          <a:p>
            <a:pPr>
              <a:buNone/>
            </a:pPr>
            <a:r>
              <a:rPr lang="ru-RU" sz="3600" b="1" dirty="0" smtClean="0"/>
              <a:t>Методы исследования: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- Метод опроса (анкетирование и беседа).</a:t>
            </a:r>
          </a:p>
          <a:p>
            <a:pPr>
              <a:buNone/>
            </a:pPr>
            <a:r>
              <a:rPr lang="ru-RU" sz="3600" dirty="0" smtClean="0"/>
              <a:t>- Изучение литературы..</a:t>
            </a:r>
          </a:p>
          <a:p>
            <a:pPr>
              <a:buFontTx/>
              <a:buChar char="-"/>
            </a:pPr>
            <a:r>
              <a:rPr lang="ru-RU" sz="3600" dirty="0" smtClean="0"/>
              <a:t>Статистический метод (диаграммы).</a:t>
            </a:r>
          </a:p>
          <a:p>
            <a:pPr>
              <a:buNone/>
            </a:pPr>
            <a:r>
              <a:rPr lang="ru-RU" sz="3600" b="1" dirty="0" smtClean="0"/>
              <a:t>Предметом исследования</a:t>
            </a:r>
            <a:r>
              <a:rPr lang="ru-RU" sz="3600" dirty="0" smtClean="0"/>
              <a:t> является интернет </a:t>
            </a:r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Объектом </a:t>
            </a:r>
            <a:r>
              <a:rPr lang="ru-RU" sz="3600" dirty="0" smtClean="0"/>
              <a:t>– социальные сети.</a:t>
            </a:r>
          </a:p>
          <a:p>
            <a:pPr>
              <a:buNone/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E:\20120104-141826-2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274" r="4141"/>
          <a:stretch>
            <a:fillRect/>
          </a:stretch>
        </p:blipFill>
        <p:spPr bwMode="auto">
          <a:xfrm flipH="1">
            <a:off x="1000100" y="0"/>
            <a:ext cx="3929090" cy="3267075"/>
          </a:xfrm>
          <a:prstGeom prst="rect">
            <a:avLst/>
          </a:prstGeom>
          <a:noFill/>
        </p:spPr>
      </p:pic>
      <p:pic>
        <p:nvPicPr>
          <p:cNvPr id="6" name="Picture 2" descr="C:\Users\Таня\Downloads\MP900422412.JPG"/>
          <p:cNvPicPr>
            <a:picLocks noChangeAspect="1" noChangeArrowheads="1"/>
          </p:cNvPicPr>
          <p:nvPr/>
        </p:nvPicPr>
        <p:blipFill>
          <a:blip r:embed="rId3"/>
          <a:srcRect l="1054" r="9254" b="10234"/>
          <a:stretch>
            <a:fillRect/>
          </a:stretch>
        </p:blipFill>
        <p:spPr bwMode="auto">
          <a:xfrm>
            <a:off x="4857752" y="0"/>
            <a:ext cx="428624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" descr="istockvideoworldwideweb.jpg"/>
          <p:cNvPicPr>
            <a:picLocks noChangeAspect="1"/>
          </p:cNvPicPr>
          <p:nvPr/>
        </p:nvPicPr>
        <p:blipFill>
          <a:blip r:embed="rId4"/>
          <a:srcRect l="7455" t="1701" r="11623" b="1701"/>
          <a:stretch>
            <a:fillRect/>
          </a:stretch>
        </p:blipFill>
        <p:spPr bwMode="auto">
          <a:xfrm>
            <a:off x="1000100" y="3286124"/>
            <a:ext cx="814390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00CC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500198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Победное шествие по Интернету социальные сети начали в </a:t>
            </a:r>
            <a:r>
              <a:rPr lang="ru-RU" sz="2800" dirty="0" smtClean="0">
                <a:hlinkClick r:id="rId2" tooltip="1995 год"/>
              </a:rPr>
              <a:t>1995 году</a:t>
            </a:r>
            <a:r>
              <a:rPr lang="ru-RU" sz="2800" dirty="0" smtClean="0"/>
              <a:t> с американского портала </a:t>
            </a:r>
            <a:r>
              <a:rPr lang="ru-RU" sz="2800" dirty="0" err="1" smtClean="0">
                <a:hlinkClick r:id="rId3" tooltip="Classmates.com (страница отсутствует)"/>
              </a:rPr>
              <a:t>Classmates.com</a:t>
            </a:r>
            <a:r>
              <a:rPr lang="ru-RU" sz="2800" dirty="0" smtClean="0"/>
              <a:t> («</a:t>
            </a:r>
            <a:r>
              <a:rPr lang="ru-RU" sz="2800" dirty="0" smtClean="0">
                <a:hlinkClick r:id="rId4" tooltip="Одноклассники.ru"/>
              </a:rPr>
              <a:t>Одноклассники</a:t>
            </a:r>
            <a:r>
              <a:rPr lang="ru-RU" sz="2800" dirty="0" smtClean="0"/>
              <a:t>» являются его русским аналогом). </a:t>
            </a:r>
            <a:endParaRPr lang="ru-RU" sz="2800" dirty="0"/>
          </a:p>
        </p:txBody>
      </p:sp>
      <p:pic>
        <p:nvPicPr>
          <p:cNvPr id="6148" name="Picture 4" descr="http://im5-tub-ru.yandex.net/i?id=42159303-55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23309">
            <a:off x="5240114" y="2498768"/>
            <a:ext cx="3214710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768732">
            <a:off x="559074" y="2524975"/>
            <a:ext cx="3536553" cy="343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4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81185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Англоязычные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Русскоязычные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Украиноязычные</a:t>
                      </a:r>
                      <a:endParaRPr lang="ru-RU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Белорусские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6030907">
                <a:tc>
                  <a:txBody>
                    <a:bodyPr/>
                    <a:lstStyle/>
                    <a:p>
                      <a:pPr lvl="0"/>
                      <a:r>
                        <a:rPr kumimoji="0" lang="ru-RU" sz="3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Facebook</a:t>
                      </a:r>
                      <a:r>
                        <a:rPr kumimoji="0"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kumimoji="0" lang="ru-RU" sz="3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Twitter</a:t>
                      </a:r>
                      <a:r>
                        <a:rPr kumimoji="0"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kumimoji="0" lang="ru-RU" sz="3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Badoo</a:t>
                      </a:r>
                      <a:r>
                        <a:rPr kumimoji="0"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kumimoji="0" lang="ru-RU" sz="3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MySpace</a:t>
                      </a:r>
                      <a:r>
                        <a:rPr kumimoji="0"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kumimoji="0" lang="ru-RU" sz="3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YouTube</a:t>
                      </a:r>
                      <a:r>
                        <a:rPr kumimoji="0"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kumimoji="0" lang="ru-RU" sz="3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Google+</a:t>
                      </a:r>
                      <a:r>
                        <a:rPr kumimoji="0"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kumimoji="0"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3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ru-RU" sz="3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20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Facebook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ВКонтакте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kumimoji="0" lang="ru-RU" sz="20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Одноклассники.ru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kumimoji="0" lang="ru-RU" sz="20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Мой </a:t>
                      </a:r>
                      <a:r>
                        <a:rPr kumimoji="0" lang="ru-RU" sz="20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Мир@mail.ru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kumimoji="0" lang="ru-RU" sz="20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Мой Круг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kumimoji="0" lang="ru-RU" sz="20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ЖЖ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kumimoji="0" lang="ru-RU" sz="20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В кругу друзей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kumimoji="0" lang="ru-RU" sz="20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4"/>
                        </a:rPr>
                        <a:t>Мир тесен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kumimoji="0" lang="ru-RU" sz="20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5"/>
                        </a:rPr>
                        <a:t>Я.ру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r>
                        <a:rPr kumimoji="0" lang="ru-RU" sz="20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Twitter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kumimoji="0" lang="ru-RU" sz="20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Badoo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kumimoji="0" lang="ru-RU" sz="20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MySpace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kumimoji="0" lang="ru-RU" sz="20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YouTube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kumimoji="0" lang="ru-RU" sz="20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Google+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3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6"/>
                        </a:rPr>
                        <a:t>Connect</a:t>
                      </a:r>
                      <a:r>
                        <a:rPr kumimoji="0"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kumimoji="0" lang="ru-RU" sz="3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7"/>
                        </a:rPr>
                        <a:t>exSlife</a:t>
                      </a:r>
                      <a:r>
                        <a:rPr kumimoji="0"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kumimoji="0" lang="ru-RU" sz="3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8"/>
                        </a:rPr>
                        <a:t>Українці</a:t>
                      </a:r>
                      <a:r>
                        <a:rPr kumimoji="0"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2800" i="1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9"/>
                        </a:rPr>
                        <a:t>ВСети</a:t>
                      </a:r>
                      <a:r>
                        <a:rPr kumimoji="0" lang="ru-RU" sz="2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kumimoji="0" lang="ru-RU" sz="2800" i="1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0"/>
                        </a:rPr>
                        <a:t>ВНете</a:t>
                      </a:r>
                      <a:r>
                        <a:rPr kumimoji="0" lang="ru-RU" sz="2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2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age.tsn.ua/media/images/original/Feb2010/cc80b4458b_1994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7095" t="16601" r="38787" b="14062"/>
          <a:stretch>
            <a:fillRect/>
          </a:stretch>
        </p:blipFill>
        <p:spPr bwMode="auto">
          <a:xfrm>
            <a:off x="0" y="2928934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15808" t="17773" r="37868" b="15820"/>
          <a:stretch>
            <a:fillRect/>
          </a:stretch>
        </p:blipFill>
        <p:spPr bwMode="auto">
          <a:xfrm>
            <a:off x="0" y="-357214"/>
            <a:ext cx="9144000" cy="1200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Users\pc1012\Desktop\СОЦ_СЕТИ_ПРОЕКТ\6626029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357214"/>
            <a:ext cx="9144000" cy="82868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000100" y="0"/>
            <a:ext cx="8143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того чтобы получить 50 миллионов пользователей: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571612"/>
            <a:ext cx="81439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радио понадобилось 38 лет</a:t>
            </a:r>
            <a:endParaRPr lang="ru-RU" sz="3200" dirty="0" smtClean="0"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телевидению </a:t>
            </a:r>
            <a:r>
              <a:rPr lang="ru-RU" sz="3200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13 лет</a:t>
            </a:r>
            <a:endParaRPr lang="ru-RU" sz="3200" dirty="0" smtClean="0"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Интернету </a:t>
            </a:r>
            <a:r>
              <a:rPr lang="ru-RU" sz="3200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 года</a:t>
            </a:r>
            <a:endParaRPr lang="ru-RU" sz="3200" dirty="0" smtClean="0"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ru-RU" sz="3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iPod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 года</a:t>
            </a:r>
            <a:endParaRPr lang="ru-RU" sz="3200" dirty="0" smtClean="0"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sz="3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facebook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более 200 млн. пользователей меньше, чем за год</a:t>
            </a:r>
            <a:endParaRPr lang="ru-RU" sz="3200" dirty="0" smtClean="0"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ru-RU" sz="3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Вконтакте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более 100 млн. пользователей за 1 месяц;</a:t>
            </a:r>
            <a:endParaRPr lang="ru-RU" sz="32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284</TotalTime>
  <Words>632</Words>
  <Application>Microsoft Office PowerPoint</Application>
  <PresentationFormat>Экран (4:3)</PresentationFormat>
  <Paragraphs>132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XII муниципальная и  I межрайонная научно-практическая конференция «Шаг в науку»  Лебедева Александра Владимировна Направление : социология.</vt:lpstr>
      <vt:lpstr>Актуальность исследования:</vt:lpstr>
      <vt:lpstr> </vt:lpstr>
      <vt:lpstr>Слайд 4</vt:lpstr>
      <vt:lpstr>Слайд 5</vt:lpstr>
      <vt:lpstr>Победное шествие по Интернету социальные сети начали в 1995 году с американского портала Classmates.com («Одноклассники» являются его русским аналогом). </vt:lpstr>
      <vt:lpstr>Слайд 7</vt:lpstr>
      <vt:lpstr>Слайд 8</vt:lpstr>
      <vt:lpstr>Слайд 9</vt:lpstr>
      <vt:lpstr>Использование социальных сетей обучающимися МОУ СОШ №43 г.Борзя.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Положительное влияние  социальных сетей на подростков: </vt:lpstr>
      <vt:lpstr>Отрицательное влияние социальных сетей на подростков: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XII муниципальная и </dc:title>
  <dc:creator>Admin</dc:creator>
  <cp:lastModifiedBy>Admin</cp:lastModifiedBy>
  <cp:revision>33</cp:revision>
  <dcterms:created xsi:type="dcterms:W3CDTF">2013-11-12T23:38:31Z</dcterms:created>
  <dcterms:modified xsi:type="dcterms:W3CDTF">2013-11-15T11:24:03Z</dcterms:modified>
</cp:coreProperties>
</file>