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3" r:id="rId4"/>
    <p:sldId id="260" r:id="rId5"/>
    <p:sldId id="259" r:id="rId6"/>
    <p:sldId id="261" r:id="rId7"/>
    <p:sldId id="265" r:id="rId8"/>
    <p:sldId id="257" r:id="rId9"/>
    <p:sldId id="258" r:id="rId10"/>
    <p:sldId id="264" r:id="rId11"/>
    <p:sldId id="262" r:id="rId12"/>
    <p:sldId id="266" r:id="rId13"/>
    <p:sldId id="270" r:id="rId14"/>
    <p:sldId id="26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5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7F8B93-C47E-44C5-9524-32F4488F0C6F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782AA1-2812-41B5-92CC-C1D750ECD6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4907631"/>
          </a:xfrm>
        </p:spPr>
        <p:txBody>
          <a:bodyPr anchor="t"/>
          <a:lstStyle/>
          <a:p>
            <a:r>
              <a:rPr lang="ru-RU" sz="6600" b="1" dirty="0" smtClean="0"/>
              <a:t>ОРГАНИЗАЦИЯ ПОДГОТОВКИ        </a:t>
            </a:r>
            <a:br>
              <a:rPr lang="ru-RU" sz="6600" b="1" dirty="0" smtClean="0"/>
            </a:br>
            <a:r>
              <a:rPr lang="ru-RU" sz="6600" b="1" dirty="0" smtClean="0"/>
              <a:t>К  ГИА ПО ОБЩЕСТОЗНАНИЮ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941168"/>
            <a:ext cx="6400800" cy="12192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Из опыта работы учителя обществознания МБОУ «СОШ №39» Егоровой Наталии Анатольевны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008"/>
            <a:ext cx="9144000" cy="1196752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Интерпретация </a:t>
            </a:r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результатов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тестирования по обществознанию в рамках  </a:t>
            </a:r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проведения </a:t>
            </a:r>
            <a:r>
              <a:rPr lang="ru-RU" sz="28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ГИА выпускников 9 кл. в </a:t>
            </a:r>
            <a:r>
              <a:rPr lang="ru-RU" sz="2800" b="1" dirty="0">
                <a:ln>
                  <a:solidFill>
                    <a:schemeClr val="tx2">
                      <a:lumMod val="75000"/>
                    </a:schemeClr>
                  </a:solidFill>
                </a:ln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 году</a:t>
            </a:r>
            <a:endParaRPr lang="ru-RU" sz="2800" dirty="0">
              <a:ln>
                <a:solidFill>
                  <a:schemeClr val="tx2">
                    <a:lumMod val="75000"/>
                  </a:schemeClr>
                </a:solidFill>
              </a:ln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5026" y="1368152"/>
            <a:ext cx="9144000" cy="5517232"/>
          </a:xfrm>
        </p:spPr>
        <p:txBody>
          <a:bodyPr>
            <a:normAutofit lnSpcReduction="10000"/>
          </a:bodyPr>
          <a:lstStyle/>
          <a:p>
            <a:pPr marL="87313" indent="0">
              <a:buNone/>
            </a:pP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Максимальное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количество баллов, которое может получить экзаменуемый </a:t>
            </a: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выполнение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всей экзаменационной </a:t>
            </a: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работы по обществознанию,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39 баллов</a:t>
            </a: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7313" indent="0" algn="ctr">
              <a:buNone/>
            </a:pP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Шкала пересчета первичного балла </a:t>
            </a:r>
            <a:r>
              <a:rPr lang="ru-RU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отметку по пятибалльной шкале</a:t>
            </a:r>
          </a:p>
          <a:p>
            <a:pPr marL="87313" indent="0">
              <a:buNone/>
            </a:pPr>
            <a:endPara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7313" indent="0">
              <a:buNone/>
            </a:pPr>
            <a:endParaRPr lang="ru-RU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7313" indent="0">
              <a:buNone/>
            </a:pPr>
            <a:endPara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7313" indent="0">
              <a:buNone/>
            </a:pPr>
            <a:endParaRPr lang="ru-RU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7313" indent="0">
              <a:buNone/>
            </a:pP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Результаты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экзамена могут быть использованы при приеме учащихся в </a:t>
            </a: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профильные классы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средней школы. Ориентиром при отборе в профильные классы может </a:t>
            </a:r>
            <a:r>
              <a:rPr lang="ru-RU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быть показатель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нижняя граница которого соответствует </a:t>
            </a: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 баллам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9729173"/>
              </p:ext>
            </p:extLst>
          </p:nvPr>
        </p:nvGraphicFramePr>
        <p:xfrm>
          <a:off x="179512" y="3550136"/>
          <a:ext cx="868829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50"/>
                <a:gridCol w="1152128"/>
                <a:gridCol w="1224136"/>
                <a:gridCol w="1152128"/>
                <a:gridCol w="112744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Отметка по пятибалльной шкале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«2»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«3»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«4»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«5»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-BoldMT"/>
                        </a:rPr>
                        <a:t>Общий балл </a:t>
                      </a:r>
                      <a:endParaRPr lang="ru-RU" sz="2000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MT"/>
                        </a:rPr>
                        <a:t>0 – 14 </a:t>
                      </a:r>
                      <a:endParaRPr lang="ru-RU" sz="2000" b="1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MT"/>
                        </a:rPr>
                        <a:t>15 – 24 </a:t>
                      </a:r>
                      <a:endParaRPr lang="ru-RU" sz="2000" b="1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MT"/>
                        </a:rPr>
                        <a:t>25 – 33 </a:t>
                      </a:r>
                      <a:endParaRPr lang="ru-RU" sz="2000" b="1" dirty="0">
                        <a:ln w="3175">
                          <a:solidFill>
                            <a:srgbClr val="002060"/>
                          </a:solidFill>
                        </a:ln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n w="3175">
                            <a:solidFill>
                              <a:srgbClr val="002060"/>
                            </a:solidFill>
                          </a:ln>
                          <a:solidFill>
                            <a:schemeClr val="tx1"/>
                          </a:solidFill>
                          <a:latin typeface="TimesNewRomanPSMT"/>
                        </a:rPr>
                        <a:t>34 – 39</a:t>
                      </a:r>
                    </a:p>
                  </a:txBody>
                  <a:tcPr marL="137160" marR="137160" marT="137160" marB="1371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23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752528"/>
          </a:xfrm>
        </p:spPr>
        <p:txBody>
          <a:bodyPr lIns="36000" tIns="36000" rIns="36000" bIns="36000">
            <a:noAutofit/>
          </a:bodyPr>
          <a:lstStyle/>
          <a:p>
            <a:pPr marL="633413" lvl="0" indent="-369888">
              <a:lnSpc>
                <a:spcPct val="110000"/>
              </a:lnSpc>
              <a:buFont typeface="+mj-lt"/>
              <a:buAutoNum type="arabicPeriod" startAt="2"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Анализ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сдачи ГИА за прошлые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годы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3413" lvl="0" indent="-369888">
              <a:lnSpc>
                <a:spcPct val="110000"/>
              </a:lnSpc>
              <a:buNone/>
            </a:pP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Подбор материалов по обществознанию за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предыдущий период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3413" indent="-369888">
              <a:lnSpc>
                <a:spcPct val="110000"/>
              </a:lnSpc>
              <a:buNone/>
            </a:pP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Анализ сдачи экзаменов учащихся школы, города за предыдущий период</a:t>
            </a:r>
          </a:p>
          <a:p>
            <a:pPr marL="633413" lvl="0" indent="-369888">
              <a:lnSpc>
                <a:spcPct val="110000"/>
              </a:lnSpc>
              <a:buNone/>
            </a:pP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материалами печати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ГИА</a:t>
            </a: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endParaRPr lang="ru-RU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sz="4800" b="1" dirty="0" smtClean="0"/>
              <a:t>Этапы работы с учащимися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25769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 lIns="36000" tIns="36000" rIns="36000" bIns="36000">
            <a:noAutofit/>
          </a:bodyPr>
          <a:lstStyle/>
          <a:p>
            <a:pPr marL="720725" indent="-457200">
              <a:buFont typeface="+mj-lt"/>
              <a:buAutoNum type="arabicPeriod" startAt="4"/>
            </a:pPr>
            <a:r>
              <a:rPr lang="ru-RU" sz="3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Практическая работа</a:t>
            </a:r>
            <a:r>
              <a:rPr lang="ru-RU" sz="3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3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06425">
              <a:buFontTx/>
              <a:buChar char="-"/>
            </a:pP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проведение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консультаций в </a:t>
            </a: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классах </a:t>
            </a:r>
            <a:endParaRPr lang="ru-RU" sz="30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3525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уделять на уроках время на повторение;</a:t>
            </a:r>
          </a:p>
          <a:p>
            <a:pPr marL="263525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применять различные виды деятельности (работа с текстами, таблицами, диаграммами)</a:t>
            </a:r>
          </a:p>
          <a:p>
            <a:pPr marL="263525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применять различные формы контроля знаний (устно, письменно, эссе, тесты, анализ текстов);</a:t>
            </a:r>
          </a:p>
          <a:p>
            <a:pPr marL="263525"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проведение пробных </a:t>
            </a:r>
            <a:r>
              <a:rPr lang="ru-RU" sz="30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экзаменов </a:t>
            </a:r>
            <a:r>
              <a:rPr lang="ru-RU" sz="3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 раза в год).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sz="4800" b="1" dirty="0" smtClean="0"/>
              <a:t>Этапы работы с учащимися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70795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4422"/>
            <a:ext cx="8712968" cy="5143536"/>
          </a:xfrm>
        </p:spPr>
        <p:txBody>
          <a:bodyPr anchor="t"/>
          <a:lstStyle/>
          <a:p>
            <a:pPr marL="87313" lvl="0" algn="l">
              <a:lnSpc>
                <a:spcPct val="100000"/>
              </a:lnSpc>
              <a:spcBef>
                <a:spcPts val="0"/>
              </a:spcBef>
            </a:pPr>
            <a:r>
              <a:rPr lang="ru-RU" sz="3200" b="1" i="1" dirty="0">
                <a:solidFill>
                  <a:schemeClr val="tx1"/>
                </a:solidFill>
                <a:effectLst/>
              </a:rPr>
              <a:t>Задание. </a:t>
            </a:r>
            <a:r>
              <a:rPr lang="ru-RU" sz="3200" b="1" i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200" b="1" i="1" dirty="0" smtClean="0">
                <a:solidFill>
                  <a:schemeClr val="tx1"/>
                </a:solidFill>
                <a:effectLst/>
              </a:rPr>
            </a:br>
            <a:r>
              <a:rPr lang="ru-RU" sz="3200" b="1" u="sng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</a:rPr>
              <a:t>Сопоставьте</a:t>
            </a:r>
            <a:r>
              <a:rPr lang="ru-RU" sz="3200" b="1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</a:rPr>
              <a:t>!</a:t>
            </a:r>
            <a:r>
              <a:rPr lang="ru-RU" sz="3200" b="1" dirty="0">
                <a:solidFill>
                  <a:schemeClr val="tx1"/>
                </a:solidFill>
                <a:effectLst/>
              </a:rPr>
              <a:t> тоталитарный и авторитарный политические режимы по следующим показателям: 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effectLst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</a:rPr>
              <a:t>наличие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прав и свобод в об-</a:t>
            </a:r>
            <a:r>
              <a:rPr lang="ru-RU" sz="3600" b="1" dirty="0" err="1">
                <a:solidFill>
                  <a:schemeClr val="tx1"/>
                </a:solidFill>
                <a:effectLst/>
              </a:rPr>
              <a:t>ве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, 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</a:rPr>
              <a:t>степень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влияния гос-ва на экономику, роль 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>вождей-лидеров,</a:t>
            </a:r>
            <a:br>
              <a:rPr lang="ru-RU" sz="3600" b="1" dirty="0" smtClean="0">
                <a:solidFill>
                  <a:schemeClr val="tx1"/>
                </a:solidFill>
                <a:effectLst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</a:rPr>
              <a:t>наличие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оппозиции, 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</a:rPr>
              <a:t>роль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церкви.</a:t>
            </a:r>
            <a:endParaRPr lang="ru-RU" sz="3600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Типичные ошибки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52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2050822"/>
              </p:ext>
            </p:extLst>
          </p:nvPr>
        </p:nvGraphicFramePr>
        <p:xfrm>
          <a:off x="49851" y="44624"/>
          <a:ext cx="9108503" cy="6813376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4536503"/>
                <a:gridCol w="4572000"/>
              </a:tblGrid>
              <a:tr h="714048">
                <a:tc gridSpan="2"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2800" i="1" dirty="0" smtClean="0">
                          <a:effectLst/>
                        </a:rPr>
                        <a:t>Правильный ответ</a:t>
                      </a:r>
                      <a:endParaRPr lang="ru-RU" sz="2800" i="1" dirty="0">
                        <a:effectLst/>
                      </a:endParaRPr>
                    </a:p>
                  </a:txBody>
                  <a:tcPr marL="36000" marR="36000" marT="36000" marB="3600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i="1" dirty="0"/>
                    </a:p>
                  </a:txBody>
                  <a:tcPr/>
                </a:tc>
              </a:tr>
              <a:tr h="6099328"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effectLst/>
                        </a:rPr>
                        <a:t>Авторитарный</a:t>
                      </a:r>
                      <a:r>
                        <a:rPr lang="ru-RU" sz="2800" dirty="0" smtClean="0">
                          <a:effectLst/>
                        </a:rPr>
                        <a:t> </a:t>
                      </a:r>
                    </a:p>
                    <a:p>
                      <a:pPr marL="87313" indent="0">
                        <a:lnSpc>
                          <a:spcPct val="100000"/>
                        </a:lnSpc>
                      </a:pPr>
                      <a:r>
                        <a:rPr lang="ru-RU" sz="2800" dirty="0" smtClean="0">
                          <a:effectLst/>
                        </a:rPr>
                        <a:t>Права и свободы граждан  есть,</a:t>
                      </a:r>
                      <a:r>
                        <a:rPr lang="ru-RU" sz="2800" baseline="0" dirty="0" smtClean="0">
                          <a:effectLst/>
                        </a:rPr>
                        <a:t> но ограничены в политической сфере; незначительное  вмешательство в экономику гос-ва;  роль вождя значительная – он лидер гос-ва; оппозиция разрешена, но контролируется; гос-во опирается в своих действиях на церковь </a:t>
                      </a:r>
                      <a:endParaRPr lang="ru-RU" sz="2800" dirty="0">
                        <a:effectLst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2800" b="1" dirty="0" smtClean="0">
                          <a:effectLst/>
                        </a:rPr>
                        <a:t>Тоталитарный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effectLst/>
                        </a:rPr>
                        <a:t>Прав и свобод граждан нет</a:t>
                      </a:r>
                      <a:r>
                        <a:rPr lang="ru-RU" sz="2800" baseline="0" dirty="0" smtClean="0">
                          <a:effectLst/>
                        </a:rPr>
                        <a:t>;  (контроль) значительное  вмешательство в экономику гос-ва;  роль вождя значительная – он лидер гос-ва; оппозиции нет, она физически уничтожается; 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aseline="0" dirty="0" smtClean="0">
                          <a:effectLst/>
                        </a:rPr>
                        <a:t>гос-во запрещает церковь </a:t>
                      </a:r>
                      <a:endParaRPr lang="ru-RU" sz="2800" dirty="0" smtClean="0">
                        <a:effectLst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690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5048967"/>
              </p:ext>
            </p:extLst>
          </p:nvPr>
        </p:nvGraphicFramePr>
        <p:xfrm>
          <a:off x="-25714" y="0"/>
          <a:ext cx="9108503" cy="685800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4536503"/>
                <a:gridCol w="4572000"/>
              </a:tblGrid>
              <a:tr h="938944">
                <a:tc gridSpan="2"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3600" b="1" i="1" dirty="0" smtClean="0">
                          <a:solidFill>
                            <a:schemeClr val="bg1"/>
                          </a:solidFill>
                          <a:effectLst/>
                        </a:rPr>
                        <a:t>Ответ учащихся</a:t>
                      </a:r>
                      <a:endParaRPr lang="ru-RU" sz="3600" b="1" i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6000" marR="36000" marT="36000" marB="36000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100" dirty="0" smtClean="0">
                        <a:effectLst/>
                      </a:endParaRPr>
                    </a:p>
                  </a:txBody>
                  <a:tcPr marL="36000" marR="36000" marT="36000" marB="36000"/>
                </a:tc>
              </a:tr>
              <a:tr h="5919056"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3600" dirty="0" smtClean="0">
                          <a:effectLst/>
                        </a:rPr>
                        <a:t>Авторитарный </a:t>
                      </a:r>
                    </a:p>
                    <a:p>
                      <a:pPr marL="87313" indent="0">
                        <a:lnSpc>
                          <a:spcPct val="100000"/>
                        </a:lnSpc>
                      </a:pPr>
                      <a:r>
                        <a:rPr lang="ru-RU" sz="3600" dirty="0" smtClean="0">
                          <a:effectLst/>
                        </a:rPr>
                        <a:t>Права и свободы граждан,  </a:t>
                      </a:r>
                      <a:r>
                        <a:rPr lang="ru-RU" sz="3600" baseline="0" dirty="0" smtClean="0">
                          <a:effectLst/>
                        </a:rPr>
                        <a:t>вмешательство гос-ва в экономику;  роль лидера-вождя.</a:t>
                      </a:r>
                      <a:endParaRPr lang="ru-RU" sz="3600" dirty="0">
                        <a:effectLst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7313" indent="0" algn="ctr">
                        <a:lnSpc>
                          <a:spcPct val="100000"/>
                        </a:lnSpc>
                      </a:pPr>
                      <a:r>
                        <a:rPr lang="ru-RU" sz="3600" dirty="0" smtClean="0">
                          <a:effectLst/>
                        </a:rPr>
                        <a:t>Тоталитарный</a:t>
                      </a:r>
                    </a:p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aseline="0" dirty="0" smtClean="0">
                          <a:effectLst/>
                        </a:rPr>
                        <a:t>Вмешательство гос-ва в экономику;  роль вождя, наличие оппозиции, </a:t>
                      </a:r>
                    </a:p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i="0" baseline="0" dirty="0" smtClean="0">
                          <a:effectLst/>
                        </a:rPr>
                        <a:t>роль церкви</a:t>
                      </a:r>
                      <a:r>
                        <a:rPr lang="ru-RU" sz="3600" baseline="0" dirty="0" smtClean="0">
                          <a:effectLst/>
                        </a:rPr>
                        <a:t>.</a:t>
                      </a:r>
                      <a:endParaRPr lang="ru-RU" sz="3600" dirty="0" smtClean="0">
                        <a:effectLst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665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08712"/>
          </a:xfrm>
        </p:spPr>
        <p:txBody>
          <a:bodyPr>
            <a:normAutofit/>
          </a:bodyPr>
          <a:lstStyle/>
          <a:p>
            <a:pPr marL="176213" indent="0">
              <a:buNone/>
            </a:pPr>
            <a:r>
              <a:rPr lang="ru-RU" sz="3600" b="1" i="1" dirty="0" smtClean="0">
                <a:solidFill>
                  <a:schemeClr val="tx1"/>
                </a:solidFill>
              </a:rPr>
              <a:t>Задание. В </a:t>
            </a:r>
            <a:r>
              <a:rPr lang="ru-RU" sz="3600" b="1" i="1" dirty="0">
                <a:solidFill>
                  <a:schemeClr val="tx1"/>
                </a:solidFill>
              </a:rPr>
              <a:t>приведенном списке найдите предметы, которые относятся к материальной культуре, запишите цифры в порядке возрастания в листок </a:t>
            </a:r>
            <a:r>
              <a:rPr lang="ru-RU" sz="3600" b="1" i="1" dirty="0" smtClean="0">
                <a:solidFill>
                  <a:schemeClr val="tx1"/>
                </a:solidFill>
              </a:rPr>
              <a:t>ответа.</a:t>
            </a:r>
            <a:endParaRPr lang="ru-RU" sz="3600" dirty="0">
              <a:solidFill>
                <a:schemeClr val="tx1"/>
              </a:solidFill>
            </a:endParaRPr>
          </a:p>
          <a:p>
            <a:pPr marL="176213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7847376"/>
              </p:ext>
            </p:extLst>
          </p:nvPr>
        </p:nvGraphicFramePr>
        <p:xfrm>
          <a:off x="0" y="3284984"/>
          <a:ext cx="91440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528392">
                <a:tc>
                  <a:txBody>
                    <a:bodyPr/>
                    <a:lstStyle/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1) Лес                           6) озеро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2) Парк                        7) бассейн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3) Картина                 8) пальто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4) Дом            </a:t>
                      </a:r>
                    </a:p>
                    <a:p>
                      <a:pPr marL="1762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5) Асфальтированная дорога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039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9096829"/>
              </p:ext>
            </p:extLst>
          </p:nvPr>
        </p:nvGraphicFramePr>
        <p:xfrm>
          <a:off x="0" y="188640"/>
          <a:ext cx="9144000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096344">
                <a:tc>
                  <a:txBody>
                    <a:bodyPr/>
                    <a:lstStyle/>
                    <a:p>
                      <a:pPr marL="177800" indent="0"/>
                      <a:endParaRPr lang="ru-RU" sz="4000" i="1" dirty="0" smtClean="0"/>
                    </a:p>
                    <a:p>
                      <a:pPr marL="177800" indent="0" algn="ctr"/>
                      <a:r>
                        <a:rPr lang="ru-RU" sz="4000" i="1" dirty="0" smtClean="0"/>
                        <a:t>Правильный ответ</a:t>
                      </a:r>
                      <a:r>
                        <a:rPr lang="ru-RU" sz="4000" dirty="0" smtClean="0"/>
                        <a:t>: 234578</a:t>
                      </a:r>
                    </a:p>
                    <a:p>
                      <a:pPr marL="177800" indent="0"/>
                      <a:r>
                        <a:rPr lang="ru-RU" sz="4000" i="1" dirty="0" smtClean="0"/>
                        <a:t>оценивается  в 2 балла,</a:t>
                      </a:r>
                      <a:r>
                        <a:rPr lang="ru-RU" sz="4000" i="1" baseline="0" dirty="0" smtClean="0"/>
                        <a:t> допускается 1 ошибка – 1 балл.</a:t>
                      </a:r>
                      <a:endParaRPr lang="ru-RU" sz="40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8697223"/>
              </p:ext>
            </p:extLst>
          </p:nvPr>
        </p:nvGraphicFramePr>
        <p:xfrm>
          <a:off x="0" y="3573016"/>
          <a:ext cx="9144000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096344">
                <a:tc>
                  <a:txBody>
                    <a:bodyPr/>
                    <a:lstStyle/>
                    <a:p>
                      <a:pPr marL="176213" indent="0"/>
                      <a:r>
                        <a:rPr lang="ru-RU" sz="4400" i="1" dirty="0" smtClean="0"/>
                        <a:t>Ответы учащихся</a:t>
                      </a:r>
                      <a:r>
                        <a:rPr lang="ru-RU" sz="4400" dirty="0" smtClean="0"/>
                        <a:t>: </a:t>
                      </a:r>
                    </a:p>
                    <a:p>
                      <a:pPr marL="176213" indent="0"/>
                      <a:r>
                        <a:rPr lang="ru-RU" sz="4400" dirty="0" smtClean="0"/>
                        <a:t>может быть - 325478, или</a:t>
                      </a:r>
                    </a:p>
                    <a:p>
                      <a:pPr marL="176213" indent="0"/>
                      <a:r>
                        <a:rPr lang="ru-RU" sz="4400" dirty="0" smtClean="0"/>
                        <a:t>348, или 438, или</a:t>
                      </a:r>
                      <a:r>
                        <a:rPr lang="ru-RU" sz="4400" baseline="0" dirty="0" smtClean="0"/>
                        <a:t> 843 и т.п. </a:t>
                      </a:r>
                    </a:p>
                    <a:p>
                      <a:pPr marL="176213" indent="0"/>
                      <a:r>
                        <a:rPr lang="ru-RU" sz="4400" i="1" baseline="0" dirty="0" smtClean="0"/>
                        <a:t>оценивается  в 0 баллов.</a:t>
                      </a:r>
                      <a:endParaRPr lang="ru-RU" sz="44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743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 lIns="36000" tIns="36000" rIns="36000" bIns="36000">
            <a:normAutofit/>
          </a:bodyPr>
          <a:lstStyle/>
          <a:p>
            <a:pPr marL="552450"/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Экзамен по обществознанию в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форме ГИА в МОУ «СОШ №39» г. Чебоксары сдали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минувшем учебном году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девятиклассников из 2 девятых классов школы,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составило свыше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общего числа учащихся   9 классов.</a:t>
            </a:r>
          </a:p>
          <a:p>
            <a:pPr marL="552450"/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справились 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экзаменом успешно. «5» получили  4  учащихся, «3» - 5 учащихся, остальные -  «4».  Средний балл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3, 96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выше 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республиканского, но ниже уровня г. Чебоксары среди выпускников 9 кл. общеобразовательных школ ЧР.</a:t>
            </a:r>
          </a:p>
        </p:txBody>
      </p:sp>
    </p:spTree>
    <p:extLst>
      <p:ext uri="{BB962C8B-B14F-4D97-AF65-F5344CB8AC3E}">
        <p14:creationId xmlns:p14="http://schemas.microsoft.com/office/powerpoint/2010/main" xmlns="" val="2093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1" y="1052736"/>
            <a:ext cx="8784977" cy="5616624"/>
          </a:xfrm>
        </p:spPr>
        <p:txBody>
          <a:bodyPr lIns="36000" tIns="36000" rIns="36000" bIns="36000">
            <a:noAutofit/>
          </a:bodyPr>
          <a:lstStyle/>
          <a:p>
            <a:pPr marL="544513" indent="-457200">
              <a:buFont typeface="+mj-lt"/>
              <a:buAutoNum type="arabicPeriod"/>
            </a:pP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познакомиться с  </a:t>
            </a:r>
            <a:r>
              <a:rPr lang="ru-RU" altLang="ru-RU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требованиями и особенностями проведения государственной итоговой аттестации выпускников </a:t>
            </a: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9-ых классов.</a:t>
            </a:r>
          </a:p>
          <a:p>
            <a:pPr marL="544513" indent="-457200">
              <a:buFont typeface="+mj-lt"/>
              <a:buAutoNum type="arabicPeriod"/>
            </a:pPr>
            <a:r>
              <a:rPr lang="ru-RU" altLang="ru-RU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познакомиться с предполагаемыми изменениями в </a:t>
            </a:r>
            <a:r>
              <a:rPr lang="ru-RU" altLang="ru-RU" sz="36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КИМах</a:t>
            </a: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 структуре оценивания результатов ГИА</a:t>
            </a:r>
            <a:endParaRPr lang="ru-RU" altLang="ru-RU" sz="3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ru-RU" sz="3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80120"/>
          </a:xfrm>
        </p:spPr>
        <p:txBody>
          <a:bodyPr/>
          <a:lstStyle/>
          <a:p>
            <a:r>
              <a:rPr lang="ru-RU" sz="4800" b="1" dirty="0" smtClean="0"/>
              <a:t>Этапы работы учителя 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xmlns="" val="303263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2008"/>
            <a:ext cx="9144000" cy="836712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3000" b="1" dirty="0">
                <a:solidFill>
                  <a:srgbClr val="0070C0"/>
                </a:solidFill>
              </a:rPr>
              <a:t>Справка о планируемых изменениях КИМ ГИА </a:t>
            </a:r>
            <a:r>
              <a:rPr lang="ru-RU" sz="3000" b="1" dirty="0" smtClean="0">
                <a:solidFill>
                  <a:srgbClr val="0070C0"/>
                </a:solidFill>
              </a:rPr>
              <a:t>для выпускников </a:t>
            </a:r>
            <a:r>
              <a:rPr lang="ru-RU" sz="3000" b="1" dirty="0">
                <a:solidFill>
                  <a:srgbClr val="0070C0"/>
                </a:solidFill>
              </a:rPr>
              <a:t>9 кл. 2014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24136"/>
            <a:ext cx="9144000" cy="563386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Информатика </a:t>
            </a:r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ИКТ - изменений нет.</a:t>
            </a:r>
          </a:p>
          <a:p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История - изменений нет.</a:t>
            </a:r>
          </a:p>
          <a:p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Иностранные языки - изменений нет.</a:t>
            </a:r>
          </a:p>
          <a:p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Литература - изменений нет.</a:t>
            </a:r>
          </a:p>
          <a:p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Математика - изменений нет.</a:t>
            </a:r>
          </a:p>
          <a:p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Русский язык – изменений нет</a:t>
            </a:r>
            <a:r>
              <a:rPr lang="ru-RU" sz="25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25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Обществознание </a:t>
            </a:r>
            <a:r>
              <a:rPr lang="ru-RU" sz="2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25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принципиальных изменений нет</a:t>
            </a:r>
            <a:r>
              <a:rPr lang="ru-RU" sz="25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Изменения </a:t>
            </a:r>
            <a:r>
              <a:rPr lang="ru-RU" sz="2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структуре и содержании КИМ отсутствуют. На основе анализа статистических данных изменена система оценивания задания В5: оно оценивается не 2, а 1 баллом.</a:t>
            </a:r>
          </a:p>
          <a:p>
            <a:pPr marL="0" indent="0">
              <a:buNone/>
            </a:pPr>
            <a:endParaRPr lang="ru-RU" sz="2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134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 lIns="36000" tIns="36000" rIns="36000" bIns="36000">
            <a:no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География 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22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принципиальных изменений нет.</a:t>
            </a:r>
          </a:p>
          <a:p>
            <a:pPr marL="177800" indent="0">
              <a:buNone/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Изменено соотношение заданий с выбором ответа, с кратким и </a:t>
            </a:r>
            <a:r>
              <a:rPr lang="ru-RU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развернутым ответом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17, 10 и 3 соответственно.</a:t>
            </a:r>
          </a:p>
          <a:p>
            <a:pPr marL="177800" indent="0">
              <a:buNone/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экзаменационную работу 2014 г. включено задание, которое нацелено на </a:t>
            </a:r>
            <a:r>
              <a:rPr lang="ru-RU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проверку понимания 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основных географических </a:t>
            </a:r>
            <a:r>
              <a:rPr lang="ru-RU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понятий 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терминов и умения </a:t>
            </a:r>
            <a:r>
              <a:rPr lang="ru-RU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использовать приобретенные 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знания для решения </a:t>
            </a:r>
            <a:r>
              <a:rPr lang="ru-RU" sz="2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практических  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задач.</a:t>
            </a:r>
          </a:p>
          <a:p>
            <a:r>
              <a:rPr lang="ru-RU" sz="2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Биология </a:t>
            </a:r>
            <a:r>
              <a:rPr lang="ru-RU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принципиальных изменений нет.</a:t>
            </a:r>
          </a:p>
          <a:p>
            <a:pPr marL="176213" indent="0">
              <a:buNone/>
              <a:tabLst>
                <a:tab pos="8880475" algn="l"/>
              </a:tabLst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В части 1(А) на 2 сокращено количество заданий.</a:t>
            </a:r>
          </a:p>
          <a:p>
            <a:pPr marL="176213" indent="0">
              <a:buNone/>
              <a:tabLst>
                <a:tab pos="8880475" algn="l"/>
              </a:tabLst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В часть 2 (В) включено новое задание с выбором трех верных ответов из шести.</a:t>
            </a:r>
          </a:p>
          <a:p>
            <a:pPr marL="176213" indent="0">
              <a:buNone/>
              <a:tabLst>
                <a:tab pos="8880475" algn="l"/>
              </a:tabLst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В часть 3(С) включено новое задание на применение биологических знаний в практической ситуации.</a:t>
            </a:r>
          </a:p>
          <a:p>
            <a:pPr marL="176213" indent="0">
              <a:buNone/>
              <a:tabLst>
                <a:tab pos="8880475" algn="l"/>
              </a:tabLst>
            </a:pP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результате количество заданий не изменилось, но максимальный первичный балл за выполнение экзаменационной работы повысился </a:t>
            </a:r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43 до 46</a:t>
            </a:r>
            <a:r>
              <a:rPr lang="ru-RU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6213" indent="0">
              <a:buNone/>
              <a:tabLst>
                <a:tab pos="0" algn="l"/>
              </a:tabLst>
            </a:pPr>
            <a:endParaRPr lang="ru-RU" sz="2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4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Физика </a:t>
            </a: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принципиальных изменений нет.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Усовершенствованы критерии оценивания  заданий с развернутым ответом.</a:t>
            </a:r>
          </a:p>
          <a:p>
            <a:pPr>
              <a:lnSpc>
                <a:spcPct val="120000"/>
              </a:lnSpc>
            </a:pPr>
            <a:r>
              <a:rPr lang="ru-RU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Химия – </a:t>
            </a:r>
            <a:r>
              <a:rPr lang="ru-RU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модели экзамена.</a:t>
            </a:r>
          </a:p>
          <a:p>
            <a:pPr marL="176213" indent="0">
              <a:lnSpc>
                <a:spcPct val="120000"/>
              </a:lnSpc>
              <a:buNone/>
            </a:pPr>
            <a:r>
              <a:rPr lang="ru-RU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2014 г. на выбор органов управления образованием субъектов РФ предлагаются 2 модели экзаменационной работы по химии. Демовесия-1 2014 г. по своей структуре и содержанию аналогична работе 2013 г. В демоверсии-2 усилена практико-ориентированная составляющая, в связи с чем в экзаменационную работу включено  задание для выполнения реального химического эксперимента (С4).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229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40871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ru-RU" altLang="ru-RU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определить контингент учащихся, выбравших экзамен по обществознанию в форме ГИА.</a:t>
            </a:r>
          </a:p>
          <a:p>
            <a:pPr marL="720725" indent="-633413">
              <a:buFont typeface="+mj-lt"/>
              <a:buAutoNum type="arabicPeriod" startAt="3"/>
            </a:pP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выявить </a:t>
            </a:r>
            <a:r>
              <a:rPr lang="ru-RU" altLang="ru-RU" sz="3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объективные проблемы, возникающие в процессе подготовки к ГИА по </a:t>
            </a:r>
            <a:r>
              <a:rPr lang="ru-RU" altLang="ru-RU" sz="3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обществознанию как у педагога, так и у учащихся. 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5753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836712"/>
          </a:xfrm>
        </p:spPr>
        <p:txBody>
          <a:bodyPr/>
          <a:lstStyle/>
          <a:p>
            <a:r>
              <a:rPr lang="ru-RU" sz="4800" b="1" dirty="0" smtClean="0"/>
              <a:t>Этапы работы с учащимися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5040560"/>
          </a:xfrm>
        </p:spPr>
        <p:txBody>
          <a:bodyPr anchor="ctr" anchorCtr="1"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Работа с документами по ГИА </a:t>
            </a:r>
            <a:endParaRPr lang="ru-RU" sz="3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познакомить с кодификатором элементов содержания и требований к уровню подготовки обучающихся по обществознанию</a:t>
            </a:r>
          </a:p>
          <a:p>
            <a:pPr marL="728663" indent="-728663">
              <a:spcBef>
                <a:spcPts val="0"/>
              </a:spcBef>
            </a:pPr>
            <a:r>
              <a:rPr lang="ru-RU" sz="3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изучить систему оценивания работ;</a:t>
            </a:r>
          </a:p>
          <a:p>
            <a:pPr marL="728663" indent="-728663"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обратить </a:t>
            </a:r>
            <a:r>
              <a:rPr lang="ru-RU" sz="36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внимание на особенности заполнения бланков ответов по обществознанию;</a:t>
            </a:r>
          </a:p>
          <a:p>
            <a:pPr marL="0" indent="0">
              <a:spcBef>
                <a:spcPts val="0"/>
              </a:spcBef>
              <a:buNone/>
            </a:pPr>
            <a:endParaRPr lang="ru-RU" sz="36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3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96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Особенности </a:t>
            </a:r>
            <a:r>
              <a:rPr lang="ru-RU" sz="3600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заполнения бланков </a:t>
            </a:r>
            <a:r>
              <a:rPr lang="ru-RU" sz="3600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ответов по </a:t>
            </a:r>
            <a:r>
              <a:rPr lang="ru-RU" sz="3600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обществознанию</a:t>
            </a:r>
            <a:endParaRPr lang="ru-RU" sz="3600" dirty="0">
              <a:ln>
                <a:solidFill>
                  <a:srgbClr val="002060"/>
                </a:solidFill>
              </a:ln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58744175"/>
              </p:ext>
            </p:extLst>
          </p:nvPr>
        </p:nvGraphicFramePr>
        <p:xfrm>
          <a:off x="14246" y="1628800"/>
          <a:ext cx="9144000" cy="509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РУССКИЙ ЯЗЫК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ОБЩЕСТВОЗНАНИЕ</a:t>
                      </a:r>
                      <a:endParaRPr lang="ru-RU" sz="2800" dirty="0"/>
                    </a:p>
                  </a:txBody>
                  <a:tcPr/>
                </a:tc>
              </a:tr>
              <a:tr h="185129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2454114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</a:rPr>
                        <a:t>Обязательно</a:t>
                      </a:r>
                      <a:r>
                        <a:rPr lang="ru-RU" sz="2800" u="sng" dirty="0" smtClean="0">
                          <a:solidFill>
                            <a:srgbClr val="FF0000"/>
                          </a:solidFill>
                        </a:rPr>
                        <a:t>!</a:t>
                      </a:r>
                      <a:r>
                        <a:rPr lang="ru-RU" sz="2800" u="sng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176213" indent="0"/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  Вносить в бланк ответов необходимые знаки препинания в отдельную клетку!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ru-RU" sz="2800" b="1" u="sng" dirty="0" smtClean="0">
                          <a:solidFill>
                            <a:srgbClr val="FF0000"/>
                          </a:solidFill>
                        </a:rPr>
                        <a:t>Категорически нельзя!</a:t>
                      </a:r>
                    </a:p>
                    <a:p>
                      <a:pPr marL="176213" indent="0"/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  Вносить в бланк ответов знаки препинания, допускать пробелы!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8032" y="2852936"/>
            <a:ext cx="7555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В1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,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73378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84938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,</a:t>
            </a:r>
            <a:endParaRPr lang="ru-RU" sz="3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00400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52128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208912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4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560840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912768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259905" y="2852936"/>
            <a:ext cx="61156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070666" y="2852936"/>
            <a:ext cx="90599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В1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5070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359</TotalTime>
  <Words>947</Words>
  <Application>Microsoft Office PowerPoint</Application>
  <PresentationFormat>Экран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ОРГАНИЗАЦИЯ ПОДГОТОВКИ         К  ГИА ПО ОБЩЕСТОЗНАНИЮ</vt:lpstr>
      <vt:lpstr>Слайд 2</vt:lpstr>
      <vt:lpstr>Этапы работы учителя </vt:lpstr>
      <vt:lpstr>Справка о планируемых изменениях КИМ ГИА для выпускников 9 кл. 2014 года</vt:lpstr>
      <vt:lpstr>Слайд 5</vt:lpstr>
      <vt:lpstr>Слайд 6</vt:lpstr>
      <vt:lpstr>Слайд 7</vt:lpstr>
      <vt:lpstr>Этапы работы с учащимися</vt:lpstr>
      <vt:lpstr>Особенности заполнения бланков ответов по обществознанию</vt:lpstr>
      <vt:lpstr>Интерпретация результатов тестирования по обществознанию в рамках  проведения ГИА выпускников 9 кл. в 2014 году</vt:lpstr>
      <vt:lpstr>Этапы работы с учащимися</vt:lpstr>
      <vt:lpstr>Этапы работы с учащимися</vt:lpstr>
      <vt:lpstr>Задание.  Сопоставьте! тоталитарный и авторитарный политические режимы по следующим показателям:  наличие прав и свобод в об-ве,  степень влияния гос-ва на экономику, роль вождей-лидеров, наличие оппозиции,  роль церкви.</vt:lpstr>
      <vt:lpstr>Слайд 14</vt:lpstr>
      <vt:lpstr>Слайд 15</vt:lpstr>
      <vt:lpstr>Слайд 16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ПОДГОТОВКИ         К ГИА ПО ОБЩЕСТОЗНАНИЮ</dc:title>
  <dc:creator>Ната</dc:creator>
  <cp:lastModifiedBy>user</cp:lastModifiedBy>
  <cp:revision>33</cp:revision>
  <dcterms:created xsi:type="dcterms:W3CDTF">2013-11-07T15:25:16Z</dcterms:created>
  <dcterms:modified xsi:type="dcterms:W3CDTF">2013-11-08T04:37:02Z</dcterms:modified>
</cp:coreProperties>
</file>