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63" r:id="rId4"/>
    <p:sldId id="260" r:id="rId5"/>
    <p:sldId id="259" r:id="rId6"/>
    <p:sldId id="261" r:id="rId7"/>
    <p:sldId id="265" r:id="rId8"/>
    <p:sldId id="257" r:id="rId9"/>
    <p:sldId id="258" r:id="rId10"/>
    <p:sldId id="264" r:id="rId11"/>
    <p:sldId id="262" r:id="rId12"/>
    <p:sldId id="266" r:id="rId13"/>
    <p:sldId id="270" r:id="rId14"/>
    <p:sldId id="268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556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F8B93-C47E-44C5-9524-32F4488F0C6F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782AA1-2812-41B5-92CC-C1D750ECD6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F8B93-C47E-44C5-9524-32F4488F0C6F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82AA1-2812-41B5-92CC-C1D750ECD6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F8B93-C47E-44C5-9524-32F4488F0C6F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82AA1-2812-41B5-92CC-C1D750ECD6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F8B93-C47E-44C5-9524-32F4488F0C6F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82AA1-2812-41B5-92CC-C1D750ECD6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F8B93-C47E-44C5-9524-32F4488F0C6F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82AA1-2812-41B5-92CC-C1D750ECD6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F8B93-C47E-44C5-9524-32F4488F0C6F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82AA1-2812-41B5-92CC-C1D750ECD6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F8B93-C47E-44C5-9524-32F4488F0C6F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82AA1-2812-41B5-92CC-C1D750ECD6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F8B93-C47E-44C5-9524-32F4488F0C6F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82AA1-2812-41B5-92CC-C1D750ECD6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F8B93-C47E-44C5-9524-32F4488F0C6F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82AA1-2812-41B5-92CC-C1D750ECD6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F8B93-C47E-44C5-9524-32F4488F0C6F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82AA1-2812-41B5-92CC-C1D750ECD6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F8B93-C47E-44C5-9524-32F4488F0C6F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82AA1-2812-41B5-92CC-C1D750ECD6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47F8B93-C47E-44C5-9524-32F4488F0C6F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C782AA1-2812-41B5-92CC-C1D750ECD6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0648"/>
            <a:ext cx="9144000" cy="4907631"/>
          </a:xfrm>
        </p:spPr>
        <p:txBody>
          <a:bodyPr anchor="t"/>
          <a:lstStyle/>
          <a:p>
            <a:r>
              <a:rPr lang="ru-RU" sz="6600" b="1" dirty="0" smtClean="0"/>
              <a:t>ОРГАНИЗАЦИЯ ПОДГОТОВКИ        </a:t>
            </a:r>
            <a:br>
              <a:rPr lang="ru-RU" sz="6600" b="1" dirty="0" smtClean="0"/>
            </a:br>
            <a:r>
              <a:rPr lang="ru-RU" sz="6600" b="1" dirty="0" smtClean="0"/>
              <a:t>К  ГИА ПО ОБЩЕСТОЗНАНИЮ</a:t>
            </a:r>
            <a:endParaRPr lang="ru-RU" sz="6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760" y="4941168"/>
            <a:ext cx="6400800" cy="1219200"/>
          </a:xfrm>
        </p:spPr>
        <p:txBody>
          <a:bodyPr/>
          <a:lstStyle/>
          <a:p>
            <a:pPr algn="r"/>
            <a:r>
              <a:rPr lang="ru-RU" b="1" dirty="0" smtClean="0">
                <a:solidFill>
                  <a:schemeClr val="tx1"/>
                </a:solidFill>
              </a:rPr>
              <a:t>Из опыта работы учителя обществознания МБОУ «СОШ №39» Егоровой Наталии Анатольевны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31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2008"/>
            <a:ext cx="9144000" cy="1196752"/>
          </a:xfrm>
        </p:spPr>
        <p:txBody>
          <a:bodyPr anchor="t"/>
          <a:lstStyle/>
          <a:p>
            <a:pPr>
              <a:lnSpc>
                <a:spcPct val="100000"/>
              </a:lnSpc>
            </a:pPr>
            <a:r>
              <a:rPr lang="ru-RU" sz="2800" b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Интерпретация </a:t>
            </a:r>
            <a:r>
              <a:rPr lang="ru-RU" sz="2800" b="1" dirty="0">
                <a:ln>
                  <a:solidFill>
                    <a:schemeClr val="tx2">
                      <a:lumMod val="75000"/>
                    </a:schemeClr>
                  </a:solidFill>
                </a:ln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результатов </a:t>
            </a:r>
            <a:r>
              <a:rPr lang="ru-RU" sz="2800" b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тестирования по обществознанию в рамках  </a:t>
            </a:r>
            <a:r>
              <a:rPr lang="ru-RU" sz="2800" b="1" dirty="0">
                <a:ln>
                  <a:solidFill>
                    <a:schemeClr val="tx2">
                      <a:lumMod val="75000"/>
                    </a:schemeClr>
                  </a:solidFill>
                </a:ln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проведения </a:t>
            </a:r>
            <a:r>
              <a:rPr lang="ru-RU" sz="2800" b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ГИА выпускников 9 кл. в </a:t>
            </a:r>
            <a:r>
              <a:rPr lang="ru-RU" sz="2800" b="1" dirty="0">
                <a:ln>
                  <a:solidFill>
                    <a:schemeClr val="tx2">
                      <a:lumMod val="75000"/>
                    </a:schemeClr>
                  </a:solidFill>
                </a:ln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2014 году</a:t>
            </a:r>
            <a:endParaRPr lang="ru-RU" sz="2800" dirty="0">
              <a:ln>
                <a:solidFill>
                  <a:schemeClr val="tx2">
                    <a:lumMod val="75000"/>
                  </a:schemeClr>
                </a:solidFill>
              </a:ln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5026" y="1368152"/>
            <a:ext cx="9144000" cy="5517232"/>
          </a:xfrm>
        </p:spPr>
        <p:txBody>
          <a:bodyPr>
            <a:normAutofit lnSpcReduction="10000"/>
          </a:bodyPr>
          <a:lstStyle/>
          <a:p>
            <a:pPr marL="87313" indent="0">
              <a:buNone/>
            </a:pPr>
            <a:r>
              <a:rPr lang="ru-RU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Максимальное </a:t>
            </a:r>
            <a:r>
              <a:rPr lang="ru-RU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количество баллов, которое может получить экзаменуемый </a:t>
            </a:r>
            <a:r>
              <a:rPr lang="ru-RU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 выполнение </a:t>
            </a:r>
            <a:r>
              <a:rPr lang="ru-RU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всей экзаменационной </a:t>
            </a:r>
            <a:r>
              <a:rPr lang="ru-RU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работы по обществознанию, </a:t>
            </a:r>
            <a:r>
              <a:rPr lang="ru-RU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</a:t>
            </a:r>
            <a:r>
              <a:rPr lang="ru-RU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39 баллов</a:t>
            </a:r>
            <a:r>
              <a:rPr lang="ru-RU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ru-RU" i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7313" indent="0" algn="ctr">
              <a:buNone/>
            </a:pPr>
            <a:r>
              <a:rPr lang="ru-RU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Шкала пересчета первичного балла </a:t>
            </a:r>
            <a:r>
              <a:rPr lang="ru-RU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</a:t>
            </a:r>
            <a:r>
              <a:rPr lang="ru-RU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отметку по пятибалльной шкале</a:t>
            </a:r>
          </a:p>
          <a:p>
            <a:pPr marL="87313" indent="0">
              <a:buNone/>
            </a:pPr>
            <a:endParaRPr lang="ru-RU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7313" indent="0">
              <a:buNone/>
            </a:pPr>
            <a:endParaRPr lang="ru-RU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7313" indent="0">
              <a:buNone/>
            </a:pPr>
            <a:endParaRPr lang="ru-RU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7313" indent="0">
              <a:buNone/>
            </a:pPr>
            <a:endParaRPr lang="ru-RU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7313" indent="0">
              <a:buNone/>
            </a:pPr>
            <a:r>
              <a:rPr lang="ru-RU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Результаты </a:t>
            </a:r>
            <a:r>
              <a:rPr lang="ru-RU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экзамена могут быть использованы при приеме учащихся в </a:t>
            </a:r>
            <a:r>
              <a:rPr lang="ru-RU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профильные классы </a:t>
            </a:r>
            <a:r>
              <a:rPr lang="ru-RU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средней школы. Ориентиром при отборе в профильные классы может </a:t>
            </a:r>
            <a:r>
              <a:rPr lang="ru-RU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быть показатель</a:t>
            </a:r>
            <a:r>
              <a:rPr lang="ru-RU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нижняя граница которого соответствует </a:t>
            </a:r>
            <a:r>
              <a:rPr lang="ru-RU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30 баллам</a:t>
            </a:r>
            <a:r>
              <a:rPr lang="ru-RU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59729173"/>
              </p:ext>
            </p:extLst>
          </p:nvPr>
        </p:nvGraphicFramePr>
        <p:xfrm>
          <a:off x="179512" y="3550136"/>
          <a:ext cx="868829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50"/>
                <a:gridCol w="1152128"/>
                <a:gridCol w="1224136"/>
                <a:gridCol w="1152128"/>
                <a:gridCol w="1127448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n w="3175">
                            <a:solidFill>
                              <a:srgbClr val="002060"/>
                            </a:solidFill>
                          </a:ln>
                          <a:solidFill>
                            <a:schemeClr val="tx1"/>
                          </a:solidFill>
                          <a:latin typeface="TimesNewRomanPS-BoldMT"/>
                        </a:rPr>
                        <a:t>Отметка по пятибалльной шкале</a:t>
                      </a:r>
                      <a:endParaRPr lang="ru-RU" sz="2000" dirty="0">
                        <a:ln w="3175">
                          <a:solidFill>
                            <a:srgbClr val="002060"/>
                          </a:solidFill>
                        </a:ln>
                      </a:endParaRPr>
                    </a:p>
                  </a:txBody>
                  <a:tcPr marL="137160" marR="137160" marT="137160" marB="1371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n w="3175">
                            <a:solidFill>
                              <a:srgbClr val="002060"/>
                            </a:solidFill>
                          </a:ln>
                          <a:solidFill>
                            <a:schemeClr val="tx1"/>
                          </a:solidFill>
                          <a:latin typeface="TimesNewRomanPS-BoldMT"/>
                        </a:rPr>
                        <a:t>«2»</a:t>
                      </a:r>
                      <a:endParaRPr lang="ru-RU" sz="2000" dirty="0">
                        <a:ln w="3175">
                          <a:solidFill>
                            <a:srgbClr val="002060"/>
                          </a:solidFill>
                        </a:ln>
                      </a:endParaRPr>
                    </a:p>
                  </a:txBody>
                  <a:tcPr marL="137160" marR="137160" marT="137160" marB="1371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n w="3175">
                            <a:solidFill>
                              <a:srgbClr val="002060"/>
                            </a:solidFill>
                          </a:ln>
                          <a:solidFill>
                            <a:schemeClr val="tx1"/>
                          </a:solidFill>
                          <a:latin typeface="TimesNewRomanPS-BoldMT"/>
                        </a:rPr>
                        <a:t>«3»</a:t>
                      </a:r>
                      <a:endParaRPr lang="ru-RU" sz="2000" dirty="0">
                        <a:ln w="3175">
                          <a:solidFill>
                            <a:srgbClr val="002060"/>
                          </a:solidFill>
                        </a:ln>
                      </a:endParaRPr>
                    </a:p>
                  </a:txBody>
                  <a:tcPr marL="137160" marR="137160" marT="137160" marB="1371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n w="3175">
                            <a:solidFill>
                              <a:srgbClr val="002060"/>
                            </a:solidFill>
                          </a:ln>
                          <a:solidFill>
                            <a:schemeClr val="tx1"/>
                          </a:solidFill>
                          <a:latin typeface="TimesNewRomanPS-BoldMT"/>
                        </a:rPr>
                        <a:t>«4»</a:t>
                      </a:r>
                      <a:endParaRPr lang="ru-RU" sz="2000" dirty="0">
                        <a:ln w="3175">
                          <a:solidFill>
                            <a:srgbClr val="002060"/>
                          </a:solidFill>
                        </a:ln>
                      </a:endParaRPr>
                    </a:p>
                  </a:txBody>
                  <a:tcPr marL="137160" marR="137160" marT="137160" marB="1371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n w="3175">
                            <a:solidFill>
                              <a:srgbClr val="002060"/>
                            </a:solidFill>
                          </a:ln>
                          <a:solidFill>
                            <a:schemeClr val="tx1"/>
                          </a:solidFill>
                          <a:latin typeface="TimesNewRomanPS-BoldMT"/>
                        </a:rPr>
                        <a:t>«5»</a:t>
                      </a:r>
                      <a:endParaRPr lang="ru-RU" sz="2000" dirty="0">
                        <a:ln w="3175">
                          <a:solidFill>
                            <a:srgbClr val="002060"/>
                          </a:solidFill>
                        </a:ln>
                      </a:endParaRPr>
                    </a:p>
                  </a:txBody>
                  <a:tcPr marL="137160" marR="137160" marT="137160" marB="13716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n w="3175">
                            <a:solidFill>
                              <a:srgbClr val="002060"/>
                            </a:solidFill>
                          </a:ln>
                          <a:solidFill>
                            <a:schemeClr val="tx1"/>
                          </a:solidFill>
                          <a:latin typeface="TimesNewRomanPS-BoldMT"/>
                        </a:rPr>
                        <a:t>Общий балл </a:t>
                      </a:r>
                      <a:endParaRPr lang="ru-RU" sz="2000" dirty="0">
                        <a:ln w="3175">
                          <a:solidFill>
                            <a:srgbClr val="002060"/>
                          </a:solidFill>
                        </a:ln>
                      </a:endParaRPr>
                    </a:p>
                  </a:txBody>
                  <a:tcPr marL="137160" marR="137160" marT="137160" marB="1371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n w="3175">
                            <a:solidFill>
                              <a:srgbClr val="002060"/>
                            </a:solidFill>
                          </a:ln>
                          <a:solidFill>
                            <a:schemeClr val="tx1"/>
                          </a:solidFill>
                          <a:latin typeface="TimesNewRomanPSMT"/>
                        </a:rPr>
                        <a:t>0 – 14 </a:t>
                      </a:r>
                      <a:endParaRPr lang="ru-RU" sz="2000" b="1" dirty="0">
                        <a:ln w="3175">
                          <a:solidFill>
                            <a:srgbClr val="002060"/>
                          </a:solidFill>
                        </a:ln>
                      </a:endParaRPr>
                    </a:p>
                  </a:txBody>
                  <a:tcPr marL="137160" marR="137160" marT="137160" marB="1371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n w="3175">
                            <a:solidFill>
                              <a:srgbClr val="002060"/>
                            </a:solidFill>
                          </a:ln>
                          <a:solidFill>
                            <a:schemeClr val="tx1"/>
                          </a:solidFill>
                          <a:latin typeface="TimesNewRomanPSMT"/>
                        </a:rPr>
                        <a:t>15 – 24 </a:t>
                      </a:r>
                      <a:endParaRPr lang="ru-RU" sz="2000" b="1" dirty="0">
                        <a:ln w="3175">
                          <a:solidFill>
                            <a:srgbClr val="002060"/>
                          </a:solidFill>
                        </a:ln>
                      </a:endParaRPr>
                    </a:p>
                  </a:txBody>
                  <a:tcPr marL="137160" marR="137160" marT="137160" marB="1371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n w="3175">
                            <a:solidFill>
                              <a:srgbClr val="002060"/>
                            </a:solidFill>
                          </a:ln>
                          <a:solidFill>
                            <a:schemeClr val="tx1"/>
                          </a:solidFill>
                          <a:latin typeface="TimesNewRomanPSMT"/>
                        </a:rPr>
                        <a:t>25 – 33 </a:t>
                      </a:r>
                      <a:endParaRPr lang="ru-RU" sz="2000" b="1" dirty="0">
                        <a:ln w="3175">
                          <a:solidFill>
                            <a:srgbClr val="002060"/>
                          </a:solidFill>
                        </a:ln>
                      </a:endParaRPr>
                    </a:p>
                  </a:txBody>
                  <a:tcPr marL="137160" marR="137160" marT="137160" marB="13716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n w="3175">
                            <a:solidFill>
                              <a:srgbClr val="002060"/>
                            </a:solidFill>
                          </a:ln>
                          <a:solidFill>
                            <a:schemeClr val="tx1"/>
                          </a:solidFill>
                          <a:latin typeface="TimesNewRomanPSMT"/>
                        </a:rPr>
                        <a:t>34 – 39</a:t>
                      </a:r>
                    </a:p>
                  </a:txBody>
                  <a:tcPr marL="137160" marR="137160" marT="137160" marB="13716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9234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4752528"/>
          </a:xfrm>
        </p:spPr>
        <p:txBody>
          <a:bodyPr lIns="36000" tIns="36000" rIns="36000" bIns="36000">
            <a:noAutofit/>
          </a:bodyPr>
          <a:lstStyle/>
          <a:p>
            <a:pPr marL="633413" lvl="0" indent="-369888">
              <a:lnSpc>
                <a:spcPct val="110000"/>
              </a:lnSpc>
              <a:buFont typeface="+mj-lt"/>
              <a:buAutoNum type="arabicPeriod" startAt="2"/>
            </a:pPr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Анализ </a:t>
            </a:r>
            <a:r>
              <a:rPr lang="ru-RU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сдачи ГИА за прошлые </a:t>
            </a:r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годы</a:t>
            </a:r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ru-RU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33413" lvl="0" indent="-369888">
              <a:lnSpc>
                <a:spcPct val="110000"/>
              </a:lnSpc>
              <a:buNone/>
            </a:pPr>
            <a:r>
              <a:rPr lang="ru-RU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Подбор материалов по обществознанию за </a:t>
            </a:r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предыдущий период</a:t>
            </a:r>
            <a:endParaRPr lang="ru-RU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33413" indent="-369888">
              <a:lnSpc>
                <a:spcPct val="110000"/>
              </a:lnSpc>
              <a:buNone/>
            </a:pPr>
            <a:r>
              <a:rPr lang="ru-RU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Анализ сдачи экзаменов учащихся школы, города за предыдущий период</a:t>
            </a:r>
          </a:p>
          <a:p>
            <a:pPr marL="633413" lvl="0" indent="-369888">
              <a:lnSpc>
                <a:spcPct val="110000"/>
              </a:lnSpc>
              <a:buNone/>
            </a:pPr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 </a:t>
            </a:r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Работа </a:t>
            </a:r>
            <a:r>
              <a:rPr lang="ru-RU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 материалами печати </a:t>
            </a:r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 </a:t>
            </a:r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ГИА</a:t>
            </a:r>
            <a:endParaRPr lang="ru-RU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>
              <a:buNone/>
            </a:pPr>
            <a:endParaRPr lang="ru-RU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32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/>
          <a:lstStyle/>
          <a:p>
            <a:r>
              <a:rPr lang="ru-RU" sz="4800" b="1" dirty="0" smtClean="0"/>
              <a:t>Этапы работы с учащимися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xmlns="" val="257690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</p:spPr>
        <p:txBody>
          <a:bodyPr lIns="36000" tIns="36000" rIns="36000" bIns="36000">
            <a:noAutofit/>
          </a:bodyPr>
          <a:lstStyle/>
          <a:p>
            <a:pPr marL="720725" indent="-457200">
              <a:buFont typeface="+mj-lt"/>
              <a:buAutoNum type="arabicPeriod" startAt="4"/>
            </a:pPr>
            <a:r>
              <a:rPr lang="ru-RU" sz="3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Практическая работа</a:t>
            </a:r>
            <a:r>
              <a:rPr lang="ru-RU" sz="30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ru-RU" sz="30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06425">
              <a:buFontTx/>
              <a:buChar char="-"/>
            </a:pPr>
            <a:r>
              <a:rPr lang="ru-RU" sz="3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проведение </a:t>
            </a:r>
            <a:r>
              <a:rPr lang="ru-RU" sz="3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консультаций в </a:t>
            </a:r>
            <a:r>
              <a:rPr lang="ru-RU" sz="3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 </a:t>
            </a:r>
            <a:r>
              <a:rPr lang="ru-RU" sz="3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классах </a:t>
            </a:r>
            <a:endParaRPr lang="ru-RU" sz="3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63525" indent="0">
              <a:buNone/>
            </a:pPr>
            <a:r>
              <a:rPr lang="ru-RU" sz="3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</a:t>
            </a:r>
            <a:r>
              <a:rPr lang="ru-RU" sz="3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уделять на уроках время на повторение;</a:t>
            </a:r>
          </a:p>
          <a:p>
            <a:pPr marL="263525" indent="0">
              <a:buNone/>
            </a:pPr>
            <a:r>
              <a:rPr lang="ru-RU" sz="3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</a:t>
            </a:r>
            <a:r>
              <a:rPr lang="ru-RU" sz="3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применять различные виды деятельности (работа с текстами, таблицами, диаграммами)</a:t>
            </a:r>
          </a:p>
          <a:p>
            <a:pPr marL="263525" indent="0">
              <a:buNone/>
            </a:pPr>
            <a:r>
              <a:rPr lang="ru-RU" sz="3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</a:t>
            </a:r>
            <a:r>
              <a:rPr lang="ru-RU" sz="3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применять различные формы контроля знаний (устно, письменно, эссе, тесты, анализ текстов);</a:t>
            </a:r>
          </a:p>
          <a:p>
            <a:pPr marL="263525" indent="0">
              <a:buNone/>
            </a:pPr>
            <a:r>
              <a:rPr lang="ru-RU" sz="3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</a:t>
            </a:r>
            <a:r>
              <a:rPr lang="ru-RU" sz="3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проведение пробных </a:t>
            </a:r>
            <a:r>
              <a:rPr lang="ru-RU" sz="3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экзаменов </a:t>
            </a:r>
            <a:r>
              <a:rPr lang="ru-RU" sz="3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(2 раза в год).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/>
          <a:lstStyle/>
          <a:p>
            <a:r>
              <a:rPr lang="ru-RU" sz="4800" b="1" dirty="0" smtClean="0"/>
              <a:t>Этапы работы с учащимися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xmlns="" val="707957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214422"/>
            <a:ext cx="8712968" cy="5143536"/>
          </a:xfrm>
        </p:spPr>
        <p:txBody>
          <a:bodyPr anchor="t"/>
          <a:lstStyle/>
          <a:p>
            <a:pPr marL="87313" lvl="0" algn="l">
              <a:lnSpc>
                <a:spcPct val="100000"/>
              </a:lnSpc>
              <a:spcBef>
                <a:spcPts val="0"/>
              </a:spcBef>
            </a:pPr>
            <a:r>
              <a:rPr lang="ru-RU" sz="3200" b="1" i="1" dirty="0">
                <a:solidFill>
                  <a:schemeClr val="tx1"/>
                </a:solidFill>
                <a:effectLst/>
              </a:rPr>
              <a:t>Задание. </a:t>
            </a:r>
            <a:r>
              <a:rPr lang="ru-RU" sz="3200" b="1" i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3200" b="1" i="1" dirty="0" smtClean="0">
                <a:solidFill>
                  <a:schemeClr val="tx1"/>
                </a:solidFill>
                <a:effectLst/>
              </a:rPr>
            </a:br>
            <a:r>
              <a:rPr lang="ru-RU" sz="3200" b="1" u="sng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/>
              </a:rPr>
              <a:t>Сопоставьте</a:t>
            </a:r>
            <a:r>
              <a:rPr lang="ru-RU" sz="3200" b="1" u="sng" dirty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/>
              </a:rPr>
              <a:t>!</a:t>
            </a:r>
            <a:r>
              <a:rPr lang="ru-RU" sz="3200" b="1" dirty="0">
                <a:solidFill>
                  <a:schemeClr val="tx1"/>
                </a:solidFill>
                <a:effectLst/>
              </a:rPr>
              <a:t> тоталитарный и авторитарный политические режимы по следующим показателям: </a:t>
            </a:r>
            <a:r>
              <a:rPr lang="ru-RU" sz="3200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3200" b="1" dirty="0" smtClean="0">
                <a:solidFill>
                  <a:schemeClr val="tx1"/>
                </a:solidFill>
                <a:effectLst/>
              </a:rPr>
            </a:br>
            <a:r>
              <a:rPr lang="ru-RU" sz="3600" b="1" dirty="0" smtClean="0">
                <a:solidFill>
                  <a:schemeClr val="tx1"/>
                </a:solidFill>
                <a:effectLst/>
              </a:rPr>
              <a:t>наличие </a:t>
            </a:r>
            <a:r>
              <a:rPr lang="ru-RU" sz="3600" b="1" dirty="0">
                <a:solidFill>
                  <a:schemeClr val="tx1"/>
                </a:solidFill>
                <a:effectLst/>
              </a:rPr>
              <a:t>прав и свобод в об-</a:t>
            </a:r>
            <a:r>
              <a:rPr lang="ru-RU" sz="3600" b="1" dirty="0" err="1">
                <a:solidFill>
                  <a:schemeClr val="tx1"/>
                </a:solidFill>
                <a:effectLst/>
              </a:rPr>
              <a:t>ве</a:t>
            </a:r>
            <a:r>
              <a:rPr lang="ru-RU" sz="3600" b="1" dirty="0">
                <a:solidFill>
                  <a:schemeClr val="tx1"/>
                </a:solidFill>
                <a:effectLst/>
              </a:rPr>
              <a:t>, </a:t>
            </a:r>
            <a:r>
              <a:rPr lang="ru-RU" sz="3600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effectLst/>
              </a:rPr>
            </a:br>
            <a:r>
              <a:rPr lang="ru-RU" sz="3600" b="1" dirty="0" smtClean="0">
                <a:solidFill>
                  <a:schemeClr val="tx1"/>
                </a:solidFill>
                <a:effectLst/>
              </a:rPr>
              <a:t>степень </a:t>
            </a:r>
            <a:r>
              <a:rPr lang="ru-RU" sz="3600" b="1" dirty="0">
                <a:solidFill>
                  <a:schemeClr val="tx1"/>
                </a:solidFill>
                <a:effectLst/>
              </a:rPr>
              <a:t>влияния гос-ва на экономику, роль </a:t>
            </a:r>
            <a:r>
              <a:rPr lang="ru-RU" sz="3600" b="1" dirty="0" smtClean="0">
                <a:solidFill>
                  <a:schemeClr val="tx1"/>
                </a:solidFill>
                <a:effectLst/>
              </a:rPr>
              <a:t>вождей-лидеров,</a:t>
            </a:r>
            <a:br>
              <a:rPr lang="ru-RU" sz="3600" b="1" dirty="0" smtClean="0">
                <a:solidFill>
                  <a:schemeClr val="tx1"/>
                </a:solidFill>
                <a:effectLst/>
              </a:rPr>
            </a:br>
            <a:r>
              <a:rPr lang="ru-RU" sz="3600" b="1" dirty="0" smtClean="0">
                <a:solidFill>
                  <a:schemeClr val="tx1"/>
                </a:solidFill>
                <a:effectLst/>
              </a:rPr>
              <a:t>наличие </a:t>
            </a:r>
            <a:r>
              <a:rPr lang="ru-RU" sz="3600" b="1" dirty="0">
                <a:solidFill>
                  <a:schemeClr val="tx1"/>
                </a:solidFill>
                <a:effectLst/>
              </a:rPr>
              <a:t>оппозиции, </a:t>
            </a:r>
            <a:r>
              <a:rPr lang="ru-RU" sz="3600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effectLst/>
              </a:rPr>
            </a:br>
            <a:r>
              <a:rPr lang="ru-RU" sz="3600" b="1" dirty="0" smtClean="0">
                <a:solidFill>
                  <a:schemeClr val="tx1"/>
                </a:solidFill>
                <a:effectLst/>
              </a:rPr>
              <a:t>роль </a:t>
            </a:r>
            <a:r>
              <a:rPr lang="ru-RU" sz="3600" b="1" dirty="0">
                <a:solidFill>
                  <a:schemeClr val="tx1"/>
                </a:solidFill>
                <a:effectLst/>
              </a:rPr>
              <a:t>церкви.</a:t>
            </a:r>
            <a:endParaRPr lang="ru-RU" sz="3600" b="1" i="1" dirty="0">
              <a:solidFill>
                <a:schemeClr val="tx1"/>
              </a:solidFill>
              <a:effectLst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9144000" cy="119675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Типичные ошибки</a:t>
            </a:r>
            <a:endParaRPr lang="ru-RU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522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42050822"/>
              </p:ext>
            </p:extLst>
          </p:nvPr>
        </p:nvGraphicFramePr>
        <p:xfrm>
          <a:off x="49851" y="44624"/>
          <a:ext cx="9108503" cy="6813376"/>
        </p:xfrm>
        <a:graphic>
          <a:graphicData uri="http://schemas.openxmlformats.org/drawingml/2006/table">
            <a:tbl>
              <a:tblPr firstRow="1" bandRow="1" bandCol="1">
                <a:tableStyleId>{5C22544A-7EE6-4342-B048-85BDC9FD1C3A}</a:tableStyleId>
              </a:tblPr>
              <a:tblGrid>
                <a:gridCol w="4536503"/>
                <a:gridCol w="4572000"/>
              </a:tblGrid>
              <a:tr h="714048">
                <a:tc gridSpan="2">
                  <a:txBody>
                    <a:bodyPr/>
                    <a:lstStyle/>
                    <a:p>
                      <a:pPr marL="87313" indent="0" algn="ctr">
                        <a:lnSpc>
                          <a:spcPct val="100000"/>
                        </a:lnSpc>
                      </a:pPr>
                      <a:r>
                        <a:rPr lang="ru-RU" sz="2800" i="1" dirty="0" smtClean="0">
                          <a:effectLst/>
                        </a:rPr>
                        <a:t>Правильный ответ</a:t>
                      </a:r>
                      <a:endParaRPr lang="ru-RU" sz="2800" i="1" dirty="0">
                        <a:effectLst/>
                      </a:endParaRPr>
                    </a:p>
                  </a:txBody>
                  <a:tcPr marL="36000" marR="36000" marT="36000" marB="36000"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i="1" dirty="0"/>
                    </a:p>
                  </a:txBody>
                  <a:tcPr/>
                </a:tc>
              </a:tr>
              <a:tr h="6099328">
                <a:tc>
                  <a:txBody>
                    <a:bodyPr/>
                    <a:lstStyle/>
                    <a:p>
                      <a:pPr marL="87313" indent="0" algn="ctr">
                        <a:lnSpc>
                          <a:spcPct val="100000"/>
                        </a:lnSpc>
                      </a:pPr>
                      <a:r>
                        <a:rPr lang="ru-RU" sz="2800" b="1" dirty="0" smtClean="0">
                          <a:effectLst/>
                        </a:rPr>
                        <a:t>Авторитарный</a:t>
                      </a:r>
                      <a:r>
                        <a:rPr lang="ru-RU" sz="2800" dirty="0" smtClean="0">
                          <a:effectLst/>
                        </a:rPr>
                        <a:t> </a:t>
                      </a:r>
                    </a:p>
                    <a:p>
                      <a:pPr marL="87313" indent="0">
                        <a:lnSpc>
                          <a:spcPct val="100000"/>
                        </a:lnSpc>
                      </a:pPr>
                      <a:r>
                        <a:rPr lang="ru-RU" sz="2800" dirty="0" smtClean="0">
                          <a:effectLst/>
                        </a:rPr>
                        <a:t>Права и свободы граждан  есть,</a:t>
                      </a:r>
                      <a:r>
                        <a:rPr lang="ru-RU" sz="2800" baseline="0" dirty="0" smtClean="0">
                          <a:effectLst/>
                        </a:rPr>
                        <a:t> но ограничены в политической сфере; незначительное  вмешательство в экономику гос-ва;  роль вождя значительная – он лидер гос-ва; оппозиция разрешена, но контролируется; гос-во опирается в своих действиях на церковь </a:t>
                      </a:r>
                      <a:endParaRPr lang="ru-RU" sz="2800" dirty="0">
                        <a:effectLst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87313" indent="0" algn="ctr">
                        <a:lnSpc>
                          <a:spcPct val="100000"/>
                        </a:lnSpc>
                      </a:pPr>
                      <a:r>
                        <a:rPr lang="ru-RU" sz="2800" b="1" dirty="0" smtClean="0">
                          <a:effectLst/>
                        </a:rPr>
                        <a:t>Тоталитарный</a:t>
                      </a:r>
                    </a:p>
                    <a:p>
                      <a:pPr marL="176213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effectLst/>
                        </a:rPr>
                        <a:t>Прав и свобод граждан нет</a:t>
                      </a:r>
                      <a:r>
                        <a:rPr lang="ru-RU" sz="2800" baseline="0" dirty="0" smtClean="0">
                          <a:effectLst/>
                        </a:rPr>
                        <a:t>;  (контроль) значительное  вмешательство в экономику гос-ва;  роль вождя значительная – он лидер гос-ва; оппозиции нет, она физически уничтожается; </a:t>
                      </a:r>
                    </a:p>
                    <a:p>
                      <a:pPr marL="176213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aseline="0" dirty="0" smtClean="0">
                          <a:effectLst/>
                        </a:rPr>
                        <a:t>гос-во запрещает церковь </a:t>
                      </a:r>
                      <a:endParaRPr lang="ru-RU" sz="2800" dirty="0" smtClean="0">
                        <a:effectLst/>
                      </a:endParaRPr>
                    </a:p>
                  </a:txBody>
                  <a:tcPr marL="36000" marR="36000" marT="36000" marB="360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969088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85048967"/>
              </p:ext>
            </p:extLst>
          </p:nvPr>
        </p:nvGraphicFramePr>
        <p:xfrm>
          <a:off x="-25714" y="0"/>
          <a:ext cx="9108503" cy="6858000"/>
        </p:xfrm>
        <a:graphic>
          <a:graphicData uri="http://schemas.openxmlformats.org/drawingml/2006/table">
            <a:tbl>
              <a:tblPr firstRow="1" bandRow="1" bandCol="1">
                <a:tableStyleId>{5C22544A-7EE6-4342-B048-85BDC9FD1C3A}</a:tableStyleId>
              </a:tblPr>
              <a:tblGrid>
                <a:gridCol w="4536503"/>
                <a:gridCol w="4572000"/>
              </a:tblGrid>
              <a:tr h="938944">
                <a:tc gridSpan="2">
                  <a:txBody>
                    <a:bodyPr/>
                    <a:lstStyle/>
                    <a:p>
                      <a:pPr marL="87313" indent="0" algn="ctr">
                        <a:lnSpc>
                          <a:spcPct val="100000"/>
                        </a:lnSpc>
                      </a:pPr>
                      <a:r>
                        <a:rPr lang="ru-RU" sz="3600" b="1" i="1" dirty="0" smtClean="0">
                          <a:solidFill>
                            <a:schemeClr val="bg1"/>
                          </a:solidFill>
                          <a:effectLst/>
                        </a:rPr>
                        <a:t>Ответ учащихся</a:t>
                      </a:r>
                      <a:endParaRPr lang="ru-RU" sz="3600" b="1" i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36000" marR="36000" marT="36000" marB="36000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87313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100" dirty="0" smtClean="0">
                        <a:effectLst/>
                      </a:endParaRPr>
                    </a:p>
                  </a:txBody>
                  <a:tcPr marL="36000" marR="36000" marT="36000" marB="36000"/>
                </a:tc>
              </a:tr>
              <a:tr h="5919056">
                <a:tc>
                  <a:txBody>
                    <a:bodyPr/>
                    <a:lstStyle/>
                    <a:p>
                      <a:pPr marL="87313" indent="0" algn="ctr">
                        <a:lnSpc>
                          <a:spcPct val="100000"/>
                        </a:lnSpc>
                      </a:pPr>
                      <a:r>
                        <a:rPr lang="ru-RU" sz="3600" dirty="0" smtClean="0">
                          <a:effectLst/>
                        </a:rPr>
                        <a:t>Авторитарный </a:t>
                      </a:r>
                    </a:p>
                    <a:p>
                      <a:pPr marL="87313" indent="0">
                        <a:lnSpc>
                          <a:spcPct val="100000"/>
                        </a:lnSpc>
                      </a:pPr>
                      <a:r>
                        <a:rPr lang="ru-RU" sz="3600" dirty="0" smtClean="0">
                          <a:effectLst/>
                        </a:rPr>
                        <a:t>Права и свободы граждан,  </a:t>
                      </a:r>
                      <a:r>
                        <a:rPr lang="ru-RU" sz="3600" baseline="0" dirty="0" smtClean="0">
                          <a:effectLst/>
                        </a:rPr>
                        <a:t>вмешательство гос-ва в экономику;  роль лидера-вождя.</a:t>
                      </a:r>
                      <a:endParaRPr lang="ru-RU" sz="3600" dirty="0">
                        <a:effectLst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87313" indent="0" algn="ctr">
                        <a:lnSpc>
                          <a:spcPct val="100000"/>
                        </a:lnSpc>
                      </a:pPr>
                      <a:r>
                        <a:rPr lang="ru-RU" sz="3600" dirty="0" smtClean="0">
                          <a:effectLst/>
                        </a:rPr>
                        <a:t>Тоталитарный</a:t>
                      </a:r>
                    </a:p>
                    <a:p>
                      <a:pPr marL="87313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aseline="0" dirty="0" smtClean="0">
                          <a:effectLst/>
                        </a:rPr>
                        <a:t>Вмешательство гос-ва в экономику;  роль вождя, наличие оппозиции, </a:t>
                      </a:r>
                    </a:p>
                    <a:p>
                      <a:pPr marL="87313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i="0" baseline="0" dirty="0" smtClean="0">
                          <a:effectLst/>
                        </a:rPr>
                        <a:t>роль церкви</a:t>
                      </a:r>
                      <a:r>
                        <a:rPr lang="ru-RU" sz="3600" baseline="0" dirty="0" smtClean="0">
                          <a:effectLst/>
                        </a:rPr>
                        <a:t>.</a:t>
                      </a:r>
                      <a:endParaRPr lang="ru-RU" sz="3600" dirty="0" smtClean="0">
                        <a:effectLst/>
                      </a:endParaRPr>
                    </a:p>
                  </a:txBody>
                  <a:tcPr marL="36000" marR="36000" marT="36000" marB="360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2665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408712"/>
          </a:xfrm>
        </p:spPr>
        <p:txBody>
          <a:bodyPr>
            <a:normAutofit/>
          </a:bodyPr>
          <a:lstStyle/>
          <a:p>
            <a:pPr marL="176213" indent="0">
              <a:buNone/>
            </a:pPr>
            <a:r>
              <a:rPr lang="ru-RU" sz="3600" b="1" i="1" dirty="0" smtClean="0">
                <a:solidFill>
                  <a:schemeClr val="tx1"/>
                </a:solidFill>
              </a:rPr>
              <a:t>Задание. В </a:t>
            </a:r>
            <a:r>
              <a:rPr lang="ru-RU" sz="3600" b="1" i="1" dirty="0">
                <a:solidFill>
                  <a:schemeClr val="tx1"/>
                </a:solidFill>
              </a:rPr>
              <a:t>приведенном списке найдите предметы, которые относятся к материальной культуре, запишите цифры в порядке возрастания в листок </a:t>
            </a:r>
            <a:r>
              <a:rPr lang="ru-RU" sz="3600" b="1" i="1" dirty="0" smtClean="0">
                <a:solidFill>
                  <a:schemeClr val="tx1"/>
                </a:solidFill>
              </a:rPr>
              <a:t>ответа.</a:t>
            </a:r>
            <a:endParaRPr lang="ru-RU" sz="3600" dirty="0">
              <a:solidFill>
                <a:schemeClr val="tx1"/>
              </a:solidFill>
            </a:endParaRPr>
          </a:p>
          <a:p>
            <a:pPr marL="176213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77847376"/>
              </p:ext>
            </p:extLst>
          </p:nvPr>
        </p:nvGraphicFramePr>
        <p:xfrm>
          <a:off x="0" y="3284984"/>
          <a:ext cx="9144000" cy="3528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3528392">
                <a:tc>
                  <a:txBody>
                    <a:bodyPr/>
                    <a:lstStyle/>
                    <a:p>
                      <a:pPr marL="176213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dirty="0" smtClean="0"/>
                        <a:t>1) Лес                           6) озеро</a:t>
                      </a:r>
                    </a:p>
                    <a:p>
                      <a:pPr marL="176213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dirty="0" smtClean="0"/>
                        <a:t>2) Парк                        7) бассейн</a:t>
                      </a:r>
                    </a:p>
                    <a:p>
                      <a:pPr marL="176213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dirty="0" smtClean="0"/>
                        <a:t>3) Картина                 8) пальто</a:t>
                      </a:r>
                    </a:p>
                    <a:p>
                      <a:pPr marL="176213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dirty="0" smtClean="0"/>
                        <a:t>4) Дом            </a:t>
                      </a:r>
                    </a:p>
                    <a:p>
                      <a:pPr marL="176213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dirty="0" smtClean="0"/>
                        <a:t>5) Асфальтированная дорога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20392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29096829"/>
              </p:ext>
            </p:extLst>
          </p:nvPr>
        </p:nvGraphicFramePr>
        <p:xfrm>
          <a:off x="0" y="188640"/>
          <a:ext cx="9144000" cy="3096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3096344">
                <a:tc>
                  <a:txBody>
                    <a:bodyPr/>
                    <a:lstStyle/>
                    <a:p>
                      <a:pPr marL="177800" indent="0"/>
                      <a:endParaRPr lang="ru-RU" sz="4000" i="1" dirty="0" smtClean="0"/>
                    </a:p>
                    <a:p>
                      <a:pPr marL="177800" indent="0" algn="ctr"/>
                      <a:r>
                        <a:rPr lang="ru-RU" sz="4000" i="1" dirty="0" smtClean="0"/>
                        <a:t>Правильный ответ</a:t>
                      </a:r>
                      <a:r>
                        <a:rPr lang="ru-RU" sz="4000" dirty="0" smtClean="0"/>
                        <a:t>: 234578</a:t>
                      </a:r>
                    </a:p>
                    <a:p>
                      <a:pPr marL="177800" indent="0"/>
                      <a:r>
                        <a:rPr lang="ru-RU" sz="4000" i="1" dirty="0" smtClean="0"/>
                        <a:t>оценивается  в 2 балла,</a:t>
                      </a:r>
                      <a:r>
                        <a:rPr lang="ru-RU" sz="4000" i="1" baseline="0" dirty="0" smtClean="0"/>
                        <a:t> допускается 1 ошибка – 1 балл.</a:t>
                      </a:r>
                      <a:endParaRPr lang="ru-RU" sz="4000" i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58697223"/>
              </p:ext>
            </p:extLst>
          </p:nvPr>
        </p:nvGraphicFramePr>
        <p:xfrm>
          <a:off x="0" y="3573016"/>
          <a:ext cx="9144000" cy="3096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3096344">
                <a:tc>
                  <a:txBody>
                    <a:bodyPr/>
                    <a:lstStyle/>
                    <a:p>
                      <a:pPr marL="176213" indent="0"/>
                      <a:r>
                        <a:rPr lang="ru-RU" sz="4400" i="1" dirty="0" smtClean="0"/>
                        <a:t>Ответы учащихся</a:t>
                      </a:r>
                      <a:r>
                        <a:rPr lang="ru-RU" sz="4400" dirty="0" smtClean="0"/>
                        <a:t>: </a:t>
                      </a:r>
                    </a:p>
                    <a:p>
                      <a:pPr marL="176213" indent="0"/>
                      <a:r>
                        <a:rPr lang="ru-RU" sz="4400" dirty="0" smtClean="0"/>
                        <a:t>может быть - 325478, или</a:t>
                      </a:r>
                    </a:p>
                    <a:p>
                      <a:pPr marL="176213" indent="0"/>
                      <a:r>
                        <a:rPr lang="ru-RU" sz="4400" dirty="0" smtClean="0"/>
                        <a:t>348, или 438, или</a:t>
                      </a:r>
                      <a:r>
                        <a:rPr lang="ru-RU" sz="4400" baseline="0" dirty="0" smtClean="0"/>
                        <a:t> 843 и т.п. </a:t>
                      </a:r>
                    </a:p>
                    <a:p>
                      <a:pPr marL="176213" indent="0"/>
                      <a:r>
                        <a:rPr lang="ru-RU" sz="4400" i="1" baseline="0" dirty="0" smtClean="0"/>
                        <a:t>оценивается  в 0 баллов.</a:t>
                      </a:r>
                      <a:endParaRPr lang="ru-RU" sz="4400" i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47433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88640"/>
            <a:ext cx="9144000" cy="6669360"/>
          </a:xfrm>
        </p:spPr>
        <p:txBody>
          <a:bodyPr lIns="36000" tIns="36000" rIns="36000" bIns="36000">
            <a:normAutofit/>
          </a:bodyPr>
          <a:lstStyle/>
          <a:p>
            <a:pPr marL="552450"/>
            <a:r>
              <a:rPr lang="ru-RU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Экзамен по обществознанию в </a:t>
            </a:r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форме ГИА в МОУ «СОШ №39» г. Чебоксары сдали </a:t>
            </a:r>
            <a:r>
              <a:rPr lang="ru-RU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минувшем учебном году </a:t>
            </a:r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</a:t>
            </a:r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девятиклассников из 2 девятых классов школы, </a:t>
            </a:r>
            <a:r>
              <a:rPr lang="ru-RU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</a:t>
            </a:r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составило свыше </a:t>
            </a:r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50%</a:t>
            </a:r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от общего числа учащихся   9 классов.</a:t>
            </a:r>
          </a:p>
          <a:p>
            <a:pPr marL="552450"/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 справились </a:t>
            </a:r>
            <a:r>
              <a:rPr lang="ru-RU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</a:t>
            </a:r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экзаменом успешно. «5» получили  4  учащихся, «3» - 5 учащихся, остальные -  «4».  Средний балл </a:t>
            </a:r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3, 96 </a:t>
            </a:r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выше </a:t>
            </a:r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республиканского, но ниже уровня г. Чебоксары среди выпускников 9 кл. общеобразовательных школ ЧР.</a:t>
            </a:r>
          </a:p>
        </p:txBody>
      </p:sp>
    </p:spTree>
    <p:extLst>
      <p:ext uri="{BB962C8B-B14F-4D97-AF65-F5344CB8AC3E}">
        <p14:creationId xmlns:p14="http://schemas.microsoft.com/office/powerpoint/2010/main" xmlns="" val="20935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1" y="1052736"/>
            <a:ext cx="8784977" cy="5616624"/>
          </a:xfrm>
        </p:spPr>
        <p:txBody>
          <a:bodyPr lIns="36000" tIns="36000" rIns="36000" bIns="36000">
            <a:noAutofit/>
          </a:bodyPr>
          <a:lstStyle/>
          <a:p>
            <a:pPr marL="544513" indent="-457200">
              <a:buFont typeface="+mj-lt"/>
              <a:buAutoNum type="arabicPeriod"/>
            </a:pPr>
            <a:r>
              <a:rPr lang="ru-RU" altLang="ru-RU" sz="36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познакомиться с  </a:t>
            </a:r>
            <a:r>
              <a:rPr lang="ru-RU" altLang="ru-RU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требованиями и особенностями проведения государственной итоговой аттестации выпускников </a:t>
            </a:r>
            <a:r>
              <a:rPr lang="ru-RU" altLang="ru-RU" sz="36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9-ых классов.</a:t>
            </a:r>
          </a:p>
          <a:p>
            <a:pPr marL="544513" indent="-457200">
              <a:buFont typeface="+mj-lt"/>
              <a:buAutoNum type="arabicPeriod"/>
            </a:pPr>
            <a:r>
              <a:rPr lang="ru-RU" altLang="ru-RU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altLang="ru-RU" sz="36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познакомиться с предполагаемыми изменениями в </a:t>
            </a:r>
            <a:r>
              <a:rPr lang="ru-RU" altLang="ru-RU" sz="36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КИМах</a:t>
            </a:r>
            <a:r>
              <a:rPr lang="ru-RU" altLang="ru-RU" sz="36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и структуре оценивания результатов ГИА</a:t>
            </a:r>
            <a:endParaRPr lang="ru-RU" altLang="ru-RU" sz="3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ru-RU" sz="3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-99392"/>
            <a:ext cx="9144000" cy="1080120"/>
          </a:xfrm>
        </p:spPr>
        <p:txBody>
          <a:bodyPr/>
          <a:lstStyle/>
          <a:p>
            <a:r>
              <a:rPr lang="ru-RU" sz="4800" b="1" dirty="0" smtClean="0"/>
              <a:t>Этапы работы учителя 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xmlns="" val="303263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2008"/>
            <a:ext cx="9144000" cy="836712"/>
          </a:xfr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ru-RU" sz="3000" b="1" dirty="0">
                <a:solidFill>
                  <a:srgbClr val="0070C0"/>
                </a:solidFill>
              </a:rPr>
              <a:t>Справка о планируемых изменениях КИМ ГИА </a:t>
            </a:r>
            <a:r>
              <a:rPr lang="ru-RU" sz="3000" b="1" dirty="0" smtClean="0">
                <a:solidFill>
                  <a:srgbClr val="0070C0"/>
                </a:solidFill>
              </a:rPr>
              <a:t>для выпускников </a:t>
            </a:r>
            <a:r>
              <a:rPr lang="ru-RU" sz="3000" b="1" dirty="0">
                <a:solidFill>
                  <a:srgbClr val="0070C0"/>
                </a:solidFill>
              </a:rPr>
              <a:t>9 кл. 2014 года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24136"/>
            <a:ext cx="9144000" cy="5633864"/>
          </a:xfrm>
        </p:spPr>
        <p:txBody>
          <a:bodyPr>
            <a:normAutofit/>
          </a:bodyPr>
          <a:lstStyle/>
          <a:p>
            <a:r>
              <a:rPr lang="ru-RU" sz="25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Информатика </a:t>
            </a:r>
            <a:r>
              <a:rPr lang="ru-RU" sz="25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 ИКТ - изменений нет.</a:t>
            </a:r>
          </a:p>
          <a:p>
            <a:r>
              <a:rPr lang="ru-RU" sz="25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История - изменений нет.</a:t>
            </a:r>
          </a:p>
          <a:p>
            <a:r>
              <a:rPr lang="ru-RU" sz="25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Иностранные языки - изменений нет.</a:t>
            </a:r>
          </a:p>
          <a:p>
            <a:r>
              <a:rPr lang="ru-RU" sz="25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Литература - изменений нет.</a:t>
            </a:r>
          </a:p>
          <a:p>
            <a:r>
              <a:rPr lang="ru-RU" sz="25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Математика - изменений нет.</a:t>
            </a:r>
          </a:p>
          <a:p>
            <a:r>
              <a:rPr lang="ru-RU" sz="25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Русский язык – изменений нет</a:t>
            </a:r>
            <a:r>
              <a:rPr lang="ru-RU" sz="25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ru-RU" sz="25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Обществознание </a:t>
            </a:r>
            <a:r>
              <a:rPr lang="ru-RU" sz="25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</a:t>
            </a:r>
            <a:r>
              <a:rPr lang="ru-RU" sz="2500" b="1" i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принципиальных изменений нет</a:t>
            </a:r>
            <a:r>
              <a:rPr lang="ru-RU" sz="25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Изменения </a:t>
            </a:r>
            <a:r>
              <a:rPr lang="ru-RU" sz="25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структуре и содержании КИМ отсутствуют. На основе анализа статистических данных изменена система оценивания задания В5: оно оценивается не 2, а 1 баллом.</a:t>
            </a:r>
          </a:p>
          <a:p>
            <a:pPr marL="0" indent="0">
              <a:buNone/>
            </a:pPr>
            <a:endParaRPr lang="ru-RU" sz="25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134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6632"/>
            <a:ext cx="9144000" cy="6741368"/>
          </a:xfrm>
        </p:spPr>
        <p:txBody>
          <a:bodyPr lIns="36000" tIns="36000" rIns="36000" bIns="36000">
            <a:noAutofit/>
          </a:bodyPr>
          <a:lstStyle/>
          <a:p>
            <a:r>
              <a:rPr lang="ru-RU" sz="22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География </a:t>
            </a:r>
            <a:r>
              <a:rPr lang="ru-RU" sz="2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</a:t>
            </a:r>
            <a:r>
              <a:rPr lang="ru-RU" sz="2200" b="1" i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принципиальных изменений нет.</a:t>
            </a:r>
          </a:p>
          <a:p>
            <a:pPr marL="177800" indent="0">
              <a:buNone/>
            </a:pPr>
            <a:r>
              <a:rPr lang="ru-RU" sz="2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Изменено соотношение заданий с выбором ответа, с кратким и </a:t>
            </a:r>
            <a:r>
              <a:rPr lang="ru-RU" sz="2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развернутым ответом</a:t>
            </a:r>
            <a:r>
              <a:rPr lang="ru-RU" sz="2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17, 10 и 3 соответственно.</a:t>
            </a:r>
          </a:p>
          <a:p>
            <a:pPr marL="177800" indent="0">
              <a:buNone/>
            </a:pPr>
            <a:r>
              <a:rPr lang="ru-RU" sz="2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экзаменационную работу 2014 г. включено задание, которое нацелено на </a:t>
            </a:r>
            <a:r>
              <a:rPr lang="ru-RU" sz="2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проверку понимания </a:t>
            </a:r>
            <a:r>
              <a:rPr lang="ru-RU" sz="2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основных географических </a:t>
            </a:r>
            <a:r>
              <a:rPr lang="ru-RU" sz="2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понятий </a:t>
            </a:r>
            <a:r>
              <a:rPr lang="ru-RU" sz="2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 терминов и умения </a:t>
            </a:r>
            <a:r>
              <a:rPr lang="ru-RU" sz="2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использовать приобретенные </a:t>
            </a:r>
            <a:r>
              <a:rPr lang="ru-RU" sz="2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знания для решения </a:t>
            </a:r>
            <a:r>
              <a:rPr lang="ru-RU" sz="2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практических  </a:t>
            </a:r>
            <a:r>
              <a:rPr lang="ru-RU" sz="2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задач.</a:t>
            </a:r>
          </a:p>
          <a:p>
            <a:r>
              <a:rPr lang="ru-RU" sz="22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Биология </a:t>
            </a:r>
            <a:r>
              <a:rPr lang="ru-RU" sz="22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принципиальных изменений нет.</a:t>
            </a:r>
          </a:p>
          <a:p>
            <a:pPr marL="176213" indent="0">
              <a:buNone/>
              <a:tabLst>
                <a:tab pos="8880475" algn="l"/>
              </a:tabLst>
            </a:pPr>
            <a:r>
              <a:rPr lang="ru-RU" sz="2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1) В части 1(А) на 2 сокращено количество заданий.</a:t>
            </a:r>
          </a:p>
          <a:p>
            <a:pPr marL="176213" indent="0">
              <a:buNone/>
              <a:tabLst>
                <a:tab pos="8880475" algn="l"/>
              </a:tabLst>
            </a:pPr>
            <a:r>
              <a:rPr lang="ru-RU" sz="2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2) В часть 2 (В) включено новое задание с выбором трех верных ответов из шести.</a:t>
            </a:r>
          </a:p>
          <a:p>
            <a:pPr marL="176213" indent="0">
              <a:buNone/>
              <a:tabLst>
                <a:tab pos="8880475" algn="l"/>
              </a:tabLst>
            </a:pPr>
            <a:r>
              <a:rPr lang="ru-RU" sz="2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3) В часть 3(С) включено новое задание на применение биологических знаний в практической ситуации.</a:t>
            </a:r>
          </a:p>
          <a:p>
            <a:pPr marL="176213" indent="0">
              <a:buNone/>
              <a:tabLst>
                <a:tab pos="8880475" algn="l"/>
              </a:tabLst>
            </a:pPr>
            <a:r>
              <a:rPr lang="ru-RU" sz="2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результате количество заданий не изменилось, но максимальный первичный балл за выполнение экзаменационной работы повысился </a:t>
            </a:r>
            <a:r>
              <a:rPr lang="ru-RU" sz="2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 43 до 46</a:t>
            </a:r>
            <a:r>
              <a:rPr lang="ru-RU" sz="2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176213" indent="0">
              <a:buNone/>
              <a:tabLst>
                <a:tab pos="0" algn="l"/>
              </a:tabLst>
            </a:pPr>
            <a:endParaRPr lang="ru-RU" sz="2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740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648072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ru-RU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Физика </a:t>
            </a:r>
            <a:r>
              <a:rPr lang="ru-RU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</a:t>
            </a:r>
            <a:r>
              <a:rPr lang="ru-RU" b="1" i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принципиальных изменений нет.</a:t>
            </a:r>
          </a:p>
          <a:p>
            <a:pPr marL="176213" indent="0">
              <a:lnSpc>
                <a:spcPct val="120000"/>
              </a:lnSpc>
              <a:buNone/>
            </a:pPr>
            <a:r>
              <a:rPr lang="ru-RU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Усовершенствованы критерии оценивания  заданий с развернутым ответом.</a:t>
            </a:r>
          </a:p>
          <a:p>
            <a:pPr>
              <a:lnSpc>
                <a:spcPct val="120000"/>
              </a:lnSpc>
            </a:pPr>
            <a:r>
              <a:rPr lang="ru-RU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Химия – </a:t>
            </a:r>
            <a:r>
              <a:rPr lang="ru-RU" b="1" i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модели экзамена.</a:t>
            </a:r>
          </a:p>
          <a:p>
            <a:pPr marL="176213" indent="0">
              <a:lnSpc>
                <a:spcPct val="120000"/>
              </a:lnSpc>
              <a:buNone/>
            </a:pPr>
            <a:r>
              <a:rPr lang="ru-RU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2014 г. на выбор органов управления образованием субъектов РФ предлагаются 2 модели экзаменационной работы по химии. Демовесия-1 2014 г. по своей структуре и содержанию аналогична работе 2013 г. В демоверсии-2 усилена практико-ориентированная составляющая, в связи с чем в экзаменационную работу включено  задание для выполнения реального химического эксперимента (С4).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2294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712968" cy="6408712"/>
          </a:xfrm>
        </p:spPr>
        <p:txBody>
          <a:bodyPr>
            <a:noAutofit/>
          </a:bodyPr>
          <a:lstStyle/>
          <a:p>
            <a:pPr marL="742950" indent="-742950">
              <a:buFont typeface="+mj-lt"/>
              <a:buAutoNum type="arabicPeriod" startAt="3"/>
            </a:pPr>
            <a:r>
              <a:rPr lang="ru-RU" altLang="ru-RU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определить контингент учащихся, выбравших экзамен по обществознанию в форме ГИА.</a:t>
            </a:r>
          </a:p>
          <a:p>
            <a:pPr marL="720725" indent="-633413">
              <a:buFont typeface="+mj-lt"/>
              <a:buAutoNum type="arabicPeriod" startAt="3"/>
            </a:pPr>
            <a:r>
              <a:rPr lang="ru-RU" altLang="ru-RU" sz="36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выявить </a:t>
            </a:r>
            <a:r>
              <a:rPr lang="ru-RU" altLang="ru-RU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объективные проблемы, возникающие в процессе подготовки к ГИА по </a:t>
            </a:r>
            <a:r>
              <a:rPr lang="ru-RU" altLang="ru-RU" sz="36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обществознанию как у педагога, так и у учащихся. </a:t>
            </a:r>
          </a:p>
          <a:p>
            <a:pPr marL="0" indent="0">
              <a:buNone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357536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4"/>
            <a:ext cx="9144000" cy="836712"/>
          </a:xfrm>
        </p:spPr>
        <p:txBody>
          <a:bodyPr/>
          <a:lstStyle/>
          <a:p>
            <a:r>
              <a:rPr lang="ru-RU" sz="4800" b="1" dirty="0" smtClean="0"/>
              <a:t>Этапы работы с учащимися</a:t>
            </a:r>
            <a:endParaRPr lang="ru-RU" sz="4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556792"/>
            <a:ext cx="8784976" cy="5040560"/>
          </a:xfrm>
        </p:spPr>
        <p:txBody>
          <a:bodyPr anchor="ctr" anchorCtr="1">
            <a:noAutofit/>
          </a:bodyPr>
          <a:lstStyle/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ru-RU" sz="36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Работа с документами по ГИА </a:t>
            </a:r>
            <a:endParaRPr lang="ru-RU" sz="36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0"/>
              </a:spcBef>
            </a:pPr>
            <a:r>
              <a:rPr lang="ru-RU" sz="36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познакомить с кодификатором элементов содержания и требований к уровню подготовки обучающихся по обществознанию</a:t>
            </a:r>
          </a:p>
          <a:p>
            <a:pPr marL="728663" indent="-728663">
              <a:spcBef>
                <a:spcPts val="0"/>
              </a:spcBef>
            </a:pPr>
            <a:r>
              <a:rPr lang="ru-RU" sz="36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изучить систему оценивания работ;</a:t>
            </a:r>
          </a:p>
          <a:p>
            <a:pPr marL="728663" indent="-728663">
              <a:spcBef>
                <a:spcPts val="0"/>
              </a:spcBef>
            </a:pPr>
            <a:r>
              <a:rPr lang="ru-RU" sz="36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обратить </a:t>
            </a:r>
            <a:r>
              <a:rPr lang="ru-RU" sz="36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внимание на особенности заполнения бланков ответов по обществознанию;</a:t>
            </a:r>
          </a:p>
          <a:p>
            <a:pPr marL="0" indent="0">
              <a:spcBef>
                <a:spcPts val="0"/>
              </a:spcBef>
              <a:buNone/>
            </a:pPr>
            <a:endParaRPr lang="ru-RU" sz="36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938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29614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3600" dirty="0" smtClean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Особенности </a:t>
            </a:r>
            <a:r>
              <a:rPr lang="ru-RU" sz="3600" dirty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заполнения бланков </a:t>
            </a:r>
            <a:r>
              <a:rPr lang="ru-RU" sz="3600" dirty="0" smtClean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ответов по </a:t>
            </a:r>
            <a:r>
              <a:rPr lang="ru-RU" sz="3600" dirty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обществознанию</a:t>
            </a:r>
            <a:endParaRPr lang="ru-RU" sz="3600" dirty="0">
              <a:ln>
                <a:solidFill>
                  <a:srgbClr val="002060"/>
                </a:solidFill>
              </a:ln>
              <a:solidFill>
                <a:srgbClr val="0070C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58744175"/>
              </p:ext>
            </p:extLst>
          </p:nvPr>
        </p:nvGraphicFramePr>
        <p:xfrm>
          <a:off x="14246" y="1628800"/>
          <a:ext cx="9144000" cy="50974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79208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РУССКИЙ ЯЗЫК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ОБЩЕСТВОЗНАНИЕ</a:t>
                      </a:r>
                      <a:endParaRPr lang="ru-RU" sz="2800" dirty="0"/>
                    </a:p>
                  </a:txBody>
                  <a:tcPr/>
                </a:tc>
              </a:tr>
              <a:tr h="1851297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</a:tr>
              <a:tr h="2454114">
                <a:tc>
                  <a:txBody>
                    <a:bodyPr/>
                    <a:lstStyle/>
                    <a:p>
                      <a:pPr algn="ctr"/>
                      <a:r>
                        <a:rPr lang="ru-RU" sz="2800" b="1" u="sng" dirty="0" smtClean="0">
                          <a:solidFill>
                            <a:srgbClr val="FF0000"/>
                          </a:solidFill>
                        </a:rPr>
                        <a:t>Обязательно</a:t>
                      </a:r>
                      <a:r>
                        <a:rPr lang="ru-RU" sz="2800" u="sng" dirty="0" smtClean="0">
                          <a:solidFill>
                            <a:srgbClr val="FF0000"/>
                          </a:solidFill>
                        </a:rPr>
                        <a:t>!</a:t>
                      </a:r>
                      <a:r>
                        <a:rPr lang="ru-RU" sz="2800" u="sng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  <a:p>
                      <a:pPr marL="176213" indent="0"/>
                      <a:r>
                        <a:rPr lang="ru-RU" sz="2800" baseline="0" dirty="0" smtClean="0">
                          <a:solidFill>
                            <a:schemeClr val="tx1"/>
                          </a:solidFill>
                        </a:rPr>
                        <a:t>   Вносить в бланк ответов необходимые знаки препинания в отдельную клетку!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7313" indent="0"/>
                      <a:r>
                        <a:rPr lang="ru-RU" sz="2800" b="1" u="sng" dirty="0" smtClean="0">
                          <a:solidFill>
                            <a:srgbClr val="FF0000"/>
                          </a:solidFill>
                        </a:rPr>
                        <a:t>Категорически нельзя!</a:t>
                      </a:r>
                    </a:p>
                    <a:p>
                      <a:pPr marL="176213" indent="0"/>
                      <a:r>
                        <a:rPr lang="ru-RU" sz="2800" b="0" dirty="0" smtClean="0">
                          <a:solidFill>
                            <a:schemeClr val="tx1"/>
                          </a:solidFill>
                        </a:rPr>
                        <a:t>  Вносить в бланк ответов знаки препинания, допускать пробелы!</a:t>
                      </a:r>
                      <a:endParaRPr lang="ru-RU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288032" y="2852936"/>
            <a:ext cx="75557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В1</a:t>
            </a:r>
            <a:endParaRPr lang="ru-RU" sz="36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763688" y="2852936"/>
            <a:ext cx="611560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,</a:t>
            </a:r>
            <a:endParaRPr lang="ru-RU" sz="36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373378" y="2852936"/>
            <a:ext cx="611560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2</a:t>
            </a:r>
            <a:endParaRPr lang="ru-RU" sz="36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984938" y="2852936"/>
            <a:ext cx="611560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,</a:t>
            </a:r>
            <a:endParaRPr lang="ru-RU" sz="36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600400" y="2852936"/>
            <a:ext cx="611560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3</a:t>
            </a:r>
            <a:endParaRPr lang="ru-RU" sz="3600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152128" y="2852936"/>
            <a:ext cx="611560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1</a:t>
            </a:r>
            <a:endParaRPr lang="ru-RU" sz="3600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8208912" y="2852936"/>
            <a:ext cx="611560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/>
              <a:t>4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7560840" y="2852936"/>
            <a:ext cx="611560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3</a:t>
            </a:r>
            <a:endParaRPr lang="ru-RU" sz="36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6912768" y="2852936"/>
            <a:ext cx="611560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2</a:t>
            </a:r>
            <a:endParaRPr lang="ru-RU" sz="36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6259905" y="2852936"/>
            <a:ext cx="611560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1</a:t>
            </a:r>
            <a:endParaRPr lang="ru-RU" sz="36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5070666" y="2852936"/>
            <a:ext cx="905998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В1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xmlns="" val="150706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359</TotalTime>
  <Words>947</Words>
  <Application>Microsoft Office PowerPoint</Application>
  <PresentationFormat>Экран (4:3)</PresentationFormat>
  <Paragraphs>111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Исполнительная</vt:lpstr>
      <vt:lpstr>ОРГАНИЗАЦИЯ ПОДГОТОВКИ         К  ГИА ПО ОБЩЕСТОЗНАНИЮ</vt:lpstr>
      <vt:lpstr>Слайд 2</vt:lpstr>
      <vt:lpstr>Этапы работы учителя </vt:lpstr>
      <vt:lpstr>Справка о планируемых изменениях КИМ ГИА для выпускников 9 кл. 2014 года</vt:lpstr>
      <vt:lpstr>Слайд 5</vt:lpstr>
      <vt:lpstr>Слайд 6</vt:lpstr>
      <vt:lpstr>Слайд 7</vt:lpstr>
      <vt:lpstr>Этапы работы с учащимися</vt:lpstr>
      <vt:lpstr>Особенности заполнения бланков ответов по обществознанию</vt:lpstr>
      <vt:lpstr>Интерпретация результатов тестирования по обществознанию в рамках  проведения ГИА выпускников 9 кл. в 2014 году</vt:lpstr>
      <vt:lpstr>Этапы работы с учащимися</vt:lpstr>
      <vt:lpstr>Этапы работы с учащимися</vt:lpstr>
      <vt:lpstr>Задание.  Сопоставьте! тоталитарный и авторитарный политические режимы по следующим показателям:  наличие прав и свобод в об-ве,  степень влияния гос-ва на экономику, роль вождей-лидеров, наличие оппозиции,  роль церкви.</vt:lpstr>
      <vt:lpstr>Слайд 14</vt:lpstr>
      <vt:lpstr>Слайд 15</vt:lpstr>
      <vt:lpstr>Слайд 16</vt:lpstr>
      <vt:lpstr>Слайд 17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ПОДГОТОВКИ         К ГИА ПО ОБЩЕСТОЗНАНИЮ</dc:title>
  <dc:creator>Ната</dc:creator>
  <cp:lastModifiedBy>user</cp:lastModifiedBy>
  <cp:revision>33</cp:revision>
  <dcterms:created xsi:type="dcterms:W3CDTF">2013-11-07T15:25:16Z</dcterms:created>
  <dcterms:modified xsi:type="dcterms:W3CDTF">2013-11-08T04:37:02Z</dcterms:modified>
</cp:coreProperties>
</file>