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4C0A34-6084-4673-B578-88FD171A400B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AD6A14-BD49-4B11-BE45-15264ADFB5D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7943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AD6A14-BD49-4B11-BE45-15264ADFB5D6}" type="slidenum">
              <a:rPr lang="ru-RU" smtClean="0"/>
              <a:t>6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1412C-AB10-41E0-BA60-4395365A9BF5}" type="datetimeFigureOut">
              <a:rPr lang="ru-RU" smtClean="0"/>
              <a:t>28.08.2013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7F85CC-73D0-4D22-92F9-C340350E35F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85786" y="1785926"/>
            <a:ext cx="7772400" cy="2613033"/>
          </a:xfrm>
        </p:spPr>
        <p:txBody>
          <a:bodyPr>
            <a:normAutofit fontScale="90000"/>
          </a:bodyPr>
          <a:lstStyle/>
          <a:p>
            <a:r>
              <a:rPr lang="ru-RU" b="1" i="1" dirty="0" smtClean="0">
                <a:solidFill>
                  <a:srgbClr val="FF0000"/>
                </a:solidFill>
              </a:rPr>
              <a:t>Формирование информационно-коммуникационной компетентности учащихся на уроках английского языка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91880" y="4653136"/>
            <a:ext cx="5472608" cy="1584176"/>
          </a:xfrm>
        </p:spPr>
        <p:txBody>
          <a:bodyPr>
            <a:normAutofit/>
          </a:bodyPr>
          <a:lstStyle/>
          <a:p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Подготовила:учитель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английского языка </a:t>
            </a:r>
            <a:r>
              <a:rPr lang="ru-RU" sz="2400" dirty="0" err="1" smtClean="0">
                <a:solidFill>
                  <a:schemeClr val="accent2">
                    <a:lumMod val="75000"/>
                  </a:schemeClr>
                </a:solidFill>
              </a:rPr>
              <a:t>Селезнёва</a:t>
            </a:r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 О.Н.</a:t>
            </a:r>
          </a:p>
          <a:p>
            <a:r>
              <a:rPr lang="ru-RU" sz="2400" dirty="0" smtClean="0">
                <a:solidFill>
                  <a:schemeClr val="accent2">
                    <a:lumMod val="75000"/>
                  </a:schemeClr>
                </a:solidFill>
              </a:rPr>
              <a:t>МБОУ СОШ с УИОП №2 </a:t>
            </a:r>
            <a:r>
              <a:rPr lang="ru-RU" sz="2400" smtClean="0">
                <a:solidFill>
                  <a:schemeClr val="accent2">
                    <a:lumMod val="75000"/>
                  </a:schemeClr>
                </a:solidFill>
              </a:rPr>
              <a:t>г.Лебедянь</a:t>
            </a:r>
            <a:endParaRPr lang="ru-RU" sz="24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Новые информационные технологии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42910" y="1428736"/>
            <a:ext cx="8229600" cy="4525963"/>
          </a:xfrm>
        </p:spPr>
        <p:txBody>
          <a:bodyPr/>
          <a:lstStyle/>
          <a:p>
            <a:pPr>
              <a:buNone/>
            </a:pPr>
            <a:endParaRPr lang="ru-RU" dirty="0"/>
          </a:p>
        </p:txBody>
      </p:sp>
      <p:cxnSp>
        <p:nvCxnSpPr>
          <p:cNvPr id="5" name="Прямая со стрелкой 4"/>
          <p:cNvCxnSpPr/>
          <p:nvPr/>
        </p:nvCxnSpPr>
        <p:spPr>
          <a:xfrm rot="5400000">
            <a:off x="757214" y="1385870"/>
            <a:ext cx="1214446" cy="115730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/>
          <p:nvPr/>
        </p:nvCxnSpPr>
        <p:spPr>
          <a:xfrm rot="5400000">
            <a:off x="2143108" y="2214554"/>
            <a:ext cx="2500330" cy="107157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rot="16200000" flipH="1">
            <a:off x="4857752" y="2000240"/>
            <a:ext cx="1571636" cy="42862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 rot="16200000" flipH="1">
            <a:off x="6357950" y="2500306"/>
            <a:ext cx="2786082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714348" y="2714620"/>
            <a:ext cx="2000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Новые</a:t>
            </a: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т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ехнические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средства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928794" y="4071942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Новые формы 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преподавания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857752" y="3143248"/>
            <a:ext cx="22145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Новые методы </a:t>
            </a:r>
          </a:p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преподавания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6572264" y="421481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Новый подход</a:t>
            </a:r>
          </a:p>
          <a:p>
            <a:r>
              <a:rPr lang="ru-RU" sz="2400" b="1" dirty="0">
                <a:solidFill>
                  <a:schemeClr val="tx2">
                    <a:lumMod val="50000"/>
                  </a:schemeClr>
                </a:solidFill>
              </a:rPr>
              <a:t>к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процессу обучения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chemeClr val="tx2">
                    <a:lumMod val="50000"/>
                  </a:schemeClr>
                </a:solidFill>
              </a:rPr>
              <a:t>Использование компьютерных программ для развития речевой деятельности:</a:t>
            </a:r>
            <a:endParaRPr lang="ru-RU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2143116"/>
            <a:ext cx="8229600" cy="4525963"/>
          </a:xfrm>
        </p:spPr>
        <p:txBody>
          <a:bodyPr/>
          <a:lstStyle/>
          <a:p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ри обучении </a:t>
            </a:r>
            <a:r>
              <a:rPr lang="ru-RU" b="1" dirty="0" err="1" smtClean="0">
                <a:solidFill>
                  <a:srgbClr val="7030A0"/>
                </a:solidFill>
              </a:rPr>
              <a:t>аудированию</a:t>
            </a:r>
            <a:r>
              <a:rPr lang="ru-RU" b="1" dirty="0" smtClean="0">
                <a:solidFill>
                  <a:srgbClr val="7030A0"/>
                </a:solidFill>
              </a:rPr>
              <a:t>;</a:t>
            </a:r>
          </a:p>
          <a:p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ри обучении говорению;</a:t>
            </a:r>
          </a:p>
          <a:p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ри обучении грамматических явлений;</a:t>
            </a:r>
          </a:p>
          <a:p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ри обучении лексических явлений;</a:t>
            </a:r>
          </a:p>
          <a:p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ри обучении чтению;</a:t>
            </a:r>
          </a:p>
          <a:p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ри обучении письму</a:t>
            </a:r>
            <a:endParaRPr lang="ru-RU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Возможности использования Интернет-ресурсов: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оиск страноведческого материала;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7030A0"/>
                </a:solidFill>
              </a:rPr>
              <a:t>н</a:t>
            </a:r>
            <a:r>
              <a:rPr lang="ru-RU" b="1" dirty="0" smtClean="0">
                <a:solidFill>
                  <a:srgbClr val="7030A0"/>
                </a:solidFill>
              </a:rPr>
              <a:t>овости из жизни молодёжи;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7030A0"/>
                </a:solidFill>
              </a:rPr>
              <a:t>с</a:t>
            </a:r>
            <a:r>
              <a:rPr lang="ru-RU" b="1" dirty="0" smtClean="0">
                <a:solidFill>
                  <a:srgbClr val="7030A0"/>
                </a:solidFill>
              </a:rPr>
              <a:t>татьи из газет и журналов;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7030A0"/>
                </a:solidFill>
              </a:rPr>
              <a:t>а</a:t>
            </a:r>
            <a:r>
              <a:rPr lang="ru-RU" b="1" dirty="0" smtClean="0">
                <a:solidFill>
                  <a:srgbClr val="7030A0"/>
                </a:solidFill>
              </a:rPr>
              <a:t>утентичная литература;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оиск информации в рамках проекта;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7030A0"/>
                </a:solidFill>
              </a:rPr>
              <a:t>у</a:t>
            </a:r>
            <a:r>
              <a:rPr lang="ru-RU" b="1" dirty="0" smtClean="0">
                <a:solidFill>
                  <a:srgbClr val="7030A0"/>
                </a:solidFill>
              </a:rPr>
              <a:t>частие в викторинах, конкурсах, тестированиях, олимпиадах;</a:t>
            </a:r>
          </a:p>
          <a:p>
            <a:pPr>
              <a:buFont typeface="Wingdings" pitchFamily="2" charset="2"/>
              <a:buChar char="ü"/>
            </a:pPr>
            <a:r>
              <a:rPr lang="ru-RU" b="1" dirty="0">
                <a:solidFill>
                  <a:srgbClr val="7030A0"/>
                </a:solidFill>
              </a:rPr>
              <a:t>п</a:t>
            </a:r>
            <a:r>
              <a:rPr lang="ru-RU" b="1" dirty="0" smtClean="0">
                <a:solidFill>
                  <a:srgbClr val="7030A0"/>
                </a:solidFill>
              </a:rPr>
              <a:t>ереписка со сверстниками из других стран</a:t>
            </a:r>
            <a:endParaRPr lang="ru-RU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3"/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Возможности информационно-коммуникационных технологий: 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B050"/>
                </a:solidFill>
              </a:rPr>
              <a:t>п</a:t>
            </a:r>
            <a:r>
              <a:rPr lang="ru-RU" sz="2400" dirty="0" smtClean="0">
                <a:solidFill>
                  <a:srgbClr val="00B050"/>
                </a:solidFill>
              </a:rPr>
              <a:t>озволяют успешно мотивировать учебную деятельность школьников;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B050"/>
                </a:solidFill>
              </a:rPr>
              <a:t>п</a:t>
            </a:r>
            <a:r>
              <a:rPr lang="ru-RU" sz="2400" dirty="0" smtClean="0">
                <a:solidFill>
                  <a:srgbClr val="00B050"/>
                </a:solidFill>
              </a:rPr>
              <a:t>редоставляют широкий выбор содержания, форм, </a:t>
            </a:r>
            <a:r>
              <a:rPr lang="ru-RU" sz="2400" dirty="0" err="1" smtClean="0">
                <a:solidFill>
                  <a:srgbClr val="00B050"/>
                </a:solidFill>
              </a:rPr>
              <a:t>средств,методов</a:t>
            </a:r>
            <a:r>
              <a:rPr lang="ru-RU" sz="2400" dirty="0" smtClean="0">
                <a:solidFill>
                  <a:srgbClr val="00B050"/>
                </a:solidFill>
              </a:rPr>
              <a:t> получения и обработки информации для осуществления учебно-исследовательской, проектной деятельности;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B050"/>
                </a:solidFill>
              </a:rPr>
              <a:t>с</a:t>
            </a:r>
            <a:r>
              <a:rPr lang="ru-RU" sz="2400" dirty="0" smtClean="0">
                <a:solidFill>
                  <a:srgbClr val="00B050"/>
                </a:solidFill>
              </a:rPr>
              <a:t>пособствуют информационно-коммуникативной компетенции школьников;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B050"/>
                </a:solidFill>
              </a:rPr>
              <a:t>п</a:t>
            </a:r>
            <a:r>
              <a:rPr lang="ru-RU" sz="2400" dirty="0" smtClean="0">
                <a:solidFill>
                  <a:srgbClr val="00B050"/>
                </a:solidFill>
              </a:rPr>
              <a:t>овышают активность учащихся;</a:t>
            </a:r>
          </a:p>
          <a:p>
            <a:pPr>
              <a:buFont typeface="Wingdings" pitchFamily="2" charset="2"/>
              <a:buChar char="v"/>
            </a:pPr>
            <a:r>
              <a:rPr lang="ru-RU" sz="2400" dirty="0">
                <a:solidFill>
                  <a:srgbClr val="00B050"/>
                </a:solidFill>
              </a:rPr>
              <a:t>о</a:t>
            </a:r>
            <a:r>
              <a:rPr lang="ru-RU" sz="2400" dirty="0" smtClean="0">
                <a:solidFill>
                  <a:srgbClr val="00B050"/>
                </a:solidFill>
              </a:rPr>
              <a:t>беспечивают переход учащегося из состояния пассивного слушателя в активного участника образовательной деятельности</a:t>
            </a:r>
          </a:p>
          <a:p>
            <a:pPr>
              <a:buFont typeface="Wingdings" pitchFamily="2" charset="2"/>
              <a:buChar char="v"/>
            </a:pPr>
            <a:endParaRPr lang="ru-RU" sz="24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60000"/>
                <a:lumOff val="4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857232"/>
            <a:ext cx="8229600" cy="5286412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66"/>
                </a:solidFill>
              </a:rPr>
              <a:t>Информационно-коммуникационные технологии обеспечивают личностно ориентированную направленность организации обучения в школе, повышают субъектную активность обучающихся </a:t>
            </a:r>
            <a:endParaRPr lang="ru-RU" b="1" dirty="0">
              <a:solidFill>
                <a:srgbClr val="FF0066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715016"/>
            <a:ext cx="8229600" cy="411147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103</TotalTime>
  <Words>188</Words>
  <Application>Microsoft Office PowerPoint</Application>
  <PresentationFormat>Экран (4:3)</PresentationFormat>
  <Paragraphs>42</Paragraphs>
  <Slides>6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Формирование информационно-коммуникационной компетентности учащихся на уроках английского языка</vt:lpstr>
      <vt:lpstr>Новые информационные технологии</vt:lpstr>
      <vt:lpstr>Использование компьютерных программ для развития речевой деятельности:</vt:lpstr>
      <vt:lpstr>Возможности использования Интернет-ресурсов:</vt:lpstr>
      <vt:lpstr>Возможности информационно-коммуникационных технологий: </vt:lpstr>
      <vt:lpstr>Информационно-коммуникационные технологии обеспечивают личностно ориентированную направленность организации обучения в школе, повышают субъектную активность обучающихся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информационно-коммуникационной компетентности учащихся на уроках английского языка</dc:title>
  <dc:creator>селезнев</dc:creator>
  <cp:lastModifiedBy>ольга</cp:lastModifiedBy>
  <cp:revision>12</cp:revision>
  <dcterms:created xsi:type="dcterms:W3CDTF">2008-01-07T16:40:05Z</dcterms:created>
  <dcterms:modified xsi:type="dcterms:W3CDTF">2013-08-28T19:28:14Z</dcterms:modified>
</cp:coreProperties>
</file>