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CDD630-09B8-4705-BE97-A97F26636B16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2CC6AD-DDA5-403B-AE30-547F006A3D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Эсте́тика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-«чувство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чувственное 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восприятие»)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— философское учение 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сущности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формах прекрасного в художественном творчестве, в природе и в жизни, об искусстве как особой форме общественного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сознания.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5733256"/>
            <a:ext cx="4760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Вазанкова С.В.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функции эстетической культуры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1277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познавательная,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выражающая специфику эстетической культуры как познания жизни через систему художественных образов;</a:t>
            </a:r>
          </a:p>
          <a:p>
            <a:pPr algn="just" fontAlgn="base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воспитательная,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заключающаяся в воздействии эстетической культуры на людей, в ее возможностях формировать духовный мир человека;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коммуникативная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 которая означает, что эстетическая культура является средством духовного общения людей и служит каналом передачи не только знаний, но и чувств;</a:t>
            </a:r>
          </a:p>
          <a:p>
            <a:pPr algn="just" fontAlgn="base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семиотическая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т.е. художественные ценности представляются как система знаков);</a:t>
            </a:r>
          </a:p>
          <a:p>
            <a:pPr algn="just" fontAlgn="base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гедонистическая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(способность эстетической культуры возбуждать чувства, эмоции, доставлять эстетическое удовольствие и наслаждение);</a:t>
            </a:r>
          </a:p>
          <a:p>
            <a:pPr algn="just" fontAlgn="base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зрелищная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(эстетическая культура как развлечение, зрелище, игра).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96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эстетические ценности</a:t>
            </a:r>
            <a:r>
              <a:rPr lang="ru-RU" b="1" dirty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предметы и явления природы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доступные чувственному созерцанию;</a:t>
            </a:r>
          </a:p>
          <a:p>
            <a:pPr algn="just" fontAlgn="base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сам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(его облик, действия, поступки, поведение);</a:t>
            </a:r>
          </a:p>
          <a:p>
            <a:pPr algn="just" fontAlgn="base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вещи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создаваемые людьми;</a:t>
            </a:r>
          </a:p>
          <a:p>
            <a:pPr algn="just" fontAlgn="base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продукты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 духовной деятельности (научной, публицистической и т.п.), поскольку их структура оказывается чувственно воспринимаемой и оцениваемой;</a:t>
            </a:r>
          </a:p>
          <a:p>
            <a:pPr algn="just" fontAlgn="base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произведения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искусства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 всём многообразии его видов.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Эстетическая деятельность включает в себя: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9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1.практическую (садово-парковая культура, дизайн и т. д.),</a:t>
            </a:r>
          </a:p>
        </p:txBody>
      </p:sp>
      <p:pic>
        <p:nvPicPr>
          <p:cNvPr id="1026" name="Picture 2" descr="Ландшафтный дизайн, дизайн ландшафтов у дом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1988840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2.художественно-практическую (карнавал, свадебный или погребальный обряд, этикетное поведение и т. п.),</a:t>
            </a:r>
          </a:p>
        </p:txBody>
      </p:sp>
      <p:pic>
        <p:nvPicPr>
          <p:cNvPr id="26626" name="Picture 2" descr="Необычайный круиз Домочадцев))) - Наш До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4488433" cy="2992289"/>
          </a:xfrm>
          <a:prstGeom prst="rect">
            <a:avLst/>
          </a:prstGeom>
          <a:noFill/>
        </p:spPr>
      </p:pic>
      <p:pic>
        <p:nvPicPr>
          <p:cNvPr id="26628" name="Picture 4" descr="Обычаи села Новоживотинное: свадьба - Новости - Храм Архангела Михаил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0276" y="980728"/>
            <a:ext cx="4723724" cy="2952328"/>
          </a:xfrm>
          <a:prstGeom prst="rect">
            <a:avLst/>
          </a:prstGeom>
          <a:noFill/>
        </p:spPr>
      </p:pic>
      <p:pic>
        <p:nvPicPr>
          <p:cNvPr id="26630" name="Picture 6" descr="Погребальные обряды славян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60994"/>
            <a:ext cx="4499992" cy="3197005"/>
          </a:xfrm>
          <a:prstGeom prst="rect">
            <a:avLst/>
          </a:prstGeom>
          <a:noFill/>
        </p:spPr>
      </p:pic>
      <p:pic>
        <p:nvPicPr>
          <p:cNvPr id="26632" name="Picture 8" descr="mamuly28: Обеденный этикет в разных странах мир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624080"/>
            <a:ext cx="4644008" cy="323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3.художественно-творческую (создание произведений искусства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Торт как произведение искусства Рецепты для Вас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3155729" cy="5328592"/>
          </a:xfrm>
          <a:prstGeom prst="rect">
            <a:avLst/>
          </a:prstGeom>
          <a:noFill/>
        </p:spPr>
      </p:pic>
      <p:pic>
        <p:nvPicPr>
          <p:cNvPr id="27652" name="Picture 4" descr="Вы не поверите, но это торты!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59384" y="1412776"/>
            <a:ext cx="398461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4.художественно-рецептивную (восприятие произведения)</a:t>
            </a:r>
          </a:p>
        </p:txBody>
      </p:sp>
      <p:pic>
        <p:nvPicPr>
          <p:cNvPr id="28674" name="Picture 2" descr="RUSSIA.RU - Блоги - Николай Подосокорский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4572000" cy="3347720"/>
          </a:xfrm>
          <a:prstGeom prst="rect">
            <a:avLst/>
          </a:prstGeom>
          <a:noFill/>
        </p:spPr>
      </p:pic>
      <p:pic>
        <p:nvPicPr>
          <p:cNvPr id="28676" name="Picture 4" descr="Сваха. - Литсайт.ру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0214" y="1124744"/>
            <a:ext cx="4863786" cy="3240360"/>
          </a:xfrm>
          <a:prstGeom prst="rect">
            <a:avLst/>
          </a:prstGeom>
          <a:noFill/>
        </p:spPr>
      </p:pic>
      <p:pic>
        <p:nvPicPr>
          <p:cNvPr id="28678" name="Picture 6" descr="Библиотека изображений &quot;РИА Новости&quot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9504" y="3883287"/>
            <a:ext cx="4464496" cy="2974713"/>
          </a:xfrm>
          <a:prstGeom prst="rect">
            <a:avLst/>
          </a:prstGeom>
          <a:noFill/>
        </p:spPr>
      </p:pic>
      <p:pic>
        <p:nvPicPr>
          <p:cNvPr id="28680" name="Picture 8" descr="Культура Италии: музеи и театры - Библиотека туриста RestBee.ru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12454"/>
            <a:ext cx="4716016" cy="3145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5.рецептивно-эстетическую (восприятие красоты реального пейзажа )</a:t>
            </a:r>
          </a:p>
        </p:txBody>
      </p:sp>
      <p:pic>
        <p:nvPicPr>
          <p:cNvPr id="29698" name="Picture 2" descr="landscapes castles sea houses 1920x1200 wallpaper High Quality Wallpapers,High Definition Wallpaper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0808"/>
            <a:ext cx="4608512" cy="2880320"/>
          </a:xfrm>
          <a:prstGeom prst="rect">
            <a:avLst/>
          </a:prstGeom>
          <a:noFill/>
        </p:spPr>
      </p:pic>
      <p:pic>
        <p:nvPicPr>
          <p:cNvPr id="29700" name="Picture 4" descr="ФотоТелеграф &quot; Лучшие фото ноября от National Geographi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3323370"/>
            <a:ext cx="4716016" cy="353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6.духовно-культурную (выработка идеалов личного вкуса, вынесение вкусовых суждений, оценок и т. п.),</a:t>
            </a:r>
          </a:p>
        </p:txBody>
      </p:sp>
      <p:pic>
        <p:nvPicPr>
          <p:cNvPr id="30722" name="Picture 2" descr="Персональный сайт - Эксперты III конкурс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484784"/>
            <a:ext cx="4860032" cy="3647059"/>
          </a:xfrm>
          <a:prstGeom prst="rect">
            <a:avLst/>
          </a:prstGeom>
          <a:noFill/>
        </p:spPr>
      </p:pic>
      <p:pic>
        <p:nvPicPr>
          <p:cNvPr id="30724" name="Picture 4" descr="Шоу-бизнес &quot; Mod.Az - Новости и развлечения, скачать бесплатно, фильмы, сериалы, игры, программы, mp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33322" y="3310731"/>
            <a:ext cx="5210678" cy="3547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7.теоретическую (выработка </a:t>
            </a:r>
            <a:r>
              <a:rPr lang="ru-RU" sz="2400" b="1" dirty="0" smtClean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эстетических </a:t>
            </a:r>
            <a:r>
              <a:rPr lang="ru-RU" sz="2400" b="1" dirty="0">
                <a:ln w="1778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концепций и взглядов). Эстетические взгляды; представления, вкусы, идеалы, будучи результатом внутренней, духовной деятельности человека, обогащающей его личность, находят свой выход вовне - во всех формах эстетической деятельности и ее продуктах.</a:t>
            </a:r>
          </a:p>
        </p:txBody>
      </p:sp>
      <p:pic>
        <p:nvPicPr>
          <p:cNvPr id="31746" name="Picture 2" descr="Фотопроект &quot;Отражение&quot; / cafry.net / Surfingbird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12352" y="1988840"/>
            <a:ext cx="661562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485" y="260648"/>
            <a:ext cx="6572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Эстетические категории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84784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прекрасное — безобразное.</a:t>
            </a:r>
          </a:p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возвышенное — низменное.</a:t>
            </a:r>
          </a:p>
          <a:p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трагическое — комическое (юмор, ирония, сатира).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Прекра́сное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— центральная эстетическая категория, предмет изучения эстетики как философской дисциплины. Понятие «прекрасное» связано с понятием «красота», однако не тождественно с 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Безобра́зное</a:t>
            </a:r>
            <a:r>
              <a:rPr lang="ru-RU" sz="2800" b="1" dirty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— категория из области эстетики, противопоставляемая прекрасному. Также является соотносительной с категорией прекрасное. Безобразное определяется как проявляемое внешне нарушение определенной внутренней меры бытия. Само по себе слово «безобразное» означает «отсутствие образа», то есть нечто хаотичное и бесформенное: психологическое понятие, производное от деструкции или инстинкта смерти.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868" y="188640"/>
            <a:ext cx="677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Виды и типы эстетического знания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эмпирический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психологический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формальный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нормативный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Спекулятивный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Субъективный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объективный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Субъектный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ориентирует исследователя на изучение личностных, субъективных форм выражения и существования эстетических явлений; свидетельства художников, их дневники, письма, заметки, свидетельства публики, анкетные опросы, интервью художников и публики, анализ переживаний, оценок, суждений субъектов, создающих и воспринимающих эстетические ценности.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Объектный метод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эстетического исследования устремлен на изучение внешних, материальных, эстетических явлений вне их отношения к субъекту (художнику и публике): т.е.  анализ произведений, анализ объективной биографии художника,  исследование объективного поведения публики, художественных учреждений и т.п.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Психологический метод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изучения эстетических явлений связан с анализом психологического механизма творчества и восприятия, т.е., по существу, с анализом психических состояний художника в акте творчества и публики в акте восприятия.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3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Эмпирический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ориентирует ученого на внешнее, поверхностное,  изучение искусства, на описание, каталогизацию, а не на объяснение. Конечно, эстетик может не ограничивать себя этими задачами, а попытаться размышлять об искусстве, строить на основании эмпирического материала теории, предписания, нормативы (Аристотель, Гораций).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184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2015-01-18T10:43:52Z</dcterms:created>
  <dcterms:modified xsi:type="dcterms:W3CDTF">2015-01-31T08:10:48Z</dcterms:modified>
</cp:coreProperties>
</file>