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57" autoAdjust="0"/>
  </p:normalViewPr>
  <p:slideViewPr>
    <p:cSldViewPr>
      <p:cViewPr varScale="1">
        <p:scale>
          <a:sx n="98" d="100"/>
          <a:sy n="98" d="100"/>
        </p:scale>
        <p:origin x="-2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ADA42D-4884-4D02-A97E-D1C5D9A82EAB}" type="datetimeFigureOut">
              <a:rPr lang="en-US"/>
              <a:pPr>
                <a:defRPr/>
              </a:pPr>
              <a:t>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14DF22-CF3C-41E9-904A-C5D2EF3051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F87E79-9F18-450E-9CE8-3B8D1DDF929A}" type="datetimeFigureOut">
              <a:rPr lang="en-US"/>
              <a:pPr>
                <a:defRPr/>
              </a:pPr>
              <a:t>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6FFC19-CDA8-43A2-9AF5-A550F3BA19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019689-1890-49AB-AFE6-661706512C1E}" type="datetimeFigureOut">
              <a:rPr lang="en-US"/>
              <a:pPr>
                <a:defRPr/>
              </a:pPr>
              <a:t>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0F5935-9C2A-429F-ADE4-06902B7228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4B4E78-032C-44CC-B035-9188F911FDBA}" type="datetimeFigureOut">
              <a:rPr lang="en-US"/>
              <a:pPr>
                <a:defRPr/>
              </a:pPr>
              <a:t>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D33D4D-846E-4FEF-B91E-8A36571742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472571-EEC4-4874-9154-EEA797F93505}" type="datetimeFigureOut">
              <a:rPr lang="en-US"/>
              <a:pPr>
                <a:defRPr/>
              </a:pPr>
              <a:t>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0DB58B-AC3D-448A-AEE8-603BBD01A0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3835CB-373B-44DD-86D5-41B94607DE60}" type="datetimeFigureOut">
              <a:rPr lang="en-US"/>
              <a:pPr>
                <a:defRPr/>
              </a:pPr>
              <a:t>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717D05-D52B-476B-A1FF-9B36CFE05E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CF1D47-E4CA-47CB-9ED3-8739CA7D6E0B}" type="datetimeFigureOut">
              <a:rPr lang="en-US"/>
              <a:pPr>
                <a:defRPr/>
              </a:pPr>
              <a:t>2/4/2015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C57F04-481D-4EF7-853D-E643338961F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27ED33-1784-44C0-AA58-F54422A74D6F}" type="datetimeFigureOut">
              <a:rPr lang="en-US"/>
              <a:pPr>
                <a:defRPr/>
              </a:pPr>
              <a:t>2/4/2015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24DFDD-6A47-4FC2-9840-C96C5FEC82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FC4B12-0A38-4CFE-9C69-654510331112}" type="datetimeFigureOut">
              <a:rPr lang="en-US"/>
              <a:pPr>
                <a:defRPr/>
              </a:pPr>
              <a:t>2/4/2015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042800-43FE-4D34-9119-BE043E1809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0E092F-6068-4EB9-A8EE-E4389CD19102}" type="datetimeFigureOut">
              <a:rPr lang="en-US"/>
              <a:pPr>
                <a:defRPr/>
              </a:pPr>
              <a:t>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053BD8-4F5B-45DD-B3DD-71BE92CDEF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BC5A27-3BB0-4E73-82A4-ADC083D3C6BB}" type="datetimeFigureOut">
              <a:rPr lang="en-US"/>
              <a:pPr>
                <a:defRPr/>
              </a:pPr>
              <a:t>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212822-D84E-4D17-AE55-6F6A50C328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FD39A6-27F5-4470-960E-EE950BE4B21E}" type="datetimeFigureOut">
              <a:rPr lang="en-US"/>
              <a:pPr>
                <a:defRPr/>
              </a:pPr>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AF8A865-2846-4B0F-A303-D4CDBDA9CE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Picture 2" descr="Фестиваль оперного искусства в Германии - Рамблер-Новости"/>
          <p:cNvPicPr>
            <a:picLocks noChangeAspect="1" noChangeArrowheads="1"/>
          </p:cNvPicPr>
          <p:nvPr/>
        </p:nvPicPr>
        <p:blipFill>
          <a:blip r:embed="rId2" cstate="print"/>
          <a:srcRect/>
          <a:stretch>
            <a:fillRect/>
          </a:stretch>
        </p:blipFill>
        <p:spPr bwMode="auto">
          <a:xfrm>
            <a:off x="567952" y="0"/>
            <a:ext cx="8576048" cy="6858000"/>
          </a:xfrm>
          <a:prstGeom prst="rect">
            <a:avLst/>
          </a:prstGeom>
          <a:ln>
            <a:noFill/>
          </a:ln>
          <a:effectLst>
            <a:softEdge rad="112500"/>
          </a:effectLst>
        </p:spPr>
      </p:pic>
      <p:sp>
        <p:nvSpPr>
          <p:cNvPr id="2051" name="Заголовок 3"/>
          <p:cNvSpPr>
            <a:spLocks noGrp="1"/>
          </p:cNvSpPr>
          <p:nvPr>
            <p:ph type="title"/>
          </p:nvPr>
        </p:nvSpPr>
        <p:spPr>
          <a:xfrm>
            <a:off x="0" y="228600"/>
            <a:ext cx="6477000" cy="1066800"/>
          </a:xfrm>
        </p:spPr>
        <p:txBody>
          <a:bodyPr/>
          <a:lstStyle/>
          <a:p>
            <a:pPr eaLnBrk="1" hangingPunct="1"/>
            <a:r>
              <a:rPr lang="ru-RU" sz="3200" b="1" i="1" smtClean="0">
                <a:solidFill>
                  <a:srgbClr val="FFFF00"/>
                </a:solidFill>
                <a:latin typeface="Times New Roman" pitchFamily="18" charset="0"/>
                <a:cs typeface="Times New Roman" pitchFamily="18" charset="0"/>
              </a:rPr>
              <a:t>Музыкальная культура барокко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4338" name="Picture 2" descr="Музыка в живописи. Ян Брейгель Старший. Обсуждение на LiveIn…"/>
          <p:cNvPicPr>
            <a:picLocks noChangeAspect="1" noChangeArrowheads="1"/>
          </p:cNvPicPr>
          <p:nvPr/>
        </p:nvPicPr>
        <p:blipFill>
          <a:blip r:embed="rId2" cstate="print"/>
          <a:srcRect/>
          <a:stretch>
            <a:fillRect/>
          </a:stretch>
        </p:blipFill>
        <p:spPr bwMode="auto">
          <a:xfrm>
            <a:off x="0" y="3581400"/>
            <a:ext cx="2845345" cy="3276600"/>
          </a:xfrm>
          <a:prstGeom prst="rect">
            <a:avLst/>
          </a:prstGeom>
          <a:ln>
            <a:noFill/>
          </a:ln>
          <a:effectLst>
            <a:softEdge rad="112500"/>
          </a:effectLst>
        </p:spPr>
      </p:pic>
      <p:sp>
        <p:nvSpPr>
          <p:cNvPr id="2" name="Заголовок 1"/>
          <p:cNvSpPr>
            <a:spLocks noGrp="1"/>
          </p:cNvSpPr>
          <p:nvPr>
            <p:ph type="title"/>
          </p:nvPr>
        </p:nvSpPr>
        <p:spPr>
          <a:xfrm>
            <a:off x="457200" y="731838"/>
            <a:ext cx="8686800" cy="6126162"/>
          </a:xfrm>
        </p:spPr>
        <p:txBody>
          <a:bodyPr rtlCol="0">
            <a:normAutofit fontScale="90000"/>
          </a:bodyPr>
          <a:lstStyle/>
          <a:p>
            <a:pPr eaLnBrk="1" fontAlgn="auto" hangingPunct="1">
              <a:spcAft>
                <a:spcPts val="0"/>
              </a:spcAft>
              <a:defRPr/>
            </a:pPr>
            <a:r>
              <a:rPr lang="ru-RU" sz="3100" b="1" i="1" u="sng" dirty="0" smtClean="0">
                <a:solidFill>
                  <a:srgbClr val="FFFF00"/>
                </a:solidFill>
                <a:latin typeface="Times New Roman" pitchFamily="18" charset="0"/>
                <a:cs typeface="Times New Roman" pitchFamily="18" charset="0"/>
              </a:rPr>
              <a:t>Отличительные черты музыки эпохи барокко: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1. Трагическое мироощущение, яркое выражение чувств и эмоций человека;</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2. Музыка становится светской;</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3. Используется множество украшений – мелизмов;</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4. Неожиданные переходы, контрасты и противопоставления;</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5. Одновременное звучание 						множества инструментов, 				использование танцевальных ритмов;</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6. Проникновение стиля барокко в церковную музыку;</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7. Ведущий жанр музыки барокко – опера.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pic>
        <p:nvPicPr>
          <p:cNvPr id="15362" name="Picture 2" descr="Оперный театр Ньюберри"/>
          <p:cNvPicPr>
            <a:picLocks noChangeAspect="1" noChangeArrowheads="1"/>
          </p:cNvPicPr>
          <p:nvPr/>
        </p:nvPicPr>
        <p:blipFill>
          <a:blip r:embed="rId2" cstate="print"/>
          <a:srcRect/>
          <a:stretch>
            <a:fillRect/>
          </a:stretch>
        </p:blipFill>
        <p:spPr bwMode="auto">
          <a:xfrm>
            <a:off x="0" y="4343400"/>
            <a:ext cx="3771900" cy="2514600"/>
          </a:xfrm>
          <a:prstGeom prst="rect">
            <a:avLst/>
          </a:prstGeom>
          <a:ln>
            <a:noFill/>
          </a:ln>
          <a:effectLst>
            <a:softEdge rad="112500"/>
          </a:effectLst>
        </p:spPr>
      </p:pic>
      <p:pic>
        <p:nvPicPr>
          <p:cNvPr id="15364" name="Picture 4" descr="УСПЕХ ФЕСТИВАЛЯ ОПЕРНОГО И БАЛЕТНОГО ИСКУССТВА - Газета Голос узбекистана"/>
          <p:cNvPicPr>
            <a:picLocks noChangeAspect="1" noChangeArrowheads="1"/>
          </p:cNvPicPr>
          <p:nvPr/>
        </p:nvPicPr>
        <p:blipFill>
          <a:blip r:embed="rId3" cstate="print"/>
          <a:srcRect/>
          <a:stretch>
            <a:fillRect/>
          </a:stretch>
        </p:blipFill>
        <p:spPr bwMode="auto">
          <a:xfrm>
            <a:off x="0" y="0"/>
            <a:ext cx="3759200" cy="2819400"/>
          </a:xfrm>
          <a:prstGeom prst="rect">
            <a:avLst/>
          </a:prstGeom>
          <a:ln>
            <a:noFill/>
          </a:ln>
          <a:effectLst>
            <a:softEdge rad="112500"/>
          </a:effectLst>
        </p:spPr>
      </p:pic>
      <p:sp>
        <p:nvSpPr>
          <p:cNvPr id="4100" name="Заголовок 1"/>
          <p:cNvSpPr>
            <a:spLocks noGrp="1"/>
          </p:cNvSpPr>
          <p:nvPr>
            <p:ph type="title"/>
          </p:nvPr>
        </p:nvSpPr>
        <p:spPr>
          <a:xfrm>
            <a:off x="3810000" y="2438400"/>
            <a:ext cx="5334000" cy="1981200"/>
          </a:xfrm>
        </p:spPr>
        <p:txBody>
          <a:bodyPr/>
          <a:lstStyle/>
          <a:p>
            <a:pPr eaLnBrk="1" hangingPunct="1"/>
            <a:r>
              <a:rPr lang="ru-RU" sz="2000" b="1" smtClean="0">
                <a:solidFill>
                  <a:schemeClr val="bg1"/>
                </a:solidFill>
                <a:latin typeface="Times New Roman" pitchFamily="18" charset="0"/>
                <a:cs typeface="Times New Roman" pitchFamily="18" charset="0"/>
              </a:rPr>
              <a:t>О́пера</a:t>
            </a:r>
            <a:r>
              <a:rPr lang="ru-RU" sz="2000" smtClean="0">
                <a:solidFill>
                  <a:schemeClr val="bg1"/>
                </a:solidFill>
                <a:latin typeface="Times New Roman" pitchFamily="18" charset="0"/>
                <a:cs typeface="Times New Roman" pitchFamily="18" charset="0"/>
              </a:rPr>
              <a:t> (</a:t>
            </a:r>
            <a:r>
              <a:rPr lang="ru-RU" sz="2000" u="sng" smtClean="0">
                <a:solidFill>
                  <a:schemeClr val="bg1"/>
                </a:solidFill>
                <a:latin typeface="Times New Roman" pitchFamily="18" charset="0"/>
                <a:cs typeface="Times New Roman" pitchFamily="18" charset="0"/>
              </a:rPr>
              <a:t>итал.</a:t>
            </a:r>
            <a:r>
              <a:rPr lang="ru-RU" sz="2000" smtClean="0">
                <a:solidFill>
                  <a:schemeClr val="bg1"/>
                </a:solidFill>
                <a:latin typeface="Times New Roman" pitchFamily="18" charset="0"/>
                <a:cs typeface="Times New Roman" pitchFamily="18" charset="0"/>
              </a:rPr>
              <a:t> </a:t>
            </a:r>
            <a:r>
              <a:rPr lang="ru-RU" sz="2000" i="1" smtClean="0">
                <a:solidFill>
                  <a:schemeClr val="bg1"/>
                </a:solidFill>
                <a:latin typeface="Times New Roman" pitchFamily="18" charset="0"/>
                <a:cs typeface="Times New Roman" pitchFamily="18" charset="0"/>
              </a:rPr>
              <a:t>opera</a:t>
            </a:r>
            <a:r>
              <a:rPr lang="ru-RU" sz="2000" smtClean="0">
                <a:solidFill>
                  <a:schemeClr val="bg1"/>
                </a:solidFill>
                <a:latin typeface="Times New Roman" pitchFamily="18" charset="0"/>
                <a:cs typeface="Times New Roman" pitchFamily="18" charset="0"/>
              </a:rPr>
              <a:t> — дело, труд, работа; лат. </a:t>
            </a:r>
            <a:r>
              <a:rPr lang="ru-RU" sz="2000" i="1" smtClean="0">
                <a:solidFill>
                  <a:schemeClr val="bg1"/>
                </a:solidFill>
                <a:latin typeface="Times New Roman" pitchFamily="18" charset="0"/>
                <a:cs typeface="Times New Roman" pitchFamily="18" charset="0"/>
              </a:rPr>
              <a:t>opera</a:t>
            </a:r>
            <a:r>
              <a:rPr lang="ru-RU" sz="2000" smtClean="0">
                <a:solidFill>
                  <a:schemeClr val="bg1"/>
                </a:solidFill>
                <a:latin typeface="Times New Roman" pitchFamily="18" charset="0"/>
                <a:cs typeface="Times New Roman" pitchFamily="18" charset="0"/>
              </a:rPr>
              <a:t> — труды, изделия, произведения) — жанр музыкально-драматического искусства, в котором содержание воплощается средствами музыкальной драматургии, главным образом посредством вокальной музыки. Литературная основа оперы — </a:t>
            </a:r>
            <a:r>
              <a:rPr lang="ru-RU" sz="2000" b="1" i="1" u="sng" smtClean="0">
                <a:solidFill>
                  <a:srgbClr val="FFFF00"/>
                </a:solidFill>
                <a:latin typeface="Times New Roman" pitchFamily="18" charset="0"/>
                <a:cs typeface="Times New Roman" pitchFamily="18" charset="0"/>
              </a:rPr>
              <a:t>либретто</a:t>
            </a:r>
            <a:r>
              <a:rPr lang="ru-RU" sz="2000" smtClean="0">
                <a:solidFill>
                  <a:schemeClr val="bg1"/>
                </a:solidFill>
                <a:latin typeface="Times New Roman" pitchFamily="18" charset="0"/>
                <a:cs typeface="Times New Roman" pitchFamily="18" charset="0"/>
              </a:rPr>
              <a:t>. В этом музыкальном жанре слиты в единое целое поэзия и драматическое искусство, вокальная и инструментальная музыка, мимика, танцы, живопись, декорации и костюмы.</a:t>
            </a:r>
            <a:br>
              <a:rPr lang="ru-RU" sz="2000" smtClean="0">
                <a:solidFill>
                  <a:schemeClr val="bg1"/>
                </a:solidFill>
                <a:latin typeface="Times New Roman" pitchFamily="18" charset="0"/>
                <a:cs typeface="Times New Roman" pitchFamily="18" charset="0"/>
              </a:rPr>
            </a:br>
            <a:r>
              <a:rPr lang="ru-RU" sz="2000" smtClean="0">
                <a:solidFill>
                  <a:schemeClr val="bg1"/>
                </a:solidFill>
                <a:latin typeface="Times New Roman" pitchFamily="18" charset="0"/>
                <a:cs typeface="Times New Roman" pitchFamily="18" charset="0"/>
              </a:rPr>
              <a:t>Практически каждая опера начинается </a:t>
            </a:r>
            <a:r>
              <a:rPr lang="ru-RU" sz="2000" b="1" i="1" u="sng" smtClean="0">
                <a:solidFill>
                  <a:srgbClr val="FFFF00"/>
                </a:solidFill>
                <a:latin typeface="Times New Roman" pitchFamily="18" charset="0"/>
                <a:cs typeface="Times New Roman" pitchFamily="18" charset="0"/>
              </a:rPr>
              <a:t>увертюрой</a:t>
            </a:r>
            <a:r>
              <a:rPr lang="ru-RU" sz="2000" smtClean="0">
                <a:solidFill>
                  <a:schemeClr val="bg1"/>
                </a:solidFill>
                <a:latin typeface="Times New Roman" pitchFamily="18" charset="0"/>
                <a:cs typeface="Times New Roman" pitchFamily="18" charset="0"/>
              </a:rPr>
              <a:t> — симфоническим вступлением, которое в общих чертах знакомит слушателя с содержанием всего действия.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267200" y="274638"/>
            <a:ext cx="4419600" cy="6202362"/>
          </a:xfrm>
        </p:spPr>
        <p:txBody>
          <a:bodyPr/>
          <a:lstStyle/>
          <a:p>
            <a:pPr eaLnBrk="1" hangingPunct="1"/>
            <a:r>
              <a:rPr lang="ru-RU" sz="2400" smtClean="0">
                <a:solidFill>
                  <a:srgbClr val="FFFF00"/>
                </a:solidFill>
                <a:latin typeface="Times New Roman" pitchFamily="18" charset="0"/>
                <a:cs typeface="Times New Roman" pitchFamily="18" charset="0"/>
              </a:rPr>
              <a:t>Клаудио Монтеверди </a:t>
            </a:r>
            <a:br>
              <a:rPr lang="ru-RU" sz="2400" smtClean="0">
                <a:solidFill>
                  <a:srgbClr val="FFFF00"/>
                </a:solidFill>
                <a:latin typeface="Times New Roman" pitchFamily="18" charset="0"/>
                <a:cs typeface="Times New Roman" pitchFamily="18" charset="0"/>
              </a:rPr>
            </a:br>
            <a:r>
              <a:rPr lang="ru-RU" sz="2400" smtClean="0">
                <a:solidFill>
                  <a:srgbClr val="FFFF00"/>
                </a:solidFill>
                <a:latin typeface="Times New Roman" pitchFamily="18" charset="0"/>
                <a:cs typeface="Times New Roman" pitchFamily="18" charset="0"/>
              </a:rPr>
              <a:t>(1567 – 1643)</a:t>
            </a:r>
            <a:br>
              <a:rPr lang="ru-RU" sz="2400" smtClean="0">
                <a:solidFill>
                  <a:srgbClr val="FFFF00"/>
                </a:solidFill>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ввел в оперу увертюру и дуэт;</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стал автором нового стиля – </a:t>
            </a:r>
            <a:r>
              <a:rPr lang="en-US" sz="2400" smtClean="0">
                <a:latin typeface="Times New Roman" pitchFamily="18" charset="0"/>
                <a:cs typeface="Times New Roman" pitchFamily="18" charset="0"/>
              </a:rPr>
              <a:t>concitato</a:t>
            </a:r>
            <a:r>
              <a:rPr lang="ru-RU" sz="2400" smtClean="0">
                <a:latin typeface="Times New Roman" pitchFamily="18" charset="0"/>
                <a:cs typeface="Times New Roman" pitchFamily="18" charset="0"/>
              </a:rPr>
              <a:t>;</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использовал ансамбль инструментов (до 70 инструментов в опере);</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по его инициативе в 1637 г. в Венеции был открыт первый в мире публичный оперный театр </a:t>
            </a:r>
            <a:r>
              <a:rPr lang="ru-RU" sz="1800" smtClean="0">
                <a:latin typeface="Times New Roman" pitchFamily="18" charset="0"/>
                <a:cs typeface="Times New Roman" pitchFamily="18" charset="0"/>
              </a:rPr>
              <a:t/>
            </a:r>
            <a:br>
              <a:rPr lang="ru-RU" sz="1800" smtClean="0">
                <a:latin typeface="Times New Roman" pitchFamily="18" charset="0"/>
                <a:cs typeface="Times New Roman" pitchFamily="18" charset="0"/>
              </a:rPr>
            </a:br>
            <a:endParaRPr lang="ru-RU" sz="1800" smtClean="0">
              <a:latin typeface="Times New Roman" pitchFamily="18" charset="0"/>
              <a:cs typeface="Times New Roman" pitchFamily="18" charset="0"/>
            </a:endParaRPr>
          </a:p>
        </p:txBody>
      </p:sp>
      <p:pic>
        <p:nvPicPr>
          <p:cNvPr id="16386" name="Picture 2" descr="https://upload.wikimedia.org/wikipedia/commons/4/44/Claudio_Monteverdi.jpg"/>
          <p:cNvPicPr>
            <a:picLocks noChangeAspect="1" noChangeArrowheads="1"/>
          </p:cNvPicPr>
          <p:nvPr/>
        </p:nvPicPr>
        <p:blipFill>
          <a:blip r:embed="rId2" cstate="print"/>
          <a:srcRect/>
          <a:stretch>
            <a:fillRect/>
          </a:stretch>
        </p:blipFill>
        <p:spPr bwMode="auto">
          <a:xfrm>
            <a:off x="0" y="1"/>
            <a:ext cx="4064479" cy="5029200"/>
          </a:xfrm>
          <a:prstGeom prst="rect">
            <a:avLst/>
          </a:prstGeom>
          <a:ln>
            <a:noFill/>
          </a:ln>
          <a:effectLst>
            <a:softEdge rad="112500"/>
          </a:effectLst>
        </p:spPr>
      </p:pic>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3962400" y="2590800"/>
            <a:ext cx="4724400" cy="1143000"/>
          </a:xfrm>
        </p:spPr>
        <p:txBody>
          <a:bodyPr/>
          <a:lstStyle/>
          <a:p>
            <a:pPr eaLnBrk="1" hangingPunct="1"/>
            <a:r>
              <a:rPr lang="ru-RU" sz="2000" b="1" i="1" u="sng" smtClean="0">
                <a:latin typeface="Times New Roman" pitchFamily="18" charset="0"/>
                <a:cs typeface="Times New Roman" pitchFamily="18" charset="0"/>
              </a:rPr>
              <a:t>Антонио Лючио Вивальди</a:t>
            </a:r>
            <a:r>
              <a:rPr lang="ru-RU" sz="1800" b="1" smtClean="0">
                <a:latin typeface="Times New Roman" pitchFamily="18" charset="0"/>
                <a:cs typeface="Times New Roman" pitchFamily="18" charset="0"/>
              </a:rPr>
              <a:t/>
            </a:r>
            <a:br>
              <a:rPr lang="ru-RU" sz="1800" b="1" smtClean="0">
                <a:latin typeface="Times New Roman" pitchFamily="18" charset="0"/>
                <a:cs typeface="Times New Roman" pitchFamily="18" charset="0"/>
              </a:rPr>
            </a:br>
            <a:r>
              <a:rPr lang="ru-RU" sz="1800" b="1" smtClean="0">
                <a:latin typeface="Times New Roman" pitchFamily="18" charset="0"/>
                <a:cs typeface="Times New Roman" pitchFamily="18" charset="0"/>
              </a:rPr>
              <a:t/>
            </a:r>
            <a:br>
              <a:rPr lang="ru-RU" sz="1800" b="1" smtClean="0">
                <a:latin typeface="Times New Roman" pitchFamily="18" charset="0"/>
                <a:cs typeface="Times New Roman" pitchFamily="18" charset="0"/>
              </a:rPr>
            </a:br>
            <a:r>
              <a:rPr lang="ru-RU" sz="1800" smtClean="0">
                <a:latin typeface="Times New Roman" pitchFamily="18" charset="0"/>
                <a:cs typeface="Times New Roman" pitchFamily="18" charset="0"/>
              </a:rPr>
              <a:t> </a:t>
            </a:r>
            <a:br>
              <a:rPr lang="ru-RU" sz="1800" smtClean="0">
                <a:latin typeface="Times New Roman" pitchFamily="18" charset="0"/>
                <a:cs typeface="Times New Roman" pitchFamily="18" charset="0"/>
              </a:rPr>
            </a:br>
            <a:r>
              <a:rPr lang="ru-RU" sz="1800" smtClean="0">
                <a:latin typeface="Times New Roman" pitchFamily="18" charset="0"/>
                <a:cs typeface="Times New Roman" pitchFamily="18" charset="0"/>
              </a:rPr>
              <a:t>(4 марта 1678, Венеция — </a:t>
            </a:r>
            <a:br>
              <a:rPr lang="ru-RU" sz="1800" smtClean="0">
                <a:latin typeface="Times New Roman" pitchFamily="18" charset="0"/>
                <a:cs typeface="Times New Roman" pitchFamily="18" charset="0"/>
              </a:rPr>
            </a:br>
            <a:r>
              <a:rPr lang="ru-RU" sz="1800" smtClean="0">
                <a:latin typeface="Times New Roman" pitchFamily="18" charset="0"/>
                <a:cs typeface="Times New Roman" pitchFamily="18" charset="0"/>
              </a:rPr>
              <a:t>28 июля 1741, Вена) —итальянский композитор, скрипач, педагог, </a:t>
            </a:r>
            <a:r>
              <a:rPr lang="ru-RU" sz="1800" u="sng" smtClean="0">
                <a:latin typeface="Times New Roman" pitchFamily="18" charset="0"/>
                <a:cs typeface="Times New Roman" pitchFamily="18" charset="0"/>
              </a:rPr>
              <a:t>дирижёр</a:t>
            </a:r>
            <a:r>
              <a:rPr lang="ru-RU" sz="1800" smtClean="0">
                <a:latin typeface="Times New Roman" pitchFamily="18" charset="0"/>
                <a:cs typeface="Times New Roman" pitchFamily="18" charset="0"/>
              </a:rPr>
              <a:t>, католический священник. Вивальди считается одним из крупнейших представителей итальянского скрипичного искусства XVIII века, при жизни получил широкое признание во всей Европе. Мастер ансамблево-оркестрового концерта — кончерто гроссо, автор девяноста опер. Вивальди в основном известен благодаря своим инструментальным концертам, в особенности для скрипки. Его наиболее известной работой является серия из четырёх скрипичных концертов «Времена года».</a:t>
            </a:r>
          </a:p>
        </p:txBody>
      </p:sp>
      <p:pic>
        <p:nvPicPr>
          <p:cNvPr id="1026" name="Picture 2" descr="https://upload.wikimedia.org/wikipedia/commons/1/1b/Antonio_Vivaldi.jpg"/>
          <p:cNvPicPr>
            <a:picLocks noChangeAspect="1" noChangeArrowheads="1"/>
          </p:cNvPicPr>
          <p:nvPr/>
        </p:nvPicPr>
        <p:blipFill>
          <a:blip r:embed="rId2" cstate="print"/>
          <a:srcRect/>
          <a:stretch>
            <a:fillRect/>
          </a:stretch>
        </p:blipFill>
        <p:spPr bwMode="auto">
          <a:xfrm>
            <a:off x="152400" y="990600"/>
            <a:ext cx="3717105" cy="4648200"/>
          </a:xfrm>
          <a:prstGeom prst="rect">
            <a:avLst/>
          </a:prstGeom>
          <a:ln>
            <a:noFill/>
          </a:ln>
          <a:effectLst>
            <a:softEdge rad="112500"/>
          </a:effectLst>
        </p:spPr>
      </p:pic>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434" name="Picture 2" descr="Духовность надо прививать с детства, считают музыканты. Культура во Пскове, Новости на PskovLive.ru"/>
          <p:cNvPicPr>
            <a:picLocks noChangeAspect="1" noChangeArrowheads="1"/>
          </p:cNvPicPr>
          <p:nvPr/>
        </p:nvPicPr>
        <p:blipFill>
          <a:blip r:embed="rId2" cstate="print"/>
          <a:srcRect/>
          <a:stretch>
            <a:fillRect/>
          </a:stretch>
        </p:blipFill>
        <p:spPr bwMode="auto">
          <a:xfrm>
            <a:off x="4619236" y="0"/>
            <a:ext cx="4524763" cy="4267200"/>
          </a:xfrm>
          <a:prstGeom prst="rect">
            <a:avLst/>
          </a:prstGeom>
          <a:ln>
            <a:noFill/>
          </a:ln>
          <a:effectLst>
            <a:softEdge rad="112500"/>
          </a:effectLst>
        </p:spPr>
      </p:pic>
      <p:sp>
        <p:nvSpPr>
          <p:cNvPr id="2" name="Заголовок 1"/>
          <p:cNvSpPr>
            <a:spLocks noGrp="1"/>
          </p:cNvSpPr>
          <p:nvPr>
            <p:ph type="title"/>
          </p:nvPr>
        </p:nvSpPr>
        <p:spPr>
          <a:xfrm>
            <a:off x="228600" y="3429000"/>
            <a:ext cx="8229600" cy="1981200"/>
          </a:xfrm>
        </p:spPr>
        <p:txBody>
          <a:bodyPr rtlCol="0">
            <a:normAutofit fontScale="90000"/>
          </a:bodyPr>
          <a:lstStyle/>
          <a:p>
            <a:pPr eaLnBrk="1" fontAlgn="auto" hangingPunct="1">
              <a:spcAft>
                <a:spcPts val="0"/>
              </a:spcAft>
              <a:defRPr/>
            </a:pPr>
            <a:r>
              <a:rPr lang="ru-RU" sz="2400" dirty="0" smtClean="0">
                <a:latin typeface="Times New Roman" pitchFamily="18" charset="0"/>
                <a:cs typeface="Times New Roman" pitchFamily="18" charset="0"/>
              </a:rPr>
              <a:t>Задание: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прочитать пункт  5.3. (стр. 53-55) и ответить на вопросы: каковы характерные черты русской музыки барокко? Что представляет собой </a:t>
            </a:r>
            <a:r>
              <a:rPr lang="ru-RU" sz="2400" dirty="0" err="1" smtClean="0">
                <a:latin typeface="Times New Roman" pitchFamily="18" charset="0"/>
                <a:cs typeface="Times New Roman" pitchFamily="18" charset="0"/>
              </a:rPr>
              <a:t>партесные</a:t>
            </a:r>
            <a:r>
              <a:rPr lang="ru-RU" sz="2400" dirty="0" smtClean="0">
                <a:latin typeface="Times New Roman" pitchFamily="18" charset="0"/>
                <a:cs typeface="Times New Roman" pitchFamily="18" charset="0"/>
              </a:rPr>
              <a:t> концерты </a:t>
            </a:r>
            <a:r>
              <a:rPr lang="en-US" sz="2400" dirty="0" smtClean="0">
                <a:latin typeface="Times New Roman" pitchFamily="18" charset="0"/>
                <a:cs typeface="Times New Roman" pitchFamily="18" charset="0"/>
              </a:rPr>
              <a:t>XVII </a:t>
            </a:r>
            <a:r>
              <a:rPr lang="ru-RU" sz="2400" dirty="0" smtClean="0">
                <a:latin typeface="Times New Roman" pitchFamily="18" charset="0"/>
                <a:cs typeface="Times New Roman" pitchFamily="18" charset="0"/>
              </a:rPr>
              <a:t>– начала </a:t>
            </a:r>
            <a:r>
              <a:rPr lang="en-US" sz="2400" dirty="0" smtClean="0">
                <a:latin typeface="Times New Roman" pitchFamily="18" charset="0"/>
                <a:cs typeface="Times New Roman" pitchFamily="18" charset="0"/>
              </a:rPr>
              <a:t> XVIII </a:t>
            </a:r>
            <a:r>
              <a:rPr lang="ru-RU" sz="2400" dirty="0" smtClean="0">
                <a:latin typeface="Times New Roman" pitchFamily="18" charset="0"/>
                <a:cs typeface="Times New Roman" pitchFamily="18" charset="0"/>
              </a:rPr>
              <a:t>в.? Почему развитие русской барочной музыки связывают с формированием композиторской школы в России? </a:t>
            </a:r>
            <a:endParaRPr lang="ru-RU" sz="2400" dirty="0">
              <a:latin typeface="Times New Roman" pitchFamily="18" charset="0"/>
              <a:cs typeface="Times New Roman" pitchFamily="18" charset="0"/>
            </a:endParaRP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04800" y="5181600"/>
            <a:ext cx="8229600" cy="1143000"/>
          </a:xfrm>
        </p:spPr>
        <p:txBody>
          <a:bodyPr/>
          <a:lstStyle/>
          <a:p>
            <a:pPr eaLnBrk="1" hangingPunct="1"/>
            <a:r>
              <a:rPr lang="ru-RU" sz="3600" smtClean="0">
                <a:latin typeface="Times New Roman" pitchFamily="18" charset="0"/>
                <a:cs typeface="Times New Roman" pitchFamily="18" charset="0"/>
              </a:rPr>
              <a:t>Домашнее задание: </a:t>
            </a:r>
            <a:br>
              <a:rPr lang="ru-RU" sz="3600" smtClean="0">
                <a:latin typeface="Times New Roman" pitchFamily="18" charset="0"/>
                <a:cs typeface="Times New Roman" pitchFamily="18" charset="0"/>
              </a:rPr>
            </a:br>
            <a:r>
              <a:rPr lang="ru-RU" sz="3600" smtClean="0">
                <a:latin typeface="Times New Roman" pitchFamily="18" charset="0"/>
                <a:cs typeface="Times New Roman" pitchFamily="18" charset="0"/>
              </a:rPr>
              <a:t>глава 5 – знать </a:t>
            </a:r>
            <a:br>
              <a:rPr lang="ru-RU" sz="3600" smtClean="0">
                <a:latin typeface="Times New Roman" pitchFamily="18" charset="0"/>
                <a:cs typeface="Times New Roman" pitchFamily="18" charset="0"/>
              </a:rPr>
            </a:br>
            <a:r>
              <a:rPr lang="ru-RU" sz="3600" smtClean="0">
                <a:latin typeface="Times New Roman" pitchFamily="18" charset="0"/>
                <a:cs typeface="Times New Roman" pitchFamily="18" charset="0"/>
              </a:rPr>
              <a:t/>
            </a:r>
            <a:br>
              <a:rPr lang="ru-RU" sz="3600" smtClean="0">
                <a:latin typeface="Times New Roman" pitchFamily="18" charset="0"/>
                <a:cs typeface="Times New Roman" pitchFamily="18" charset="0"/>
              </a:rPr>
            </a:br>
            <a:endParaRPr lang="ru-RU" sz="3600" smtClean="0">
              <a:latin typeface="Times New Roman" pitchFamily="18" charset="0"/>
              <a:cs typeface="Times New Roman" pitchFamily="18" charset="0"/>
            </a:endParaRPr>
          </a:p>
        </p:txBody>
      </p:sp>
      <p:pic>
        <p:nvPicPr>
          <p:cNvPr id="19458" name="Picture 2" descr="Валентинов день в Витебске: милые подарки, концерты для романтиков, танцевальный флешмоб ПроВитебск - новости Витебска"/>
          <p:cNvPicPr>
            <a:picLocks noChangeAspect="1" noChangeArrowheads="1"/>
          </p:cNvPicPr>
          <p:nvPr/>
        </p:nvPicPr>
        <p:blipFill>
          <a:blip r:embed="rId2" cstate="print"/>
          <a:srcRect/>
          <a:stretch>
            <a:fillRect/>
          </a:stretch>
        </p:blipFill>
        <p:spPr bwMode="auto">
          <a:xfrm>
            <a:off x="0" y="0"/>
            <a:ext cx="6153150" cy="4610100"/>
          </a:xfrm>
          <a:prstGeom prst="rect">
            <a:avLst/>
          </a:prstGeom>
          <a:ln>
            <a:noFill/>
          </a:ln>
          <a:effectLst>
            <a:softEdge rad="112500"/>
          </a:effec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20</Words>
  <Application>Microsoft Office PowerPoint</Application>
  <PresentationFormat>Экран (4:3)</PresentationFormat>
  <Paragraphs>7</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Calibri</vt:lpstr>
      <vt:lpstr>Arial</vt:lpstr>
      <vt:lpstr>Times New Roman</vt:lpstr>
      <vt:lpstr>Office Theme</vt:lpstr>
      <vt:lpstr>Музыкальная культура барокко </vt:lpstr>
      <vt:lpstr>Отличительные черты музыки эпохи барокко:   1. Трагическое мироощущение, яркое выражение чувств и эмоций человека; 2. Музыка становится светской; 3. Используется множество украшений – мелизмов; 4. Неожиданные переходы, контрасты и противопоставления;      5. Одновременное звучание       множества инструментов,     использование танцевальных ритмов;   6. Проникновение стиля барокко в церковную музыку;   7. Ведущий жанр музыки барокко – опера.   </vt:lpstr>
      <vt:lpstr>О́пера (итал. opera — дело, труд, работа; лат. opera — труды, изделия, произведения) — жанр музыкально-драматического искусства, в котором содержание воплощается средствами музыкальной драматургии, главным образом посредством вокальной музыки. Литературная основа оперы — либретто. В этом музыкальном жанре слиты в единое целое поэзия и драматическое искусство, вокальная и инструментальная музыка, мимика, танцы, живопись, декорации и костюмы. Практически каждая опера начинается увертюрой — симфоническим вступлением, которое в общих чертах знакомит слушателя с содержанием всего действия.</vt:lpstr>
      <vt:lpstr>Клаудио Монтеверди  (1567 – 1643)   *  ввел в оперу увертюру и дуэт; *  стал автором нового стиля – concitato; *  использовал ансамбль инструментов (до 70 инструментов в опере); *  по его инициативе в 1637 г. в Венеции был открыт первый в мире публичный оперный театр  </vt:lpstr>
      <vt:lpstr>Антонио Лючио Вивальди    (4 марта 1678, Венеция —  28 июля 1741, Вена) —итальянский композитор, скрипач, педагог, дирижёр, католический священник. Вивальди считается одним из крупнейших представителей итальянского скрипичного искусства XVIII века, при жизни получил широкое признание во всей Европе. Мастер ансамблево-оркестрового концерта — кончерто гроссо, автор девяноста опер. Вивальди в основном известен благодаря своим инструментальным концертам, в особенности для скрипки. Его наиболее известной работой является серия из четырёх скрипичных концертов «Времена года».</vt:lpstr>
      <vt:lpstr>Задание:    прочитать пункт  5.3. (стр. 53-55) и ответить на вопросы: каковы характерные черты русской музыки барокко? Что представляет собой партесные концерты XVII – начала  XVIII в.? Почему развитие русской барочной музыки связывают с формированием композиторской школы в России? </vt:lpstr>
      <vt:lpstr>Домашнее задание:  глава 5 – знать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Музыкальная культура барокко</dc:title>
  <dc:creator>Neo</dc:creator>
  <cp:lastModifiedBy>Neo</cp:lastModifiedBy>
  <cp:revision>10</cp:revision>
  <dcterms:created xsi:type="dcterms:W3CDTF">2014-10-15T04:17:55Z</dcterms:created>
  <dcterms:modified xsi:type="dcterms:W3CDTF">2015-02-04T16:23:46Z</dcterms:modified>
</cp:coreProperties>
</file>