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69" r:id="rId4"/>
    <p:sldId id="257" r:id="rId5"/>
    <p:sldId id="258" r:id="rId6"/>
    <p:sldId id="275" r:id="rId7"/>
    <p:sldId id="267" r:id="rId8"/>
    <p:sldId id="259" r:id="rId9"/>
    <p:sldId id="260" r:id="rId10"/>
    <p:sldId id="261" r:id="rId11"/>
    <p:sldId id="263" r:id="rId12"/>
    <p:sldId id="276" r:id="rId13"/>
    <p:sldId id="268" r:id="rId14"/>
    <p:sldId id="264" r:id="rId15"/>
    <p:sldId id="277" r:id="rId16"/>
    <p:sldId id="265" r:id="rId17"/>
    <p:sldId id="266" r:id="rId18"/>
    <p:sldId id="270" r:id="rId19"/>
    <p:sldId id="271" r:id="rId20"/>
    <p:sldId id="273" r:id="rId21"/>
    <p:sldId id="272" r:id="rId22"/>
    <p:sldId id="274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hyperlink" Target="http://ru.wikipedia.org/wiki/1953" TargetMode="External"/><Relationship Id="rId7" Type="http://schemas.openxmlformats.org/officeDocument/2006/relationships/hyperlink" Target="http://ru.wikipedia.org/wiki/%D0%A1%D1%82%D0%B0%D0%BB%D0%B8%D0%BD%D1%81%D0%BA%D0%B0%D1%8F_%D0%BF%D1%80%D0%B5%D0%BC%D0%B8%D1%8F" TargetMode="External"/><Relationship Id="rId2" Type="http://schemas.openxmlformats.org/officeDocument/2006/relationships/hyperlink" Target="http://ru.wikipedia.org/wiki/1891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ru.wikipedia.org/wiki/%D0%9B%D0%B5%D0%BD%D0%B8%D0%BD%D1%81%D0%BA%D0%B0%D1%8F_%D0%BF%D1%80%D0%B5%D0%BC%D0%B8%D1%8F" TargetMode="External"/><Relationship Id="rId5" Type="http://schemas.openxmlformats.org/officeDocument/2006/relationships/hyperlink" Target="http://ru.wikipedia.org/wiki/1947" TargetMode="External"/><Relationship Id="rId4" Type="http://schemas.openxmlformats.org/officeDocument/2006/relationships/hyperlink" Target="http://ru.wikipedia.org/wiki/%D0%9D%D0%B0%D1%80%D0%BE%D0%B4%D0%BD%D1%8B%D0%B9_%D0%B0%D1%80%D1%82%D0%B8%D1%81%D1%82_%D0%A0%D0%A1%D0%A4%D0%A1%D0%A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audio" Target="file:///C:\Users\&#1060;&#1072;&#1088;&#1076;&#1080;&#1103;\Desktop\&#1084;&#1091;&#1079;&#1099;&#1082;&#1072;\&#1087;&#1088;&#1086;&#1082;&#1086;&#1092;&#1100;&#1077;&#1074;%20&#1079;&#1086;&#1083;&#1091;&#1096;&#1082;&#1072;.mp3" TargetMode="External"/><Relationship Id="rId1" Type="http://schemas.openxmlformats.org/officeDocument/2006/relationships/audio" Target="file:///C:\Users\&#1060;&#1072;&#1088;&#1076;&#1080;&#1103;\Downloads\Klassicheskaya-muzyka-SProkof_ev---Val_s-iz-baleta-39Zolushka39(muzofon.com).mp3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&#1060;&#1072;&#1088;&#1076;&#1080;&#1103;\Desktop\&#1084;&#1091;&#1079;&#1099;&#1082;&#1072;\&#1073;&#1077;&#1090;&#1093;&#1086;&#1074;&#1077;&#1085;%20&#1089;&#1080;&#1084;%205%20&#1082;&#1072;&#1082;%20&#1089;&#1091;&#1076;&#1100;&#1073;&#1072;.mp3" TargetMode="Externa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C:\Users\&#1060;&#1072;&#1088;&#1076;&#1080;&#1103;\Downloads\Franc-Shubert-Simfoniya-8-quotNeokonchennayaquot-2-aya-chast_-Glavnaya-partiya(muzofon.com).mp3" TargetMode="Externa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60;&#1072;&#1088;&#1076;&#1080;&#1103;\Downloads\Franc-Shubert-Simfoniya-8-quotNeokonchennayaquot-2-aya-chast_-Pobochnaya-partiya(muzofon.com).mp3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60;&#1072;&#1088;&#1076;&#1080;&#1103;\Desktop\&#1084;&#1091;&#1079;&#1099;&#1082;&#1072;\&#1081;&#1086;&#1079;%20&#1075;&#1072;&#1081;&#1085;&#1076;%20&#1089;&#1080;&#1084;%20103%20&#1074;&#1089;&#1090;&#1091;&#1087;.mp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60;&#1072;&#1088;&#1076;&#1080;&#1103;\Downloads\Klassicheskaya-muzyka-Mocart---Simfoniya--40(muzofon.com)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Музыка. 7 класс.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МБОУ </a:t>
            </a:r>
            <a:r>
              <a:rPr lang="ru-RU" dirty="0" err="1" smtClean="0"/>
              <a:t>Кубянская</a:t>
            </a:r>
            <a:r>
              <a:rPr lang="ru-RU" dirty="0" smtClean="0"/>
              <a:t> СОШ</a:t>
            </a:r>
          </a:p>
          <a:p>
            <a:r>
              <a:rPr lang="ru-RU" dirty="0" err="1" smtClean="0"/>
              <a:t>Атнинского</a:t>
            </a:r>
            <a:r>
              <a:rPr lang="ru-RU" dirty="0" smtClean="0"/>
              <a:t> муниципального района РТ</a:t>
            </a:r>
          </a:p>
          <a:p>
            <a:r>
              <a:rPr lang="ru-RU" dirty="0" smtClean="0"/>
              <a:t>Учитель музыки </a:t>
            </a:r>
            <a:r>
              <a:rPr lang="ru-RU" dirty="0" err="1" smtClean="0"/>
              <a:t>Тухфатуллина</a:t>
            </a:r>
            <a:r>
              <a:rPr lang="ru-RU" dirty="0" smtClean="0"/>
              <a:t> </a:t>
            </a:r>
            <a:r>
              <a:rPr lang="ru-RU" dirty="0" err="1" smtClean="0"/>
              <a:t>Фардия</a:t>
            </a:r>
            <a:r>
              <a:rPr lang="ru-RU" dirty="0" smtClean="0"/>
              <a:t> </a:t>
            </a:r>
            <a:r>
              <a:rPr lang="ru-RU" dirty="0" err="1" smtClean="0"/>
              <a:t>Римхатовна</a:t>
            </a:r>
            <a:endParaRPr lang="ru-RU" dirty="0"/>
          </a:p>
        </p:txBody>
      </p:sp>
      <p:pic>
        <p:nvPicPr>
          <p:cNvPr id="2050" name="Picture 2" descr="C:\Users\Фардия\Desktop\шубер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838200"/>
            <a:ext cx="1524000" cy="1428750"/>
          </a:xfrm>
          <a:prstGeom prst="rect">
            <a:avLst/>
          </a:prstGeom>
          <a:noFill/>
        </p:spPr>
      </p:pic>
      <p:pic>
        <p:nvPicPr>
          <p:cNvPr id="2052" name="Picture 4" descr="C:\Users\Фардия\Desktop\музыка\йозеф гайд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685800"/>
            <a:ext cx="1133475" cy="1428750"/>
          </a:xfrm>
          <a:prstGeom prst="rect">
            <a:avLst/>
          </a:prstGeom>
          <a:noFill/>
        </p:spPr>
      </p:pic>
      <p:pic>
        <p:nvPicPr>
          <p:cNvPr id="2053" name="Picture 5" descr="C:\Users\Фардия\Desktop\моцар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2514600"/>
            <a:ext cx="1428750" cy="1428750"/>
          </a:xfrm>
          <a:prstGeom prst="rect">
            <a:avLst/>
          </a:prstGeom>
          <a:noFill/>
        </p:spPr>
      </p:pic>
      <p:pic>
        <p:nvPicPr>
          <p:cNvPr id="2054" name="Picture 6" descr="C:\Users\Фардия\Desktop\прокофьев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09975" y="2714625"/>
            <a:ext cx="1924050" cy="1428750"/>
          </a:xfrm>
          <a:prstGeom prst="rect">
            <a:avLst/>
          </a:prstGeom>
          <a:noFill/>
        </p:spPr>
      </p:pic>
      <p:sp>
        <p:nvSpPr>
          <p:cNvPr id="11" name="Рисунок 10"/>
          <p:cNvSpPr>
            <a:spLocks noGrp="1"/>
          </p:cNvSpPr>
          <p:nvPr>
            <p:ph type="pic" idx="1"/>
          </p:nvPr>
        </p:nvSpPr>
        <p:spPr>
          <a:xfrm>
            <a:off x="1066800" y="533400"/>
            <a:ext cx="6629400" cy="4038600"/>
          </a:xfrm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098550"/>
          </a:xfrm>
        </p:spPr>
        <p:txBody>
          <a:bodyPr/>
          <a:lstStyle/>
          <a:p>
            <a:r>
              <a:rPr lang="ru-RU" dirty="0" smtClean="0"/>
              <a:t>Моцарт  и </a:t>
            </a:r>
            <a:br>
              <a:rPr lang="ru-RU" dirty="0" smtClean="0"/>
            </a:br>
            <a:r>
              <a:rPr lang="ru-RU" dirty="0" smtClean="0"/>
              <a:t>Леонардо да Винчи…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Симфонию №40 Моцарта можно сравнить с другим величайшим шедевром – «ДЖОКОНДОЙ» Леонардо да Винчи.</a:t>
            </a:r>
          </a:p>
          <a:p>
            <a:endParaRPr lang="ru-RU" sz="1600" dirty="0" smtClean="0"/>
          </a:p>
          <a:p>
            <a:r>
              <a:rPr lang="ru-RU" sz="1600" dirty="0" smtClean="0"/>
              <a:t>« Этот портрет изображает молодую женщину не то с улыбкой на губах, не то с каким-то особым выражением лица, похожим на улыбку. Но вовсе не радость или веселье выражает это лицо: чувствуется что-то нежное, глубокое и вместе страстное и чувственное в этом удивительном портрете. »</a:t>
            </a:r>
          </a:p>
          <a:p>
            <a:r>
              <a:rPr lang="ru-RU" sz="1600" dirty="0" smtClean="0"/>
              <a:t>Каждое слово как будто о музыке Моцарта!</a:t>
            </a:r>
            <a:endParaRPr lang="ru-RU" sz="1600" dirty="0"/>
          </a:p>
        </p:txBody>
      </p:sp>
      <p:pic>
        <p:nvPicPr>
          <p:cNvPr id="1026" name="Picture 2" descr="C:\Users\Фардия\Desktop\джаконд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87812" y="461169"/>
            <a:ext cx="4086225" cy="5476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Три части Симфонии-1,2 и 4-я написаны в сонатной форме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1-я часть начинается с изложения главной партии, трепетной, нежной, беспокойный.</a:t>
            </a:r>
          </a:p>
          <a:p>
            <a:r>
              <a:rPr lang="ru-RU" dirty="0" smtClean="0"/>
              <a:t>2-я часть – светлая, ясная и спокойная лирика.</a:t>
            </a:r>
          </a:p>
          <a:p>
            <a:r>
              <a:rPr lang="ru-RU" dirty="0" smtClean="0"/>
              <a:t>3-я часть – менуэт (таковы построения сонатно-симфонического цикла).Музыка строгая, энергичная и целеустремлённая.</a:t>
            </a:r>
          </a:p>
          <a:p>
            <a:r>
              <a:rPr lang="ru-RU" dirty="0" smtClean="0"/>
              <a:t>4-я часть – финал. Как 1-я часть.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закрепления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Какая особенность построения </a:t>
            </a:r>
            <a:r>
              <a:rPr lang="ru-RU" dirty="0" err="1" smtClean="0"/>
              <a:t>отличае</a:t>
            </a:r>
            <a:r>
              <a:rPr lang="ru-RU" dirty="0" smtClean="0"/>
              <a:t> главную партию? Что вносит в содержание музыки противопоставление двух её элементов?</a:t>
            </a:r>
          </a:p>
          <a:p>
            <a:r>
              <a:rPr lang="ru-RU" dirty="0" smtClean="0"/>
              <a:t>В каком ладу написана главная партия,  а в каком – побочная?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165350"/>
          </a:xfrm>
        </p:spPr>
        <p:txBody>
          <a:bodyPr>
            <a:normAutofit/>
          </a:bodyPr>
          <a:lstStyle/>
          <a:p>
            <a:r>
              <a:rPr lang="ru-RU" dirty="0" err="1" smtClean="0"/>
              <a:t>Серге́й</a:t>
            </a:r>
            <a:r>
              <a:rPr lang="ru-RU" dirty="0" smtClean="0"/>
              <a:t> </a:t>
            </a:r>
            <a:r>
              <a:rPr lang="ru-RU" dirty="0" err="1" smtClean="0"/>
              <a:t>Серге́евич</a:t>
            </a:r>
            <a:r>
              <a:rPr lang="ru-RU" dirty="0" smtClean="0"/>
              <a:t> </a:t>
            </a:r>
            <a:r>
              <a:rPr lang="ru-RU" dirty="0" err="1" smtClean="0"/>
              <a:t>Проко́фьев</a:t>
            </a:r>
            <a:r>
              <a:rPr lang="ru-RU" b="0" dirty="0" smtClean="0"/>
              <a:t> (</a:t>
            </a:r>
            <a:r>
              <a:rPr lang="ru-RU" b="0" dirty="0" smtClean="0">
                <a:hlinkClick r:id="rId2" tooltip="1891"/>
              </a:rPr>
              <a:t>1891</a:t>
            </a:r>
            <a:r>
              <a:rPr lang="ru-RU" b="0" dirty="0" smtClean="0"/>
              <a:t> — </a:t>
            </a:r>
            <a:r>
              <a:rPr lang="ru-RU" b="0" dirty="0" smtClean="0">
                <a:hlinkClick r:id="rId3" tooltip="1953"/>
              </a:rPr>
              <a:t>1953</a:t>
            </a:r>
            <a:r>
              <a:rPr lang="ru-RU" b="0" dirty="0" smtClean="0"/>
              <a:t>) — пианист и дирижёр, один из крупнейших композиторов XX века. 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124200"/>
            <a:ext cx="3200400" cy="3001963"/>
          </a:xfrm>
        </p:spPr>
        <p:txBody>
          <a:bodyPr>
            <a:normAutofit/>
          </a:bodyPr>
          <a:lstStyle/>
          <a:p>
            <a:r>
              <a:rPr lang="ru-RU" sz="2000" dirty="0" smtClean="0">
                <a:hlinkClick r:id="rId4" tooltip="Народный артист РСФСР"/>
              </a:rPr>
              <a:t>Народный артист РСФСР</a:t>
            </a:r>
            <a:r>
              <a:rPr lang="ru-RU" sz="2000" dirty="0" smtClean="0"/>
              <a:t> (</a:t>
            </a:r>
            <a:r>
              <a:rPr lang="ru-RU" sz="2000" dirty="0" smtClean="0">
                <a:hlinkClick r:id="rId5" tooltip="1947"/>
              </a:rPr>
              <a:t>1947</a:t>
            </a:r>
            <a:r>
              <a:rPr lang="ru-RU" sz="2000" dirty="0" smtClean="0"/>
              <a:t>) </a:t>
            </a:r>
          </a:p>
          <a:p>
            <a:r>
              <a:rPr lang="ru-RU" sz="2000" dirty="0" smtClean="0"/>
              <a:t>Лауреат </a:t>
            </a:r>
            <a:r>
              <a:rPr lang="ru-RU" sz="2000" dirty="0" smtClean="0">
                <a:hlinkClick r:id="rId6" tooltip="Ленинская премия"/>
              </a:rPr>
              <a:t>Ленинской</a:t>
            </a:r>
            <a:r>
              <a:rPr lang="ru-RU" sz="2000" dirty="0" smtClean="0"/>
              <a:t> (1957 — </a:t>
            </a:r>
            <a:r>
              <a:rPr lang="ru-RU" sz="2000" i="1" dirty="0" smtClean="0"/>
              <a:t>посмертно</a:t>
            </a:r>
            <a:r>
              <a:rPr lang="ru-RU" sz="2000" dirty="0" smtClean="0"/>
              <a:t>) и</a:t>
            </a:r>
          </a:p>
          <a:p>
            <a:r>
              <a:rPr lang="ru-RU" sz="2000" dirty="0" smtClean="0"/>
              <a:t> шести </a:t>
            </a:r>
            <a:r>
              <a:rPr lang="ru-RU" sz="2000" dirty="0" smtClean="0">
                <a:hlinkClick r:id="rId7" tooltip="Сталинская премия"/>
              </a:rPr>
              <a:t>Сталинских</a:t>
            </a:r>
            <a:r>
              <a:rPr lang="ru-RU" sz="2000" dirty="0" smtClean="0"/>
              <a:t> премий (1943, 1946 — </a:t>
            </a:r>
            <a:r>
              <a:rPr lang="ru-RU" sz="2000" i="1" dirty="0" smtClean="0"/>
              <a:t>трижды</a:t>
            </a:r>
            <a:r>
              <a:rPr lang="ru-RU" sz="2000" dirty="0" smtClean="0"/>
              <a:t>, 1947, 1952)</a:t>
            </a:r>
            <a:endParaRPr lang="ru-RU" sz="2000" dirty="0"/>
          </a:p>
        </p:txBody>
      </p:sp>
      <p:pic>
        <p:nvPicPr>
          <p:cNvPr id="3074" name="Picture 2" descr="C:\Users\Фардия\Desktop\с прокофьев.gif"/>
          <p:cNvPicPr>
            <a:picLocks noGrp="1" noChangeAspect="1" noChangeArrowheads="1"/>
          </p:cNvPicPr>
          <p:nvPr>
            <p:ph idx="1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14800" y="685800"/>
            <a:ext cx="4038600" cy="563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412750"/>
          </a:xfrm>
        </p:spPr>
        <p:txBody>
          <a:bodyPr/>
          <a:lstStyle/>
          <a:p>
            <a:r>
              <a:rPr lang="ru-RU" dirty="0" smtClean="0"/>
              <a:t>Сергей Прокофьев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685800"/>
            <a:ext cx="3886200" cy="533400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Музыка С.Прокофьева – крупнейшего композитора ХХ в. – разнообразна по содержанию. </a:t>
            </a:r>
          </a:p>
          <a:p>
            <a:endParaRPr lang="ru-RU" dirty="0" smtClean="0"/>
          </a:p>
          <a:p>
            <a:r>
              <a:rPr lang="ru-RU" dirty="0" smtClean="0"/>
              <a:t>Стороны </a:t>
            </a:r>
            <a:r>
              <a:rPr lang="ru-RU" dirty="0" err="1" smtClean="0"/>
              <a:t>прокофьевской</a:t>
            </a:r>
            <a:r>
              <a:rPr lang="ru-RU" dirty="0" smtClean="0"/>
              <a:t> музыки – светлая лирика и мудрое эпическое повествование, драматизм и юмор, острая шутка, яркие и психологически точные характеры. </a:t>
            </a:r>
          </a:p>
          <a:p>
            <a:endParaRPr lang="ru-RU" dirty="0" smtClean="0"/>
          </a:p>
          <a:p>
            <a:r>
              <a:rPr lang="ru-RU" dirty="0" smtClean="0"/>
              <a:t>Творчество Прокофьева прочно связано с традициями прошлого и вместе с тем являются новаторским в области музыкального языка, средств выразительности, приёмов музыкальной драматургии.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Музыкальный почерк – использование особенностей танцевальных жанров, игра тембрами и регистрами </a:t>
            </a:r>
          </a:p>
          <a:p>
            <a:r>
              <a:rPr lang="ru-RU" dirty="0" smtClean="0"/>
              <a:t>Монументальная кантата – «Александр Невский»</a:t>
            </a:r>
          </a:p>
          <a:p>
            <a:endParaRPr lang="ru-RU" dirty="0" smtClean="0"/>
          </a:p>
          <a:p>
            <a:r>
              <a:rPr lang="ru-RU" dirty="0" smtClean="0"/>
              <a:t>Балеты – </a:t>
            </a:r>
          </a:p>
          <a:p>
            <a:r>
              <a:rPr lang="ru-RU" dirty="0" smtClean="0"/>
              <a:t>«Ромео и Джульетта» </a:t>
            </a:r>
          </a:p>
          <a:p>
            <a:r>
              <a:rPr lang="ru-RU" b="1" dirty="0" smtClean="0"/>
              <a:t> «Золушка» </a:t>
            </a:r>
          </a:p>
          <a:p>
            <a:endParaRPr lang="ru-RU" dirty="0" smtClean="0"/>
          </a:p>
          <a:p>
            <a:r>
              <a:rPr lang="ru-RU" dirty="0" smtClean="0"/>
              <a:t>Симфоническая сказка- «Петя и Волк»</a:t>
            </a:r>
          </a:p>
          <a:p>
            <a:endParaRPr lang="ru-RU" dirty="0" smtClean="0"/>
          </a:p>
          <a:p>
            <a:r>
              <a:rPr lang="ru-RU" dirty="0" smtClean="0"/>
              <a:t>Семь  симфонии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/>
          <a:lstStyle/>
          <a:p>
            <a:r>
              <a:rPr lang="ru-RU" dirty="0" smtClean="0"/>
              <a:t>Симфония №1 «Классическая» </a:t>
            </a:r>
          </a:p>
          <a:p>
            <a:r>
              <a:rPr lang="ru-RU" dirty="0" smtClean="0"/>
              <a:t>В ней сохранена </a:t>
            </a:r>
            <a:r>
              <a:rPr lang="ru-RU" dirty="0" err="1" smtClean="0"/>
              <a:t>сторогость</a:t>
            </a:r>
            <a:r>
              <a:rPr lang="ru-RU" dirty="0" smtClean="0"/>
              <a:t> и логика классический формы </a:t>
            </a:r>
            <a:r>
              <a:rPr lang="en-US" dirty="0" smtClean="0"/>
              <a:t>XVIII </a:t>
            </a:r>
            <a:r>
              <a:rPr lang="ru-RU" dirty="0" smtClean="0"/>
              <a:t>в., и в то же время ёе отличает современный музыкальный язык.</a:t>
            </a:r>
          </a:p>
          <a:p>
            <a:r>
              <a:rPr lang="ru-RU" sz="1400" b="1" dirty="0" smtClean="0"/>
              <a:t>(Музыка – «Золушка»)</a:t>
            </a:r>
            <a:endParaRPr lang="ru-RU" sz="1400" dirty="0"/>
          </a:p>
        </p:txBody>
      </p:sp>
      <p:pic>
        <p:nvPicPr>
          <p:cNvPr id="7" name="Klassicheskaya-muzyka-SProkof_ev---Val_s-iz-baleta-39Zolushka39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077200" y="6096000"/>
            <a:ext cx="304800" cy="304800"/>
          </a:xfrm>
          <a:prstGeom prst="rect">
            <a:avLst/>
          </a:prstGeom>
        </p:spPr>
      </p:pic>
      <p:pic>
        <p:nvPicPr>
          <p:cNvPr id="8" name="прокофьев золушка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147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31472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закрепления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вы думаете, герой Симфонии живёт в эпоху венских классиков или он наш современник?</a:t>
            </a:r>
          </a:p>
          <a:p>
            <a:r>
              <a:rPr lang="ru-RU" dirty="0" smtClean="0"/>
              <a:t>Какие из частей Симфонии построены в сонатной форме?</a:t>
            </a:r>
          </a:p>
          <a:p>
            <a:r>
              <a:rPr lang="ru-RU" dirty="0" smtClean="0"/>
              <a:t>Какие особенности музыки выдают музыкальный стиль композитора?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Симфония №5 Л.Бетховена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«Так стучится к нам в дверь судьба» так Бетховен сказал о начальных тактах своей Симфонии №5</a:t>
            </a:r>
          </a:p>
          <a:p>
            <a:r>
              <a:rPr lang="ru-RU" sz="2400" dirty="0" smtClean="0"/>
              <a:t>Сочиняя её, он говорил: «Я схвачу судьбу за глотку» </a:t>
            </a:r>
          </a:p>
          <a:p>
            <a:r>
              <a:rPr lang="ru-RU" sz="2400" dirty="0" smtClean="0"/>
              <a:t>… и вышел победителем из этой схватки.</a:t>
            </a:r>
          </a:p>
          <a:p>
            <a:endParaRPr lang="ru-RU" dirty="0"/>
          </a:p>
        </p:txBody>
      </p:sp>
      <p:pic>
        <p:nvPicPr>
          <p:cNvPr id="5" name="Содержимое 4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1600200"/>
            <a:ext cx="3429000" cy="4495800"/>
          </a:xfrm>
          <a:prstGeom prst="rect">
            <a:avLst/>
          </a:prstGeom>
        </p:spPr>
      </p:pic>
      <p:pic>
        <p:nvPicPr>
          <p:cNvPr id="9" name="бетховен сим 5 как судьб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43800" y="5410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736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Борьба человека с ударами судьбы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1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Осознав трагическую для музыканта болезнь, Бетховен не покорился судьбе, сумел преодолеть душевный кризис и вернуться к творчеству.</a:t>
            </a:r>
          </a:p>
          <a:p>
            <a:pPr>
              <a:buNone/>
            </a:pPr>
            <a:endParaRPr lang="ru-RU" sz="20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Конкретный смысл основного мотива, яркая выразительная Симфонии дают возможность трактовать её как грандиозную картину борьбы человека с ударами  судьбы.</a:t>
            </a:r>
          </a:p>
          <a:p>
            <a:pPr>
              <a:buNone/>
            </a:pPr>
            <a:endParaRPr lang="ru-RU" sz="20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r>
              <a:rPr lang="ru-RU" sz="20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Четыри</a:t>
            </a:r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части Симфонии представляются как этапы этой борьбы.</a:t>
            </a:r>
          </a:p>
          <a:p>
            <a:endParaRPr lang="ru-RU" sz="20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Каждое поколение по-своему трактует смысл симфонии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XIX </a:t>
            </a:r>
            <a:r>
              <a:rPr lang="ru-RU" sz="2000" dirty="0" smtClean="0"/>
              <a:t>в., - видели в герое Симфонии №5 человека в самом себе </a:t>
            </a:r>
            <a:r>
              <a:rPr lang="ru-RU" sz="2000" dirty="0" err="1" smtClean="0"/>
              <a:t>черпаю-щего</a:t>
            </a:r>
            <a:r>
              <a:rPr lang="ru-RU" sz="2000" dirty="0" smtClean="0"/>
              <a:t> силы и мужество для борьбы с тяжёлой действительностью.</a:t>
            </a:r>
          </a:p>
          <a:p>
            <a:r>
              <a:rPr lang="ru-RU" sz="2000" dirty="0" smtClean="0"/>
              <a:t>Позже образ Симфонии №5 связывали с мифом о Прометее, который похитил у богов с Олимпа огонь и передал его людям. За это боги жестоко наказали его.</a:t>
            </a:r>
          </a:p>
          <a:p>
            <a:r>
              <a:rPr lang="ru-RU" sz="2000" dirty="0" smtClean="0"/>
              <a:t>В начале ХХ в., в эпоху социальных потрясений, октябрьского </a:t>
            </a:r>
            <a:r>
              <a:rPr lang="ru-RU" sz="2000" dirty="0" err="1" smtClean="0"/>
              <a:t>пере-ворота</a:t>
            </a:r>
            <a:r>
              <a:rPr lang="ru-RU" sz="2000" dirty="0" smtClean="0"/>
              <a:t> в России, Симфония №5 воспринималось как симфония </a:t>
            </a:r>
            <a:r>
              <a:rPr lang="ru-RU" sz="2000" dirty="0" err="1" smtClean="0"/>
              <a:t>навис-шего</a:t>
            </a:r>
            <a:r>
              <a:rPr lang="ru-RU" sz="2000" dirty="0" smtClean="0"/>
              <a:t> над человечеством рока и напряжённого сопротивления ему. ..</a:t>
            </a:r>
          </a:p>
          <a:p>
            <a:r>
              <a:rPr lang="ru-RU" sz="2000" dirty="0" smtClean="0"/>
              <a:t>В годы Второй мировой войны (1939-1945) «два такта из Бетховена» - мотив судьбы олицетворяя собой стойкость и мужество, </a:t>
            </a:r>
            <a:r>
              <a:rPr lang="ru-RU" sz="2000" dirty="0" err="1" smtClean="0"/>
              <a:t>поддержи-вали</a:t>
            </a:r>
            <a:r>
              <a:rPr lang="ru-RU" sz="2000" dirty="0" smtClean="0"/>
              <a:t>  дух заключённых, попавших в фашистские застенки.</a:t>
            </a:r>
          </a:p>
          <a:p>
            <a:r>
              <a:rPr lang="ru-RU" sz="2000" dirty="0" smtClean="0"/>
              <a:t>«Через борьбу- к победе», «от мрака- к свету» , «через тернии – к звёздам»  -   самые  значимые идеи Симфонии.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закрепления материала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я часть Симфонии. Тема судьбы – это вызов? Призыв? Предостережение? Как взаимодействуют между собой две темы   1-й части Симфонии?</a:t>
            </a:r>
          </a:p>
          <a:p>
            <a:r>
              <a:rPr lang="ru-RU" dirty="0" smtClean="0"/>
              <a:t>2-я часть . Что вносит в развитие действия вариационное развитие двух тем этой части?</a:t>
            </a:r>
          </a:p>
          <a:p>
            <a:r>
              <a:rPr lang="ru-RU" dirty="0" smtClean="0"/>
              <a:t>Финал . Каков итог развития музыки?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Симфоническая музыка</a:t>
            </a:r>
            <a:endParaRPr lang="ru-RU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12954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Симфония – ведущий жанр оркестровой музыки, сложное, богато развитое многочастное произведение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3314" name="Picture 2" descr="C:\Users\Фардия\Desktop\гайн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200400"/>
            <a:ext cx="7772400" cy="304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022350"/>
          </a:xfrm>
        </p:spPr>
        <p:txBody>
          <a:bodyPr/>
          <a:lstStyle/>
          <a:p>
            <a:r>
              <a:rPr lang="ru-RU" dirty="0" smtClean="0"/>
              <a:t>Франц Шуберт </a:t>
            </a:r>
            <a:br>
              <a:rPr lang="ru-RU" dirty="0" smtClean="0"/>
            </a:br>
            <a:r>
              <a:rPr lang="ru-RU" dirty="0" smtClean="0"/>
              <a:t>(1797-1828)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Ф.Шуберт – австрийский композитор.</a:t>
            </a:r>
          </a:p>
          <a:p>
            <a:r>
              <a:rPr lang="ru-RU" sz="2400" dirty="0" smtClean="0"/>
              <a:t>Творчество композитора называют </a:t>
            </a:r>
            <a:r>
              <a:rPr lang="ru-RU" sz="2400" dirty="0" err="1" smtClean="0"/>
              <a:t>романтичес-кого</a:t>
            </a:r>
            <a:r>
              <a:rPr lang="ru-RU" sz="2400" dirty="0" smtClean="0"/>
              <a:t> направления в музыке.</a:t>
            </a:r>
          </a:p>
          <a:p>
            <a:r>
              <a:rPr lang="ru-RU" sz="2400" dirty="0" smtClean="0"/>
              <a:t>С Шуберта началась новая эпоха в истории </a:t>
            </a:r>
            <a:r>
              <a:rPr lang="ru-RU" sz="2400" dirty="0" err="1" smtClean="0"/>
              <a:t>немецской</a:t>
            </a:r>
            <a:r>
              <a:rPr lang="ru-RU" sz="2400" dirty="0" smtClean="0"/>
              <a:t> вокальной миниатюры.</a:t>
            </a:r>
          </a:p>
          <a:p>
            <a:r>
              <a:rPr lang="ru-RU" sz="2400" dirty="0" smtClean="0"/>
              <a:t>Он создал более 600 песен.</a:t>
            </a:r>
          </a:p>
          <a:p>
            <a:r>
              <a:rPr lang="ru-RU" sz="2400" dirty="0" smtClean="0"/>
              <a:t>Благодаря Шуберту появился новый тип -</a:t>
            </a:r>
          </a:p>
          <a:p>
            <a:pPr>
              <a:buNone/>
            </a:pPr>
            <a:r>
              <a:rPr lang="ru-RU" sz="2400" i="1" dirty="0" err="1" smtClean="0"/>
              <a:t>лирико</a:t>
            </a:r>
            <a:r>
              <a:rPr lang="ru-RU" sz="2400" i="1" dirty="0" smtClean="0"/>
              <a:t>- драматической симфонии </a:t>
            </a:r>
          </a:p>
          <a:p>
            <a:pPr>
              <a:buNone/>
            </a:pPr>
            <a:r>
              <a:rPr lang="ru-RU" sz="1400" i="1" dirty="0" smtClean="0"/>
              <a:t>Симфония №8 2 часть главная</a:t>
            </a:r>
            <a:endParaRPr lang="ru-RU" sz="1400" i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Фардия\Desktop\шубер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524000"/>
            <a:ext cx="2895600" cy="4572000"/>
          </a:xfrm>
          <a:prstGeom prst="rect">
            <a:avLst/>
          </a:prstGeom>
          <a:noFill/>
        </p:spPr>
      </p:pic>
      <p:pic>
        <p:nvPicPr>
          <p:cNvPr id="7" name="Franc-Shubert-Simfoniya-8-quotNeokonchennayaquot-2-aya-chast_-Glavnaya-partiya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0772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400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Симфония № 8 («Неоконченная»)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ru-RU" dirty="0" smtClean="0"/>
              <a:t>Симфонию №8 современники назвали «Неоконченной» потому, что она имела не четыре части, как симфонии композиторов- классиков , а всего две.</a:t>
            </a:r>
          </a:p>
          <a:p>
            <a:r>
              <a:rPr lang="ru-RU" dirty="0" smtClean="0"/>
              <a:t>1-я часть написана сонатной форме.</a:t>
            </a:r>
          </a:p>
          <a:p>
            <a:r>
              <a:rPr lang="ru-RU" dirty="0" smtClean="0"/>
              <a:t>-вступление – это эпиграф сочинения;</a:t>
            </a:r>
          </a:p>
          <a:p>
            <a:r>
              <a:rPr lang="ru-RU" dirty="0" smtClean="0"/>
              <a:t>-главная и побочная;</a:t>
            </a:r>
          </a:p>
          <a:p>
            <a:r>
              <a:rPr lang="ru-RU" dirty="0" smtClean="0"/>
              <a:t>-появление темы-эпиграфа.</a:t>
            </a:r>
          </a:p>
          <a:p>
            <a:r>
              <a:rPr lang="ru-RU" sz="1400" dirty="0" smtClean="0"/>
              <a:t>Симфония №8 2 часть побочная</a:t>
            </a:r>
            <a:endParaRPr lang="ru-RU" sz="1400" dirty="0"/>
          </a:p>
        </p:txBody>
      </p:sp>
      <p:pic>
        <p:nvPicPr>
          <p:cNvPr id="5" name="Franc-Shubert-Simfoniya-8-quotNeokonchennayaquot-2-aya-chast_-Pobochnaya-partiya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772400" y="5638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17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закрепления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композитор передал в своей музыке «жизнь чувств»? </a:t>
            </a:r>
          </a:p>
          <a:p>
            <a:r>
              <a:rPr lang="ru-RU" dirty="0" smtClean="0"/>
              <a:t>Какую роль в разработке играют мотивы вступления?</a:t>
            </a:r>
          </a:p>
          <a:p>
            <a:r>
              <a:rPr lang="ru-RU" dirty="0" smtClean="0"/>
              <a:t>Какие инструменты озвучивают основные темы Симфонии №8?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219200"/>
          </a:xfrm>
        </p:spPr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Урок окончен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1752600" y="2819400"/>
            <a:ext cx="6172200" cy="2971800"/>
          </a:xfrm>
          <a:prstGeom prst="flowChartPunchedTap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Спасибо , за внимание!</a:t>
            </a:r>
          </a:p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505200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b="1" dirty="0" smtClean="0"/>
              <a:t>Гайдн Франц Йозеф (1732—1809), австрийский композитор.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Родился, вероятно, 31 марта 1732 г. (крещён 1 апреля 1732 г.) в деревне </a:t>
            </a:r>
            <a:r>
              <a:rPr lang="ru-RU" dirty="0" err="1" smtClean="0"/>
              <a:t>Рорау</a:t>
            </a:r>
            <a:r>
              <a:rPr lang="ru-RU" dirty="0" smtClean="0"/>
              <a:t> (Нижняя Австрия).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6626" name="Picture 2" descr="C:\Users\Фардия\Desktop\йозеф гайдн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505200"/>
            <a:ext cx="2971800" cy="2895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Симфония № 103 </a:t>
            </a:r>
            <a:br>
              <a:rPr lang="ru-RU" dirty="0" smtClean="0"/>
            </a:br>
            <a:r>
              <a:rPr lang="ru-RU" dirty="0" smtClean="0"/>
              <a:t>(«С тремоло литавр») Йозеф Гайдна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Йозеф Гайдна  (1732-1809) – великий австрийский композитор, один из </a:t>
            </a:r>
            <a:r>
              <a:rPr lang="ru-RU" dirty="0" err="1" smtClean="0"/>
              <a:t>пред-ставителей</a:t>
            </a:r>
            <a:r>
              <a:rPr lang="ru-RU" dirty="0" smtClean="0"/>
              <a:t> венской классической школы.</a:t>
            </a:r>
          </a:p>
          <a:p>
            <a:r>
              <a:rPr lang="ru-RU" dirty="0" smtClean="0"/>
              <a:t>Музыкальные образы его сочинений навеяны жизнью и бытом австрийского крестьянства (мирная счастливая жизнь, танцы и хороводы, природа, радости крестьянского труда…)</a:t>
            </a:r>
          </a:p>
          <a:p>
            <a:r>
              <a:rPr lang="ru-RU" sz="1600" dirty="0" smtClean="0"/>
              <a:t>Симфония № 103 ,вступление</a:t>
            </a:r>
            <a:endParaRPr lang="ru-RU" sz="1600" dirty="0"/>
          </a:p>
        </p:txBody>
      </p:sp>
      <p:pic>
        <p:nvPicPr>
          <p:cNvPr id="7" name="йоз гайнд сим 103 вступ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467600" y="5486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408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Путешествия в Лондон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ru-RU" dirty="0" smtClean="0"/>
              <a:t>Результат:  двенадцать знаменитых </a:t>
            </a:r>
            <a:r>
              <a:rPr lang="ru-RU" dirty="0" err="1" smtClean="0"/>
              <a:t>лон-донских</a:t>
            </a:r>
            <a:r>
              <a:rPr lang="ru-RU" dirty="0" smtClean="0"/>
              <a:t> симфоний, которые являются вершиной симфонизма.</a:t>
            </a:r>
          </a:p>
          <a:p>
            <a:r>
              <a:rPr lang="ru-RU" dirty="0" smtClean="0"/>
              <a:t>Одна из лондонских симфоний – Симфония № 103 («С тремоло литавр») получила своё название от первого такта медленного вступления, в котором звучит тремоло ( от </a:t>
            </a:r>
            <a:r>
              <a:rPr lang="ru-RU" dirty="0" err="1" smtClean="0"/>
              <a:t>итал</a:t>
            </a:r>
            <a:r>
              <a:rPr lang="ru-RU" dirty="0" smtClean="0"/>
              <a:t>. </a:t>
            </a:r>
            <a:r>
              <a:rPr lang="en-US" dirty="0" smtClean="0"/>
              <a:t>Tremolo - </a:t>
            </a:r>
            <a:r>
              <a:rPr lang="ru-RU" dirty="0" smtClean="0"/>
              <a:t>дрожащий) литавр, </a:t>
            </a:r>
            <a:r>
              <a:rPr lang="ru-RU" dirty="0" err="1" smtClean="0"/>
              <a:t>напоми-нающее</a:t>
            </a:r>
            <a:r>
              <a:rPr lang="ru-RU" dirty="0" smtClean="0"/>
              <a:t> отдалённые раскаты грома.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закрепления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Начало симфонии. В чём особенность вступления? Какие инструменты его исполняют?</a:t>
            </a:r>
          </a:p>
          <a:p>
            <a:r>
              <a:rPr lang="ru-RU" dirty="0" smtClean="0"/>
              <a:t>1-я часть. Как соотносятся между собой темы вступления, главной и побочной партий?</a:t>
            </a:r>
          </a:p>
          <a:p>
            <a:r>
              <a:rPr lang="ru-RU" dirty="0" smtClean="0"/>
              <a:t>Финал. Каким предстаёт перед нами композитор?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55575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Вольфганг Амадей Моцарт-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86000"/>
            <a:ext cx="3124200" cy="3840163"/>
          </a:xfrm>
        </p:spPr>
        <p:txBody>
          <a:bodyPr/>
          <a:lstStyle/>
          <a:p>
            <a:r>
              <a:rPr lang="ru-RU" sz="2800" dirty="0" smtClean="0"/>
              <a:t>Австрийский композитор, </a:t>
            </a:r>
          </a:p>
          <a:p>
            <a:r>
              <a:rPr lang="ru-RU" sz="2800" dirty="0" smtClean="0"/>
              <a:t>капельмейстер,</a:t>
            </a:r>
          </a:p>
          <a:p>
            <a:r>
              <a:rPr lang="ru-RU" sz="2800" dirty="0" smtClean="0"/>
              <a:t> скрипач-виртуоз,</a:t>
            </a:r>
          </a:p>
          <a:p>
            <a:r>
              <a:rPr lang="ru-RU" sz="2800" dirty="0" smtClean="0"/>
              <a:t> </a:t>
            </a:r>
            <a:r>
              <a:rPr lang="ru-RU" sz="2800" dirty="0" err="1" smtClean="0"/>
              <a:t>клавесинист</a:t>
            </a:r>
            <a:r>
              <a:rPr lang="ru-RU" sz="2800" dirty="0" smtClean="0"/>
              <a:t>,</a:t>
            </a:r>
          </a:p>
          <a:p>
            <a:r>
              <a:rPr lang="ru-RU" sz="2800" dirty="0" smtClean="0"/>
              <a:t>органист</a:t>
            </a:r>
          </a:p>
          <a:p>
            <a:endParaRPr lang="ru-RU" dirty="0"/>
          </a:p>
        </p:txBody>
      </p:sp>
      <p:pic>
        <p:nvPicPr>
          <p:cNvPr id="2050" name="Picture 2" descr="C:\Users\Фардия\Desktop\моцарт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990600"/>
            <a:ext cx="3810000" cy="48768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6763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Вольфганг Амадей Моцарт- полное имя </a:t>
            </a:r>
            <a:r>
              <a:rPr lang="ru-RU" dirty="0" err="1" smtClean="0"/>
              <a:t>Иоган</a:t>
            </a:r>
            <a:r>
              <a:rPr lang="ru-RU" dirty="0" smtClean="0"/>
              <a:t> </a:t>
            </a:r>
            <a:r>
              <a:rPr lang="ru-RU" dirty="0" err="1" smtClean="0"/>
              <a:t>Хризостом</a:t>
            </a:r>
            <a:r>
              <a:rPr lang="ru-RU" dirty="0" smtClean="0"/>
              <a:t> Вольфганг </a:t>
            </a:r>
            <a:r>
              <a:rPr lang="ru-RU" dirty="0" err="1" smtClean="0"/>
              <a:t>Теофил</a:t>
            </a:r>
            <a:r>
              <a:rPr lang="ru-RU" dirty="0" smtClean="0"/>
              <a:t> Моцарт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895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41" name="Picture 1" descr="C:\Users\Фардия\Desktop\моцар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09800"/>
            <a:ext cx="6553200" cy="38862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Симфония № 40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Моцартовские симфонии – настоящие инструментальные драмы. </a:t>
            </a:r>
          </a:p>
          <a:p>
            <a:r>
              <a:rPr lang="ru-RU" dirty="0" smtClean="0"/>
              <a:t>Симфония № 40 занимает особое место в творчестве композитора. Эта музыка затрагивает самые глубокие человеческие чувства, отражает драматическое, даже трагическое состояние души.</a:t>
            </a:r>
            <a:endParaRPr lang="ru-RU" dirty="0"/>
          </a:p>
        </p:txBody>
      </p:sp>
      <p:pic>
        <p:nvPicPr>
          <p:cNvPr id="5" name="Klassicheskaya-muzyka-Mocart---Simfoniya--40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620000" y="5410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34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679</TotalTime>
  <Words>1039</Words>
  <Application>Microsoft Office PowerPoint</Application>
  <PresentationFormat>Экран (4:3)</PresentationFormat>
  <Paragraphs>110</Paragraphs>
  <Slides>23</Slides>
  <Notes>0</Notes>
  <HiddenSlides>0</HiddenSlides>
  <MMClips>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Office Theme</vt:lpstr>
      <vt:lpstr> Музыка. 7 класс.</vt:lpstr>
      <vt:lpstr>Симфоническая музыка</vt:lpstr>
      <vt:lpstr>Гайдн Франц Йозеф (1732—1809), австрийский композитор. Родился, вероятно, 31 марта 1732 г. (крещён 1 апреля 1732 г.) в деревне Рорау (Нижняя Австрия). </vt:lpstr>
      <vt:lpstr>Симфония № 103  («С тремоло литавр») Йозеф Гайдна</vt:lpstr>
      <vt:lpstr>Путешествия в Лондон</vt:lpstr>
      <vt:lpstr>Для закрепления</vt:lpstr>
      <vt:lpstr>Вольфганг Амадей Моцарт-</vt:lpstr>
      <vt:lpstr>Вольфганг Амадей Моцарт- полное имя Иоган Хризостом Вольфганг Теофил Моцарт </vt:lpstr>
      <vt:lpstr>Симфония № 40</vt:lpstr>
      <vt:lpstr>Моцарт  и  Леонардо да Винчи…</vt:lpstr>
      <vt:lpstr>Три части Симфонии-1,2 и 4-я написаны в сонатной форме</vt:lpstr>
      <vt:lpstr>Для закрепления</vt:lpstr>
      <vt:lpstr>Серге́й Серге́евич Проко́фьев (1891 — 1953) — пианист и дирижёр, один из крупнейших композиторов XX века. </vt:lpstr>
      <vt:lpstr>Сергей Прокофьев</vt:lpstr>
      <vt:lpstr>Для закрепления</vt:lpstr>
      <vt:lpstr>Симфония №5 Л.Бетховена</vt:lpstr>
      <vt:lpstr>Борьба человека с ударами судьбы</vt:lpstr>
      <vt:lpstr>Каждое поколение по-своему трактует смысл симфонии 5</vt:lpstr>
      <vt:lpstr>Для закрепления материала</vt:lpstr>
      <vt:lpstr>Франц Шуберт  (1797-1828)</vt:lpstr>
      <vt:lpstr>Симфония № 8 («Неоконченная»)</vt:lpstr>
      <vt:lpstr>Для закрепления</vt:lpstr>
      <vt:lpstr>Урок окончен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Симфоническая музыка</dc:title>
  <dc:creator>Фардия</dc:creator>
  <cp:lastModifiedBy>Фардия</cp:lastModifiedBy>
  <cp:revision>69</cp:revision>
  <dcterms:created xsi:type="dcterms:W3CDTF">2014-02-24T06:01:21Z</dcterms:created>
  <dcterms:modified xsi:type="dcterms:W3CDTF">2014-04-09T04:22:55Z</dcterms:modified>
</cp:coreProperties>
</file>