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0" r:id="rId3"/>
    <p:sldId id="266" r:id="rId4"/>
    <p:sldId id="265" r:id="rId5"/>
    <p:sldId id="267" r:id="rId6"/>
    <p:sldId id="268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G:\&#1094;&#1077;&#1083;&#1086;&#1077;%20&#1080;%20&#1095;&#1072;&#1089;&#1090;&#1080;\&#1076;&#1083;&#1103;%20&#1089;&#1072;&#1081;&#1090;&#1072;%20&#1089;&#1086;&#1094;&#1080;&#1072;&#1083;&#1100;&#1085;&#1072;&#1103;%20&#1089;&#1077;&#1090;&#1100;%20&#1088;&#1072;&#1073;&#1086;&#1090;&#1085;&#1080;&#1082;&#1086;&#1074;%20&#1086;&#1073;&#1088;&#1072;&#1079;&#1086;&#1074;&#1072;&#1085;&#1080;&#1103;\chrome%202013-05-06%2023-06-56-28.av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1371600"/>
            <a:ext cx="7955161" cy="905272"/>
          </a:xfrm>
        </p:spPr>
        <p:txBody>
          <a:bodyPr/>
          <a:lstStyle/>
          <a:p>
            <a:r>
              <a:rPr lang="ru-RU" dirty="0" smtClean="0"/>
              <a:t>Понятия «целое» и «часть»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2636912"/>
            <a:ext cx="7585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Цель</a:t>
            </a:r>
            <a:r>
              <a:rPr lang="ru-RU" dirty="0" smtClean="0"/>
              <a:t>: освоение процедур (процессов) надпредметной деятельности.</a:t>
            </a:r>
          </a:p>
          <a:p>
            <a:r>
              <a:rPr lang="ru-RU" b="1" dirty="0" smtClean="0"/>
              <a:t>Задачи</a:t>
            </a:r>
            <a:r>
              <a:rPr lang="ru-RU" dirty="0" smtClean="0"/>
              <a:t>: </a:t>
            </a:r>
          </a:p>
          <a:p>
            <a:pPr marL="269875" indent="-269875">
              <a:buAutoNum type="arabicPeriod"/>
            </a:pPr>
            <a:r>
              <a:rPr lang="ru-RU" dirty="0" smtClean="0"/>
              <a:t>Установление </a:t>
            </a:r>
            <a:r>
              <a:rPr lang="ru-RU" dirty="0"/>
              <a:t>с</a:t>
            </a:r>
            <a:r>
              <a:rPr lang="ru-RU" dirty="0" smtClean="0"/>
              <a:t>вязей между темой и жизненным опытом.</a:t>
            </a:r>
          </a:p>
          <a:p>
            <a:r>
              <a:rPr lang="ru-RU" dirty="0" smtClean="0"/>
              <a:t>2. Применение новых знаний в практических заданиях.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56524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381000" y="3581400"/>
            <a:ext cx="87630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6" name="Oval 6" descr="Широкий диагональный 2"/>
          <p:cNvSpPr>
            <a:spLocks noChangeArrowheads="1"/>
          </p:cNvSpPr>
          <p:nvPr/>
        </p:nvSpPr>
        <p:spPr bwMode="auto">
          <a:xfrm>
            <a:off x="304800" y="3048000"/>
            <a:ext cx="2133600" cy="838200"/>
          </a:xfrm>
          <a:prstGeom prst="ellipse">
            <a:avLst/>
          </a:prstGeom>
          <a:gradFill>
            <a:gsLst>
              <a:gs pos="0">
                <a:srgbClr val="CCCCFF"/>
              </a:gs>
              <a:gs pos="15000">
                <a:srgbClr val="99CCFF"/>
              </a:gs>
              <a:gs pos="28000">
                <a:srgbClr val="9966FF"/>
              </a:gs>
              <a:gs pos="72000">
                <a:srgbClr val="CC99FF"/>
              </a:gs>
              <a:gs pos="87000">
                <a:srgbClr val="99CCFF"/>
              </a:gs>
              <a:gs pos="100000">
                <a:srgbClr val="CCCCFF"/>
              </a:gs>
            </a:gsLst>
            <a:lin ang="5400000" scaled="0"/>
          </a:gradFill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5127" name="Oval 7" descr="Широкий диагональный 2"/>
          <p:cNvSpPr>
            <a:spLocks noChangeArrowheads="1"/>
          </p:cNvSpPr>
          <p:nvPr/>
        </p:nvSpPr>
        <p:spPr bwMode="auto">
          <a:xfrm>
            <a:off x="2438400" y="3048000"/>
            <a:ext cx="2209800" cy="838200"/>
          </a:xfrm>
          <a:prstGeom prst="ellipse">
            <a:avLst/>
          </a:prstGeom>
          <a:gradFill rotWithShape="0">
            <a:gsLst>
              <a:gs pos="0">
                <a:srgbClr val="03D4A8"/>
              </a:gs>
              <a:gs pos="27000">
                <a:srgbClr val="21D6E0"/>
              </a:gs>
              <a:gs pos="48000">
                <a:srgbClr val="0087E6"/>
              </a:gs>
              <a:gs pos="66000">
                <a:srgbClr val="005CBF"/>
              </a:gs>
              <a:gs pos="100000">
                <a:srgbClr val="005CBF"/>
              </a:gs>
            </a:gsLst>
            <a:lin ang="5400000"/>
          </a:gra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8" name="Oval 8" descr="Широкий диагональный 2"/>
          <p:cNvSpPr>
            <a:spLocks noChangeArrowheads="1"/>
          </p:cNvSpPr>
          <p:nvPr/>
        </p:nvSpPr>
        <p:spPr bwMode="auto">
          <a:xfrm>
            <a:off x="4648200" y="3048000"/>
            <a:ext cx="1981200" cy="838200"/>
          </a:xfrm>
          <a:prstGeom prst="ellipse">
            <a:avLst/>
          </a:prstGeom>
          <a:gradFill rotWithShape="0">
            <a:gsLst>
              <a:gs pos="0">
                <a:srgbClr val="FF3399"/>
              </a:gs>
              <a:gs pos="24001">
                <a:srgbClr val="FF6633"/>
              </a:gs>
              <a:gs pos="52000">
                <a:srgbClr val="FFFF00"/>
              </a:gs>
              <a:gs pos="71001">
                <a:srgbClr val="01A78F"/>
              </a:gs>
              <a:gs pos="100000">
                <a:srgbClr val="3366FF"/>
              </a:gs>
            </a:gsLst>
            <a:lin ang="5400000"/>
          </a:gradFill>
          <a:ln w="28575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9" name="Oval 9" descr="Широкий диагональный 2"/>
          <p:cNvSpPr>
            <a:spLocks noChangeArrowheads="1"/>
          </p:cNvSpPr>
          <p:nvPr/>
        </p:nvSpPr>
        <p:spPr bwMode="auto">
          <a:xfrm>
            <a:off x="6918325" y="3070225"/>
            <a:ext cx="1828800" cy="838200"/>
          </a:xfrm>
          <a:prstGeom prst="ellipse">
            <a:avLst/>
          </a:prstGeom>
          <a:gradFill rotWithShape="0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/>
          </a:gradFill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0" name="WordArt 10"/>
          <p:cNvSpPr>
            <a:spLocks noChangeArrowheads="1" noChangeShapeType="1" noTextEdit="1"/>
          </p:cNvSpPr>
          <p:nvPr/>
        </p:nvSpPr>
        <p:spPr bwMode="auto">
          <a:xfrm rot="949112">
            <a:off x="533400" y="2819400"/>
            <a:ext cx="1676400" cy="1295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47088"/>
              </a:avLst>
            </a:prstTxWarp>
          </a:bodyPr>
          <a:lstStyle/>
          <a:p>
            <a:pPr algn="ctr"/>
            <a:r>
              <a:rPr lang="ru-RU" sz="28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Неопределенное</a:t>
            </a:r>
          </a:p>
          <a:p>
            <a:pPr algn="ctr"/>
            <a:r>
              <a:rPr lang="ru-RU" sz="28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(Инфинитив)</a:t>
            </a:r>
          </a:p>
        </p:txBody>
      </p:sp>
      <p:sp>
        <p:nvSpPr>
          <p:cNvPr id="5131" name="WordArt 11"/>
          <p:cNvSpPr>
            <a:spLocks noChangeArrowheads="1" noChangeShapeType="1" noTextEdit="1"/>
          </p:cNvSpPr>
          <p:nvPr/>
        </p:nvSpPr>
        <p:spPr bwMode="auto">
          <a:xfrm rot="692802">
            <a:off x="2743200" y="3048000"/>
            <a:ext cx="1600200" cy="609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Прошедшее</a:t>
            </a:r>
          </a:p>
        </p:txBody>
      </p:sp>
      <p:sp>
        <p:nvSpPr>
          <p:cNvPr id="5132" name="WordArt 12"/>
          <p:cNvSpPr>
            <a:spLocks noChangeArrowheads="1" noChangeShapeType="1" noTextEdit="1"/>
          </p:cNvSpPr>
          <p:nvPr/>
        </p:nvSpPr>
        <p:spPr bwMode="auto">
          <a:xfrm rot="936398">
            <a:off x="4953000" y="3048000"/>
            <a:ext cx="1624013" cy="7318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Настоящее</a:t>
            </a:r>
          </a:p>
        </p:txBody>
      </p:sp>
      <p:sp>
        <p:nvSpPr>
          <p:cNvPr id="5133" name="WordArt 13"/>
          <p:cNvSpPr>
            <a:spLocks noChangeArrowheads="1" noChangeShapeType="1" noTextEdit="1"/>
          </p:cNvSpPr>
          <p:nvPr/>
        </p:nvSpPr>
        <p:spPr bwMode="auto">
          <a:xfrm rot="841119">
            <a:off x="7070725" y="3048000"/>
            <a:ext cx="1524000" cy="685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Будущее </a:t>
            </a:r>
          </a:p>
        </p:txBody>
      </p:sp>
      <p:sp>
        <p:nvSpPr>
          <p:cNvPr id="2059" name="WordArt 14"/>
          <p:cNvSpPr>
            <a:spLocks noChangeArrowheads="1" noChangeShapeType="1" noTextEdit="1"/>
          </p:cNvSpPr>
          <p:nvPr/>
        </p:nvSpPr>
        <p:spPr bwMode="auto">
          <a:xfrm>
            <a:off x="457200" y="457200"/>
            <a:ext cx="8439150" cy="838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Физическое представление времени</a:t>
            </a:r>
          </a:p>
        </p:txBody>
      </p:sp>
      <p:cxnSp>
        <p:nvCxnSpPr>
          <p:cNvPr id="5136" name="Прямая со стрелкой 5135"/>
          <p:cNvCxnSpPr/>
          <p:nvPr/>
        </p:nvCxnSpPr>
        <p:spPr>
          <a:xfrm flipV="1">
            <a:off x="1631950" y="2435225"/>
            <a:ext cx="677863" cy="5318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38" name="Прямая со стрелкой 5137"/>
          <p:cNvCxnSpPr/>
          <p:nvPr/>
        </p:nvCxnSpPr>
        <p:spPr>
          <a:xfrm>
            <a:off x="2438400" y="2455863"/>
            <a:ext cx="762000" cy="511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40" name="Прямая соединительная линия 5139"/>
          <p:cNvCxnSpPr/>
          <p:nvPr/>
        </p:nvCxnSpPr>
        <p:spPr>
          <a:xfrm>
            <a:off x="4648200" y="2628900"/>
            <a:ext cx="0" cy="14859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42" name="Прямая соединительная линия 5141"/>
          <p:cNvCxnSpPr/>
          <p:nvPr/>
        </p:nvCxnSpPr>
        <p:spPr>
          <a:xfrm>
            <a:off x="304800" y="2563813"/>
            <a:ext cx="0" cy="15763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6" name="Picture 4" descr="9012005-aereo-blu-con-illustrazione-vettoriale-pilota-isolato-su-sfondo-bianc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790700" y="1057275"/>
            <a:ext cx="2057400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Овал 1"/>
          <p:cNvSpPr/>
          <p:nvPr/>
        </p:nvSpPr>
        <p:spPr>
          <a:xfrm>
            <a:off x="2605088" y="1812925"/>
            <a:ext cx="1676400" cy="99536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819400" y="1962150"/>
            <a:ext cx="1333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/>
              <a:t>   суф. + окончан.</a:t>
            </a:r>
          </a:p>
        </p:txBody>
      </p:sp>
    </p:spTree>
    <p:extLst>
      <p:ext uri="{BB962C8B-B14F-4D97-AF65-F5344CB8AC3E}">
        <p14:creationId xmlns:p14="http://schemas.microsoft.com/office/powerpoint/2010/main" xmlns="" val="8961838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333 0.00578 L 0.15069 0.04305 C 0.16475 0.05139 0.18593 0.05602 0.20781 0.05602 C 0.23281 0.05602 0.25312 0.05139 0.26718 0.04305 L 0.33472 0.00578 " pathEditMode="relative" rAng="0" ptsTypes="FffFF">
                                      <p:cBhvr>
                                        <p:cTn id="5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69" y="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1388 L 0.00416 0.21369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" y="9991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00416 0.19862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9931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472 0.00578 L 0.40173 0.04583 C 0.4158 0.05486 0.4368 0.05972 0.45868 0.05972 C 0.48368 0.05972 0.50364 0.05486 0.51771 0.04583 L 0.58472 0.00578 " pathEditMode="relative" rAng="0" ptsTypes="FffFF">
                                      <p:cBhvr>
                                        <p:cTn id="6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472 0.00578 L 0.65174 0.04583 C 0.6658 0.05486 0.68681 0.05972 0.70868 0.05972 C 0.73368 0.05972 0.75365 0.05486 0.76771 0.04583 L 0.83472 0.00578 " pathEditMode="relative" rAng="0" ptsTypes="FffFF">
                                      <p:cBhvr>
                                        <p:cTn id="7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3472 0.00579 L 0.90173 0.04584 C 0.9158 0.05487 0.9368 0.05973 0.95868 0.05973 C 0.98368 0.05973 1.00364 0.05487 1.01771 0.04584 L 1.08472 0.00579 " pathEditMode="relative" rAng="0" ptsTypes="FffFF">
                                      <p:cBhvr>
                                        <p:cTn id="7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8472 0.00579 L 1.15173 0.04584 C 1.1658 0.05486 1.1868 0.05973 1.20868 0.05973 C 1.23368 0.05973 1.25364 0.05486 1.26771 0.04584 L 1.33472 0.00579 " pathEditMode="relative" rAng="0" ptsTypes="FffFF">
                                      <p:cBhvr>
                                        <p:cTn id="7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6" grpId="0" animBg="1"/>
      <p:bldP spid="5127" grpId="0" animBg="1"/>
      <p:bldP spid="5128" grpId="0" animBg="1"/>
      <p:bldP spid="5129" grpId="0" animBg="1"/>
      <p:bldP spid="5130" grpId="0" animBg="1"/>
      <p:bldP spid="5131" grpId="0" animBg="1"/>
      <p:bldP spid="5132" grpId="0" animBg="1"/>
      <p:bldP spid="5133" grpId="0" animBg="1"/>
      <p:bldP spid="2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фы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548680"/>
            <a:ext cx="8208912" cy="5545030"/>
          </a:xfrm>
        </p:spPr>
      </p:pic>
    </p:spTree>
    <p:extLst>
      <p:ext uri="{BB962C8B-B14F-4D97-AF65-F5344CB8AC3E}">
        <p14:creationId xmlns:p14="http://schemas.microsoft.com/office/powerpoint/2010/main" xmlns="" val="3750725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ru-RU" sz="3600" dirty="0" smtClean="0"/>
              <a:t>Правильность написания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Море по-прежнему было спокойным. Без устали парили чайки, как напоказ. Вдоль берега летали кулички, бегая то вперёд, то назад от неугомонных волн.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61501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/>
          <a:lstStyle/>
          <a:p>
            <a:r>
              <a:rPr lang="ru-RU" sz="3600" dirty="0" smtClean="0"/>
              <a:t>Основные критерии отметки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23747994"/>
              </p:ext>
            </p:extLst>
          </p:nvPr>
        </p:nvGraphicFramePr>
        <p:xfrm>
          <a:off x="395536" y="1196752"/>
          <a:ext cx="8229600" cy="29311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224136"/>
                <a:gridCol w="70054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j-lt"/>
                        </a:rPr>
                        <a:t>Отметка</a:t>
                      </a:r>
                      <a:endParaRPr lang="ru-RU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j-lt"/>
                        </a:rPr>
                        <a:t>Грамотность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j-lt"/>
                        </a:rPr>
                        <a:t>«5»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j-lt"/>
                        </a:rPr>
                        <a:t>Допускается</a:t>
                      </a:r>
                      <a:r>
                        <a:rPr lang="ru-RU" baseline="0" dirty="0" smtClean="0">
                          <a:latin typeface="+mj-lt"/>
                        </a:rPr>
                        <a:t>: </a:t>
                      </a:r>
                      <a:r>
                        <a:rPr lang="ru-RU" dirty="0" smtClean="0">
                          <a:latin typeface="+mj-lt"/>
                        </a:rPr>
                        <a:t>1 орфографическая, или 1 пунктуационная ошибка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j-lt"/>
                        </a:rPr>
                        <a:t>«4»</a:t>
                      </a:r>
                      <a:endParaRPr lang="ru-RU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j-lt"/>
                        </a:rPr>
                        <a:t>Допускаются</a:t>
                      </a:r>
                      <a:r>
                        <a:rPr lang="ru-RU" baseline="0" dirty="0" smtClean="0">
                          <a:latin typeface="+mj-lt"/>
                        </a:rPr>
                        <a:t>: </a:t>
                      </a:r>
                      <a:r>
                        <a:rPr lang="ru-RU" dirty="0" smtClean="0">
                          <a:latin typeface="+mj-lt"/>
                        </a:rPr>
                        <a:t>2 орфографические и 2 пунктуационные ошибки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j-lt"/>
                        </a:rPr>
                        <a:t>«3»</a:t>
                      </a:r>
                      <a:endParaRPr lang="ru-RU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j-lt"/>
                        </a:rPr>
                        <a:t>Допускаются</a:t>
                      </a:r>
                      <a:r>
                        <a:rPr lang="ru-RU" baseline="0" dirty="0" smtClean="0">
                          <a:latin typeface="+mj-lt"/>
                        </a:rPr>
                        <a:t>: </a:t>
                      </a:r>
                      <a:r>
                        <a:rPr lang="ru-RU" dirty="0" smtClean="0">
                          <a:latin typeface="+mj-lt"/>
                        </a:rPr>
                        <a:t>4 орфографические и 4 пунктуационные ошибки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j-lt"/>
                        </a:rPr>
                        <a:t>«2»</a:t>
                      </a:r>
                      <a:endParaRPr lang="ru-RU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j-lt"/>
                        </a:rPr>
                        <a:t>Допускаются</a:t>
                      </a:r>
                      <a:r>
                        <a:rPr lang="ru-RU" baseline="0" dirty="0" smtClean="0">
                          <a:latin typeface="+mj-lt"/>
                        </a:rPr>
                        <a:t>: </a:t>
                      </a:r>
                      <a:r>
                        <a:rPr lang="ru-RU" dirty="0" smtClean="0">
                          <a:latin typeface="+mj-lt"/>
                        </a:rPr>
                        <a:t>7 орфографических и 7 пунктуационных ошибок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844304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ru-RU" sz="3200" dirty="0"/>
              <a:t>Первая задача по математике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2474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dirty="0">
                <a:solidFill>
                  <a:schemeClr val="tx1"/>
                </a:solidFill>
              </a:rPr>
              <a:t>В школе всего 60 учеников шестых классов. 30% из них учится в 6в классе. Сколько учащихся в 6в классе?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2651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ru-RU" sz="3600" dirty="0" smtClean="0"/>
              <a:t>Первая задача по математике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3"/>
            <a:ext cx="8229600" cy="1152128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школе всего 60 учеников шестых классов. 30% из них учится в 6в классе. Сколько учащихся в 6в классе</a:t>
            </a:r>
            <a:r>
              <a:rPr lang="ru-RU" dirty="0" smtClean="0">
                <a:solidFill>
                  <a:schemeClr val="tx1"/>
                </a:solidFill>
              </a:rPr>
              <a:t>?</a:t>
            </a:r>
          </a:p>
          <a:p>
            <a:pPr marL="0" lv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ru-RU" dirty="0" smtClean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844824"/>
            <a:ext cx="1011561" cy="653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844824"/>
            <a:ext cx="1119234" cy="652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916832"/>
            <a:ext cx="875332" cy="38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564904"/>
            <a:ext cx="2736303" cy="624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27584" y="4149080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>
                <a:latin typeface="+mj-lt"/>
              </a:rPr>
              <a:t>I </a:t>
            </a:r>
            <a:r>
              <a:rPr lang="en-US" dirty="0" smtClean="0">
                <a:latin typeface="+mj-lt"/>
              </a:rPr>
              <a:t>V</a:t>
            </a:r>
            <a:r>
              <a:rPr lang="ru-RU" dirty="0" smtClean="0">
                <a:latin typeface="+mj-lt"/>
              </a:rPr>
              <a:t>способ</a:t>
            </a:r>
            <a:r>
              <a:rPr lang="en-US" dirty="0" smtClean="0">
                <a:latin typeface="+mj-lt"/>
              </a:rPr>
              <a:t>    </a:t>
            </a:r>
            <a:r>
              <a:rPr lang="ru-RU" dirty="0" smtClean="0">
                <a:latin typeface="+mj-lt"/>
              </a:rPr>
              <a:t>60</a:t>
            </a:r>
            <a:r>
              <a:rPr lang="en-US" dirty="0" smtClean="0">
                <a:latin typeface="+mj-lt"/>
              </a:rPr>
              <a:t>*</a:t>
            </a:r>
            <a:r>
              <a:rPr lang="ru-RU" dirty="0" smtClean="0">
                <a:latin typeface="+mj-lt"/>
              </a:rPr>
              <a:t>0,3=18 </a:t>
            </a:r>
            <a:r>
              <a:rPr lang="ru-RU" dirty="0">
                <a:latin typeface="+mj-lt"/>
              </a:rPr>
              <a:t>(чел</a:t>
            </a:r>
            <a:r>
              <a:rPr lang="ru-RU" dirty="0" smtClean="0">
                <a:latin typeface="+mj-lt"/>
              </a:rPr>
              <a:t>.)</a:t>
            </a:r>
            <a:endParaRPr lang="ru-RU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2564904"/>
            <a:ext cx="6101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>
                <a:latin typeface="+mj-lt"/>
              </a:rPr>
              <a:t>II </a:t>
            </a:r>
            <a:r>
              <a:rPr lang="ru-RU" dirty="0">
                <a:latin typeface="+mj-lt"/>
              </a:rPr>
              <a:t>способ                                    </a:t>
            </a:r>
            <a:r>
              <a:rPr lang="ru-RU" dirty="0" smtClean="0">
                <a:latin typeface="+mj-lt"/>
              </a:rPr>
              <a:t>                (</a:t>
            </a:r>
            <a:r>
              <a:rPr lang="ru-RU" dirty="0">
                <a:latin typeface="+mj-lt"/>
              </a:rPr>
              <a:t>чел.)</a:t>
            </a:r>
          </a:p>
          <a:p>
            <a:pPr lvl="0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83568" y="605264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>
                <a:latin typeface="+mj-lt"/>
              </a:rPr>
              <a:t>Ответ: 18 человек</a:t>
            </a: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42041028"/>
              </p:ext>
            </p:extLst>
          </p:nvPr>
        </p:nvGraphicFramePr>
        <p:xfrm>
          <a:off x="4533900" y="3222625"/>
          <a:ext cx="76200" cy="101600"/>
        </p:xfrm>
        <a:graphic>
          <a:graphicData uri="http://schemas.openxmlformats.org/presentationml/2006/ole">
            <p:oleObj spid="_x0000_s2060" name="Equation" r:id="rId7" imgW="76068" imgH="101424" progId="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27584" y="4725145"/>
            <a:ext cx="5362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V </a:t>
            </a:r>
            <a:r>
              <a:rPr lang="ru-RU" dirty="0" smtClean="0"/>
              <a:t>способ 1) 60:10 = 6 (чел.) - 10%; 2) 6 * 3=18(чел.)</a:t>
            </a:r>
          </a:p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899592" y="3501008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III </a:t>
            </a:r>
            <a:r>
              <a:rPr lang="ru-RU" dirty="0" smtClean="0"/>
              <a:t>способ      60:100 30 = 0,6 30=18 (чел.)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27584" y="1916832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I  </a:t>
            </a:r>
            <a:r>
              <a:rPr lang="ru-RU" dirty="0" smtClean="0"/>
              <a:t>способ</a:t>
            </a:r>
            <a:r>
              <a:rPr lang="en-US" dirty="0" smtClean="0"/>
              <a:t>             </a:t>
            </a:r>
            <a:r>
              <a:rPr lang="ru-RU" dirty="0" smtClean="0"/>
              <a:t>        ;                </a:t>
            </a:r>
            <a:r>
              <a:rPr lang="en-US" dirty="0" smtClean="0"/>
              <a:t>  </a:t>
            </a:r>
            <a:r>
              <a:rPr lang="ru-RU" dirty="0" smtClean="0"/>
              <a:t> ;               (чел.)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397855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9" grpId="0"/>
      <p:bldP spid="10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353813" cy="1008112"/>
          </a:xfrm>
        </p:spPr>
        <p:txBody>
          <a:bodyPr/>
          <a:lstStyle/>
          <a:p>
            <a:pPr marL="0" lvl="0" indent="0">
              <a:buNone/>
            </a:pPr>
            <a:r>
              <a:rPr lang="ru-RU" dirty="0">
                <a:solidFill>
                  <a:schemeClr val="tx1"/>
                </a:solidFill>
              </a:rPr>
              <a:t>Найдите число </a:t>
            </a:r>
            <a:r>
              <a:rPr lang="ru-RU" i="1" dirty="0">
                <a:solidFill>
                  <a:schemeClr val="tx1"/>
                </a:solidFill>
              </a:rPr>
              <a:t>к</a:t>
            </a:r>
            <a:r>
              <a:rPr lang="ru-RU" dirty="0">
                <a:solidFill>
                  <a:schemeClr val="tx1"/>
                </a:solidFill>
              </a:rPr>
              <a:t>, если  </a:t>
            </a:r>
            <a:r>
              <a:rPr lang="ru-RU" dirty="0" smtClean="0">
                <a:solidFill>
                  <a:schemeClr val="tx1"/>
                </a:solidFill>
              </a:rPr>
              <a:t>     от </a:t>
            </a:r>
            <a:r>
              <a:rPr lang="ru-RU" dirty="0">
                <a:solidFill>
                  <a:schemeClr val="tx1"/>
                </a:solidFill>
              </a:rPr>
              <a:t>числа 15 равно </a:t>
            </a:r>
            <a:r>
              <a:rPr lang="ru-RU" dirty="0" smtClean="0"/>
              <a:t>   </a:t>
            </a:r>
            <a:r>
              <a:rPr lang="ru-RU" dirty="0" smtClean="0">
                <a:solidFill>
                  <a:schemeClr val="tx1"/>
                </a:solidFill>
              </a:rPr>
              <a:t>от </a:t>
            </a:r>
            <a:r>
              <a:rPr lang="ru-RU" dirty="0">
                <a:solidFill>
                  <a:schemeClr val="tx1"/>
                </a:solidFill>
              </a:rPr>
              <a:t>числа </a:t>
            </a:r>
            <a:r>
              <a:rPr lang="ru-RU" i="1" dirty="0">
                <a:solidFill>
                  <a:schemeClr val="tx1"/>
                </a:solidFill>
              </a:rPr>
              <a:t>к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21880" y="406405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Вторая задача по математике</a:t>
            </a:r>
            <a:endParaRPr lang="ru-RU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29665" y="1699067"/>
            <a:ext cx="370327" cy="972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73425321"/>
              </p:ext>
            </p:extLst>
          </p:nvPr>
        </p:nvGraphicFramePr>
        <p:xfrm>
          <a:off x="7308304" y="1688807"/>
          <a:ext cx="296416" cy="765741"/>
        </p:xfrm>
        <a:graphic>
          <a:graphicData uri="http://schemas.openxmlformats.org/presentationml/2006/ole">
            <p:oleObj spid="_x0000_s4109" name="Equation" r:id="rId4" imgW="152334" imgH="393529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773295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hrome 2013-05-06 23-06-56-28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683568" y="1268760"/>
            <a:ext cx="8033393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11658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65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736</TotalTime>
  <Words>259</Words>
  <Application>Microsoft Office PowerPoint</Application>
  <PresentationFormat>Экран (4:3)</PresentationFormat>
  <Paragraphs>37</Paragraphs>
  <Slides>9</Slides>
  <Notes>0</Notes>
  <HiddenSlides>0</HiddenSlides>
  <MMClips>1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Исполнительная</vt:lpstr>
      <vt:lpstr>Equation</vt:lpstr>
      <vt:lpstr>Понятия «целое» и «часть»</vt:lpstr>
      <vt:lpstr>Слайд 2</vt:lpstr>
      <vt:lpstr>Слайд 3</vt:lpstr>
      <vt:lpstr>Правильность написания</vt:lpstr>
      <vt:lpstr>Основные критерии отметки</vt:lpstr>
      <vt:lpstr>Первая задача по математике</vt:lpstr>
      <vt:lpstr>Первая задача по математике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целого и части</dc:title>
  <dc:creator>Пользователь</dc:creator>
  <cp:lastModifiedBy>notebuk24</cp:lastModifiedBy>
  <cp:revision>54</cp:revision>
  <dcterms:created xsi:type="dcterms:W3CDTF">2013-05-03T19:17:10Z</dcterms:created>
  <dcterms:modified xsi:type="dcterms:W3CDTF">2013-05-21T11:44:21Z</dcterms:modified>
</cp:coreProperties>
</file>