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2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DA71770-D1C1-4318-83BF-1AD3DF081572}" type="datetimeFigureOut">
              <a:rPr lang="ru-RU" smtClean="0"/>
              <a:t>25.08.2013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48410AC-DC62-4030-80C4-65A689D53C5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214422"/>
            <a:ext cx="7672414" cy="3000396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b="1" i="1" dirty="0"/>
              <a:t>Технология встречных усилий как один из системных методов преподавания в условиях ФГОС.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4143380"/>
            <a:ext cx="7500990" cy="2428892"/>
          </a:xfrm>
        </p:spPr>
        <p:txBody>
          <a:bodyPr>
            <a:normAutofit/>
          </a:bodyPr>
          <a:lstStyle/>
          <a:p>
            <a:r>
              <a:rPr lang="ru-RU" dirty="0" smtClean="0"/>
              <a:t>Учение не схватка с учеником, а сотрудничество, общение, исключающее</a:t>
            </a:r>
          </a:p>
          <a:p>
            <a:r>
              <a:rPr lang="ru-RU" dirty="0" smtClean="0"/>
              <a:t> « дуэли».Это поиск контакта – тесного и органичного…</a:t>
            </a:r>
          </a:p>
          <a:p>
            <a:r>
              <a:rPr lang="ru-RU" dirty="0" smtClean="0"/>
              <a:t>                                                    Е.Н.Ильин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                  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ФГОС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Задача</a:t>
            </a:r>
            <a:r>
              <a:rPr lang="ru-RU" b="1" dirty="0" smtClean="0"/>
              <a:t>: </a:t>
            </a:r>
            <a:r>
              <a:rPr lang="ru-RU" i="1" dirty="0" smtClean="0"/>
              <a:t>формирование и развитие мобильной </a:t>
            </a:r>
            <a:r>
              <a:rPr lang="ru-RU" i="1" dirty="0" err="1" smtClean="0"/>
              <a:t>самореализующейся</a:t>
            </a:r>
            <a:r>
              <a:rPr lang="ru-RU" i="1" dirty="0" smtClean="0"/>
              <a:t> личности, способной к обучению на протяжении всей </a:t>
            </a:r>
            <a:r>
              <a:rPr lang="ru-RU" i="1" dirty="0" smtClean="0"/>
              <a:t>жизни.</a:t>
            </a:r>
          </a:p>
          <a:p>
            <a:r>
              <a:rPr lang="ru-RU" b="1" dirty="0" smtClean="0"/>
              <a:t>Цель</a:t>
            </a:r>
            <a:r>
              <a:rPr lang="ru-RU" dirty="0" smtClean="0"/>
              <a:t>: </a:t>
            </a:r>
            <a:r>
              <a:rPr lang="ru-RU" b="1" i="1" dirty="0" smtClean="0"/>
              <a:t>полноценное формирование и развитие способностей ученика самостоятельно очерчивать учебную проблему, формулировать алгоритм ее решения, контролировать процесс и оценивать полученный результат.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ЮНЕСКО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Технология - системный </a:t>
            </a:r>
            <a:r>
              <a:rPr lang="ru-RU" b="1" dirty="0" smtClean="0"/>
              <a:t>метод</a:t>
            </a:r>
            <a:r>
              <a:rPr lang="ru-RU" dirty="0" smtClean="0"/>
              <a:t> создания, применения и определения всего процесса преподавания и усвоения знаний с учетом технических и человеческих ресурсов и их взаимодействия, ставящий своей задачей оптимизацию форм образования. </a:t>
            </a:r>
            <a:endParaRPr lang="ru-RU" dirty="0"/>
          </a:p>
        </p:txBody>
      </p:sp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а) по уровню и характеру применения – </a:t>
            </a:r>
            <a:r>
              <a:rPr lang="ru-RU" i="1" dirty="0" err="1" smtClean="0"/>
              <a:t>узкометодическая</a:t>
            </a:r>
            <a:r>
              <a:rPr lang="ru-RU" i="1" dirty="0" smtClean="0"/>
              <a:t>;</a:t>
            </a:r>
            <a:endParaRPr lang="ru-RU" dirty="0" smtClean="0"/>
          </a:p>
          <a:p>
            <a:r>
              <a:rPr lang="ru-RU" dirty="0" smtClean="0"/>
              <a:t>б) по научной концепции – </a:t>
            </a:r>
            <a:r>
              <a:rPr lang="ru-RU" i="1" dirty="0" smtClean="0"/>
              <a:t>развивающего обучения и воспитания</a:t>
            </a:r>
            <a:r>
              <a:rPr lang="ru-RU" dirty="0" smtClean="0"/>
              <a:t>;</a:t>
            </a:r>
          </a:p>
          <a:p>
            <a:r>
              <a:rPr lang="ru-RU" dirty="0" smtClean="0"/>
              <a:t>в) по философской основе </a:t>
            </a:r>
            <a:r>
              <a:rPr lang="ru-RU" i="1" dirty="0" smtClean="0"/>
              <a:t>– гуманистическая</a:t>
            </a:r>
            <a:r>
              <a:rPr lang="ru-RU" dirty="0" smtClean="0"/>
              <a:t>;</a:t>
            </a:r>
          </a:p>
          <a:p>
            <a:r>
              <a:rPr lang="ru-RU" dirty="0" smtClean="0"/>
              <a:t>г) по преобладающим методам и способам –</a:t>
            </a:r>
            <a:r>
              <a:rPr lang="ru-RU" i="1" dirty="0" smtClean="0"/>
              <a:t>активная, проблемная, поисковая, исследовательская, творческая, эвристическая и свободного выбора;</a:t>
            </a:r>
            <a:endParaRPr lang="ru-RU" dirty="0" smtClean="0"/>
          </a:p>
          <a:p>
            <a:r>
              <a:rPr lang="ru-RU" dirty="0" err="1" smtClean="0"/>
              <a:t>д</a:t>
            </a:r>
            <a:r>
              <a:rPr lang="ru-RU" dirty="0" smtClean="0"/>
              <a:t>) по подходу к ребенку –</a:t>
            </a:r>
            <a:r>
              <a:rPr lang="ru-RU" i="1" dirty="0" smtClean="0"/>
              <a:t>субъектная, демократическая, личностно- ориентированная, является технологией сотрудничества;</a:t>
            </a:r>
            <a:endParaRPr lang="ru-RU" dirty="0" smtClean="0"/>
          </a:p>
          <a:p>
            <a:r>
              <a:rPr lang="ru-RU" dirty="0" smtClean="0"/>
              <a:t>е) по форме –</a:t>
            </a:r>
            <a:r>
              <a:rPr lang="ru-RU" i="1" dirty="0" smtClean="0"/>
              <a:t>урочная, внеклассная</a:t>
            </a:r>
            <a:r>
              <a:rPr lang="ru-RU" dirty="0" smtClean="0"/>
              <a:t>;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6867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Мозаика встречных усилий.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684557"/>
          <a:ext cx="8072494" cy="5815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4838"/>
                <a:gridCol w="3807656"/>
              </a:tblGrid>
              <a:tr h="358127">
                <a:tc>
                  <a:txBody>
                    <a:bodyPr/>
                    <a:lstStyle/>
                    <a:p>
                      <a:r>
                        <a:rPr kumimoji="0"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ЭТАП УРОКА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i="1" u="sng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ПЕДАГОГИЧЕСКИЕ ПРИЕМЫ</a:t>
                      </a:r>
                      <a:endParaRPr lang="ru-RU" dirty="0"/>
                    </a:p>
                  </a:txBody>
                  <a:tcPr/>
                </a:tc>
              </a:tr>
              <a:tr h="1281855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Начало урока: введение, «разогрев» учебной группы, включающий эмоциональную и интеллектуальную разминку.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Отсроченная отгадка», «Погружение», «Эпиграф» и </a:t>
                      </a:r>
                      <a:r>
                        <a:rPr kumimoji="0"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др</a:t>
                      </a:r>
                      <a:endParaRPr lang="ru-RU" dirty="0"/>
                    </a:p>
                  </a:txBody>
                  <a:tcPr/>
                </a:tc>
              </a:tr>
              <a:tr h="850916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Контрольно-подготовительный этап: опрос по предыдущим темам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«Лови ошибку», «Опрос-кроссворд», «</a:t>
                      </a:r>
                      <a:r>
                        <a:rPr kumimoji="0"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Согласен-не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согласен» и др.</a:t>
                      </a:r>
                      <a:endParaRPr lang="ru-RU" dirty="0"/>
                    </a:p>
                  </a:txBody>
                  <a:tcPr/>
                </a:tc>
              </a:tr>
              <a:tr h="1281855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Постановка учебной цели, «вызов», обеспечивающий интерес к поставленной цели, мобилизацию сил, знаний.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«Цель и цели», «Вопросы к тексту», «</a:t>
                      </a:r>
                      <a:r>
                        <a:rPr kumimoji="0"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Знаю-не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знаю» и др.</a:t>
                      </a:r>
                      <a:endParaRPr lang="ru-RU" dirty="0"/>
                    </a:p>
                  </a:txBody>
                  <a:tcPr/>
                </a:tc>
              </a:tr>
              <a:tr h="690229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Этап «сотворчество»: сведение воедино усилий всех участников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Деловые игры, «Театрализация», «Кластер» и др.</a:t>
                      </a:r>
                      <a:endParaRPr lang="ru-RU" dirty="0"/>
                    </a:p>
                  </a:txBody>
                  <a:tcPr/>
                </a:tc>
              </a:tr>
              <a:tr h="1281855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Рефлексивный этап: осмысление результатов работы, оценивание, участие в разработке домашнего задания.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«Возврат к началу», «Эссе», «</a:t>
                      </a:r>
                      <a:r>
                        <a:rPr kumimoji="0" lang="ru-RU" sz="18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Синквейн</a:t>
                      </a: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 и др.</a:t>
                      </a:r>
                      <a:endParaRPr kumimoji="0"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«Три уровня домашнего задания».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ОПИСАНИЕ ПРИЕМОВ</a:t>
            </a:r>
            <a:endParaRPr lang="ru-RU" dirty="0"/>
          </a:p>
        </p:txBody>
      </p:sp>
      <p:pic>
        <p:nvPicPr>
          <p:cNvPr id="6" name="Содержимое 5" descr="5пр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17448" y="1600200"/>
            <a:ext cx="6109104" cy="4708525"/>
          </a:xfrm>
        </p:spPr>
      </p:pic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пр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85300" y="1600200"/>
            <a:ext cx="6173400" cy="4708525"/>
          </a:xfrm>
        </p:spPr>
      </p:pic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пр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28311" y="1696722"/>
            <a:ext cx="6287378" cy="4515481"/>
          </a:xfrm>
        </p:spPr>
      </p:pic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Ожидаемые результаты</a:t>
            </a:r>
            <a:endParaRPr lang="ru-RU" dirty="0"/>
          </a:p>
        </p:txBody>
      </p:sp>
      <p:pic>
        <p:nvPicPr>
          <p:cNvPr id="6" name="Содержимое 5" descr="пп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14048" y="2530276"/>
            <a:ext cx="6115904" cy="2848373"/>
          </a:xfrm>
        </p:spPr>
      </p:pic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45</TotalTime>
  <Words>349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  Технология встречных усилий как один из системных методов преподавания в условиях ФГОС. </vt:lpstr>
      <vt:lpstr>ФГОС</vt:lpstr>
      <vt:lpstr>ЮНЕСКО</vt:lpstr>
      <vt:lpstr>КЛАССИФИКАЦИЯ</vt:lpstr>
      <vt:lpstr>Мозаика встречных усилий.</vt:lpstr>
      <vt:lpstr>ОПИСАНИЕ ПРИЕМОВ</vt:lpstr>
      <vt:lpstr>Слайд 7</vt:lpstr>
      <vt:lpstr>Слайд 8</vt:lpstr>
      <vt:lpstr>Ожидаемые результаты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встречных усилий как один из системных методов преподавания в условиях ФГОС.</dc:title>
  <dc:creator>User</dc:creator>
  <cp:lastModifiedBy>User</cp:lastModifiedBy>
  <cp:revision>7</cp:revision>
  <dcterms:created xsi:type="dcterms:W3CDTF">2013-08-25T14:36:32Z</dcterms:created>
  <dcterms:modified xsi:type="dcterms:W3CDTF">2013-08-25T15:21:47Z</dcterms:modified>
</cp:coreProperties>
</file>