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84" r:id="rId18"/>
    <p:sldId id="285" r:id="rId19"/>
    <p:sldId id="286" r:id="rId20"/>
    <p:sldId id="275" r:id="rId21"/>
    <p:sldId id="283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8C60B0-68FD-4A5A-A571-B79824025A5E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D84A952-608A-436F-88BD-988A89929091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836712"/>
            <a:ext cx="7772400" cy="2160240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Классный час: </a:t>
            </a:r>
            <a:r>
              <a:rPr lang="ru-RU" sz="4400" b="1" dirty="0" smtClean="0"/>
              <a:t>«Мы - Россияне!»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552728" cy="201622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/>
              <a:t>Посвящается:</a:t>
            </a:r>
            <a:br>
              <a:rPr lang="ru-RU" sz="2800" dirty="0" smtClean="0"/>
            </a:br>
            <a:r>
              <a:rPr lang="ru-RU" sz="5100" b="1" dirty="0" smtClean="0">
                <a:solidFill>
                  <a:srgbClr val="FF0000"/>
                </a:solidFill>
              </a:rPr>
              <a:t>20-летию Конституции Российской Федерации</a:t>
            </a:r>
            <a:endParaRPr lang="ru-RU" sz="5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31 января 1924г. Была принята Конституция Советского Союза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526160" cy="4572000"/>
          </a:xfrm>
        </p:spPr>
        <p:txBody>
          <a:bodyPr>
            <a:noAutofit/>
          </a:bodyPr>
          <a:lstStyle/>
          <a:p>
            <a:r>
              <a:rPr lang="ru-RU" sz="2000" dirty="0"/>
              <a:t>Ее появление связано с новыми событиями в истории нашего государства. Это объединение Российской Советской  Федеративной  Социалистической  Республики с  другими независимыми республиками в Союз Советских Социалистических Республик</a:t>
            </a:r>
            <a:r>
              <a:rPr lang="ru-RU" sz="2000" dirty="0" smtClean="0"/>
              <a:t>. Она </a:t>
            </a:r>
            <a:r>
              <a:rPr lang="ru-RU" sz="2000" dirty="0"/>
              <a:t>носила открыто классовый характер, включены положения, определяющие статус и полномочия Федерации.</a:t>
            </a:r>
          </a:p>
        </p:txBody>
      </p:sp>
      <p:pic>
        <p:nvPicPr>
          <p:cNvPr id="4098" name="Picture 2" descr="C:\Users\Таня\Desktop\0afde1da-6ba4-61e6-f9f3-cd1be935f1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563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5 декабря 1936г. Была принята Конституция СССР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238128" cy="4572000"/>
          </a:xfrm>
        </p:spPr>
        <p:txBody>
          <a:bodyPr>
            <a:normAutofit fontScale="92500"/>
          </a:bodyPr>
          <a:lstStyle/>
          <a:p>
            <a:r>
              <a:rPr lang="ru-RU" dirty="0"/>
              <a:t> В 1936 году появилась Конституция СССР. Причины ее появления- вступление страны в новый этап своего развития, который ознаменовал собой построение основ социализма, полную ликвидацию эксплуататорских классов, что  привело к значительному  расширению  социалистической демократии, закреплены равноправия граждан, введены главы об основных  </a:t>
            </a:r>
            <a:r>
              <a:rPr lang="ru-RU" dirty="0" smtClean="0"/>
              <a:t>правах </a:t>
            </a:r>
            <a:r>
              <a:rPr lang="ru-RU" dirty="0"/>
              <a:t>и обязанностях граждан, закреплено право на труд. </a:t>
            </a:r>
          </a:p>
        </p:txBody>
      </p:sp>
      <p:pic>
        <p:nvPicPr>
          <p:cNvPr id="5122" name="Picture 2" descr="C:\Users\Таня\Desktop\0012-022-Konstitutsija-pobedivshego-sotsializma-5-dekabrja1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7 октября 1977 была принята Конституция СССР. (Брежневская Конституция)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Её </a:t>
            </a:r>
            <a:r>
              <a:rPr lang="ru-RU" dirty="0"/>
              <a:t>появление ознаменовало, что общество вступило в этап «развитого социализма»; т.е.  советское государство из  государства «диктатуры пролетариата» превращается в  общенародное  государство. Утвержден принцип равенства граждан перед законом независимо от  происхождения, социального и  имущественного положения, образования и языка, отношение к религии. Установлено  что РСФСР является суверенным государством. </a:t>
            </a:r>
          </a:p>
        </p:txBody>
      </p:sp>
      <p:pic>
        <p:nvPicPr>
          <p:cNvPr id="6146" name="Picture 2" descr="C:\Users\Таня\Desktop\Kniga_s_naimenovaniem_Konstituciya_SSSR_1977_na_fone_Gosudarstvennogo_flaga_SSSR__ic1977_47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12776"/>
            <a:ext cx="55354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12 декабря 1993г. Была принята Конституция 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38214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Весной 1993года,по инициативе Бориса Николаевича Ельцина, был разработан проект  </a:t>
            </a:r>
            <a:r>
              <a:rPr lang="ru-RU" dirty="0" smtClean="0"/>
              <a:t>Конституции РФ</a:t>
            </a:r>
            <a:r>
              <a:rPr lang="ru-RU" dirty="0"/>
              <a:t>, но тогда Верховный Совет РФ и Съезд народных депутатов не позволил принять данный проект.12 декабря 1993 году состоялся всенародный референдум, и была принята новая Конституция. Она </a:t>
            </a:r>
            <a:r>
              <a:rPr lang="ru-RU" dirty="0" smtClean="0"/>
              <a:t>ориентирована </a:t>
            </a:r>
            <a:r>
              <a:rPr lang="ru-RU" dirty="0"/>
              <a:t>на общепринятые принципы и нормы  международного права, </a:t>
            </a:r>
            <a:r>
              <a:rPr lang="ru-RU" dirty="0" smtClean="0"/>
              <a:t>провозглашённые </a:t>
            </a:r>
            <a:r>
              <a:rPr lang="ru-RU" dirty="0"/>
              <a:t>в ней права и  свободы человека и гражданина   полностью </a:t>
            </a:r>
            <a:r>
              <a:rPr lang="ru-RU" dirty="0" smtClean="0"/>
              <a:t>соответствуют </a:t>
            </a:r>
            <a:r>
              <a:rPr lang="ru-RU" dirty="0"/>
              <a:t>системе  прав и свобод, определенных Всеобщей декларации прав человека. </a:t>
            </a:r>
          </a:p>
        </p:txBody>
      </p:sp>
      <p:pic>
        <p:nvPicPr>
          <p:cNvPr id="7170" name="Picture 2" descr="C:\Users\Таня\Desktop\11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183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Государственные символы России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229200"/>
            <a:ext cx="4040188" cy="63976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Белый цвет символизирует благородство и откровенность;</a:t>
            </a:r>
          </a:p>
          <a:p>
            <a:r>
              <a:rPr lang="ru-RU" sz="1200" dirty="0">
                <a:solidFill>
                  <a:srgbClr val="0000CC"/>
                </a:solidFill>
              </a:rPr>
              <a:t>  </a:t>
            </a:r>
            <a:r>
              <a:rPr lang="ru-RU" sz="1200" dirty="0" smtClean="0">
                <a:solidFill>
                  <a:srgbClr val="0000CC"/>
                </a:solidFill>
              </a:rPr>
              <a:t>Синий </a:t>
            </a:r>
            <a:r>
              <a:rPr lang="ru-RU" sz="1200" dirty="0">
                <a:solidFill>
                  <a:srgbClr val="0000CC"/>
                </a:solidFill>
              </a:rPr>
              <a:t>цвет — верность, честность, безупречность и целомудрие;</a:t>
            </a:r>
          </a:p>
          <a:p>
            <a:r>
              <a:rPr lang="ru-RU" sz="1200" dirty="0">
                <a:solidFill>
                  <a:srgbClr val="FF0000"/>
                </a:solidFill>
              </a:rPr>
              <a:t>  </a:t>
            </a:r>
            <a:r>
              <a:rPr lang="ru-RU" sz="1200" dirty="0" smtClean="0">
                <a:solidFill>
                  <a:srgbClr val="FF0000"/>
                </a:solidFill>
              </a:rPr>
              <a:t>Красный </a:t>
            </a:r>
            <a:r>
              <a:rPr lang="ru-RU" sz="1200" dirty="0">
                <a:solidFill>
                  <a:srgbClr val="FF0000"/>
                </a:solidFill>
              </a:rPr>
              <a:t>цвет — мужество, смелость, великодушие и любовь.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5537" y="1556792"/>
            <a:ext cx="3312367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Флаг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93360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Государственный флаг Российской Федерации является официальным государственным символом.</a:t>
            </a:r>
          </a:p>
          <a:p>
            <a:r>
              <a:rPr lang="ru-RU" dirty="0"/>
              <a:t>Утверждён Указом Президента Российской Федерации № 2126 от 11 декабря 1993 года «О Государственном флаге Российской Федерации». Представляет собой прямоугольное полотнище из трёх равновеликих горизонтальных полос: верхней — белого, средней — синего и нижней — красного цвета.</a:t>
            </a:r>
          </a:p>
          <a:p>
            <a:r>
              <a:rPr lang="ru-RU" dirty="0"/>
              <a:t>Цветам российского флага приписывается множество символических значений, однако не существует официального толкования цветов Государственного флага Российской Федерации.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420152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Российской Федерации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Двуглавый орёл был и остаётся символом власти, верховенства, силы, мудрости.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88841"/>
            <a:ext cx="4040188" cy="44295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Российском гербе короны можно трактовать как символы трёх ветвей власти -исполнительной, законодательной </a:t>
            </a:r>
            <a:r>
              <a:rPr lang="ru-RU" dirty="0" smtClean="0"/>
              <a:t>и </a:t>
            </a:r>
            <a:r>
              <a:rPr lang="ru-RU" dirty="0"/>
              <a:t>судебной. Скипетр символизирует на гербе защиту суверенитета. </a:t>
            </a:r>
            <a:r>
              <a:rPr lang="ru-RU" dirty="0" smtClean="0"/>
              <a:t>Держава – знак самодержавной власти. Всадник</a:t>
            </a:r>
            <a:r>
              <a:rPr lang="ru-RU" dirty="0"/>
              <a:t>, поражающий змея-это символ борьбы добра со злом, защиты Отечества.</a:t>
            </a:r>
          </a:p>
        </p:txBody>
      </p:sp>
      <p:pic>
        <p:nvPicPr>
          <p:cNvPr id="11266" name="Picture 2" descr="C:\Users\Таня\Desktop\480px-Coat_of_Arms_of_the_Russian_Federation_sv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33994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Гимн Российской Федерации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4246240" cy="4572000"/>
          </a:xfrm>
        </p:spPr>
        <p:txBody>
          <a:bodyPr>
            <a:noAutofit/>
          </a:bodyPr>
          <a:lstStyle/>
          <a:p>
            <a:r>
              <a:rPr lang="ru-RU" sz="1500" dirty="0"/>
              <a:t>Впервые потребность в Гимне возникла при Петре </a:t>
            </a:r>
            <a:r>
              <a:rPr lang="en-US" sz="1500" dirty="0" smtClean="0"/>
              <a:t>I</a:t>
            </a:r>
            <a:r>
              <a:rPr lang="ru-RU" sz="1500" dirty="0" smtClean="0"/>
              <a:t> </a:t>
            </a:r>
            <a:r>
              <a:rPr lang="ru-RU" sz="1500" dirty="0"/>
              <a:t>. Появился Преображенский Марш. </a:t>
            </a:r>
            <a:r>
              <a:rPr lang="ru-RU" sz="1500" dirty="0" smtClean="0"/>
              <a:t>Он исполнялся </a:t>
            </a:r>
            <a:r>
              <a:rPr lang="ru-RU" sz="1500" dirty="0"/>
              <a:t>на праздниках в честь побед русского оружия, во время торжественных событий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ru-RU" sz="1500" dirty="0"/>
              <a:t>Первый официальный Государственный Гимн появился в годы правления Императора Александра </a:t>
            </a:r>
            <a:r>
              <a:rPr lang="en-US" sz="1500" dirty="0" smtClean="0"/>
              <a:t>I</a:t>
            </a:r>
            <a:r>
              <a:rPr lang="ru-RU" sz="1500" dirty="0" smtClean="0"/>
              <a:t> </a:t>
            </a:r>
            <a:r>
              <a:rPr lang="ru-RU" sz="1500" dirty="0"/>
              <a:t>и назывался "Молитва Русских</a:t>
            </a:r>
            <a:r>
              <a:rPr lang="ru-RU" sz="1500" dirty="0" smtClean="0"/>
              <a:t>".</a:t>
            </a:r>
            <a:endParaRPr lang="ru-RU" sz="1500" dirty="0"/>
          </a:p>
          <a:p>
            <a:r>
              <a:rPr lang="ru-RU" sz="1500" dirty="0"/>
              <a:t>В 1833 году в честь празднования Рождества и годовщины от французов прозвучал гимн "Боже, царя храни!" </a:t>
            </a:r>
            <a:r>
              <a:rPr lang="ru-RU" sz="1500" dirty="0" smtClean="0"/>
              <a:t>, который просуществовал до 1917г.</a:t>
            </a:r>
          </a:p>
          <a:p>
            <a:r>
              <a:rPr lang="ru-RU" sz="1500" dirty="0" smtClean="0"/>
              <a:t>В </a:t>
            </a:r>
            <a:r>
              <a:rPr lang="ru-RU" sz="1500" dirty="0"/>
              <a:t>1917 г. </a:t>
            </a:r>
            <a:r>
              <a:rPr lang="ru-RU" sz="1500" dirty="0" smtClean="0"/>
              <a:t>В. И. Ленин </a:t>
            </a:r>
            <a:r>
              <a:rPr lang="ru-RU" sz="1500" dirty="0"/>
              <a:t>предложил использовать "Интернационал</a:t>
            </a:r>
            <a:r>
              <a:rPr lang="ru-RU" sz="1500" dirty="0" smtClean="0"/>
              <a:t>"</a:t>
            </a:r>
            <a:endParaRPr lang="ru-RU" sz="1500" dirty="0"/>
          </a:p>
          <a:p>
            <a:r>
              <a:rPr lang="ru-RU" sz="1500" dirty="0"/>
              <a:t>В 1944 г. в ночь на 1 января прозвучал новый гимн СССР Глинки "Патриотическая песнь</a:t>
            </a:r>
            <a:r>
              <a:rPr lang="ru-RU" sz="1500" dirty="0" smtClean="0"/>
              <a:t>"</a:t>
            </a:r>
            <a:endParaRPr lang="ru-RU" sz="1500" dirty="0"/>
          </a:p>
          <a:p>
            <a:r>
              <a:rPr lang="ru-RU" sz="1500" dirty="0"/>
              <a:t>После выборов президента в 2000 г. депутаты приняли решение утвердить гимн России на слова </a:t>
            </a:r>
            <a:r>
              <a:rPr lang="ru-RU" sz="1500" dirty="0" smtClean="0"/>
              <a:t>С. Михалкова </a:t>
            </a:r>
            <a:r>
              <a:rPr lang="ru-RU" sz="1500" dirty="0"/>
              <a:t>и </a:t>
            </a:r>
            <a:r>
              <a:rPr lang="ru-RU" sz="1500" dirty="0" smtClean="0"/>
              <a:t>музыка А.  Александрова.</a:t>
            </a:r>
            <a:endParaRPr lang="ru-RU" sz="1500" dirty="0"/>
          </a:p>
        </p:txBody>
      </p:sp>
      <p:pic>
        <p:nvPicPr>
          <p:cNvPr id="12290" name="Picture 2" descr="C:\Users\Таня\Desktop\261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563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Основные положения Конституции: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Статья 1. Конституции гласит</a:t>
            </a:r>
            <a:r>
              <a:rPr lang="ru-RU" dirty="0"/>
              <a:t>: </a:t>
            </a:r>
            <a:r>
              <a:rPr lang="ru-RU" i="1" dirty="0" smtClean="0"/>
              <a:t>«Российская </a:t>
            </a:r>
            <a:r>
              <a:rPr lang="ru-RU" i="1" dirty="0"/>
              <a:t>Федерация - Россия есть демократическое федеративное правовое государство с республиканской формой </a:t>
            </a:r>
            <a:r>
              <a:rPr lang="ru-RU" i="1" dirty="0" smtClean="0"/>
              <a:t>правления».</a:t>
            </a:r>
            <a:r>
              <a:rPr lang="ru-RU" dirty="0" smtClean="0"/>
              <a:t> Основную часть населения составляет русское население, но тем не менее Россия является многонациональной страной, которая включает в себя более 100 народностей.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Мы многонациональный народ!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В статье </a:t>
            </a:r>
            <a:r>
              <a:rPr lang="ru-RU" sz="2400" dirty="0"/>
              <a:t>19 говорится: </a:t>
            </a:r>
            <a:r>
              <a:rPr lang="ru-RU" sz="2400" i="1" dirty="0"/>
              <a:t>«Государство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Запрещаются любые формы ограничения прав граждан по признакам социальной, расовой, национальной, языковой или религиозной </a:t>
            </a:r>
            <a:r>
              <a:rPr lang="ru-RU" sz="2400" i="1" dirty="0" smtClean="0"/>
              <a:t>принадлежности».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4397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92D050"/>
                </a:solidFill>
              </a:rPr>
              <a:t>Национальные ценности России: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справедливость, понимаемая как политическое равноправие, </a:t>
            </a:r>
            <a:r>
              <a:rPr lang="ru-RU" dirty="0" smtClean="0"/>
              <a:t>как честность </a:t>
            </a:r>
            <a:r>
              <a:rPr lang="ru-RU" dirty="0"/>
              <a:t>судов, ответственность руководителей; реализуемая как социальные гарантии; требующая преодоления бедности и </a:t>
            </a:r>
            <a:r>
              <a:rPr lang="ru-RU" dirty="0" smtClean="0"/>
              <a:t>коррупции; добивающаяся </a:t>
            </a:r>
            <a:r>
              <a:rPr lang="ru-RU" dirty="0"/>
              <a:t>достойного места для каждого человека в обществе и </a:t>
            </a:r>
            <a:r>
              <a:rPr lang="ru-RU" dirty="0" smtClean="0"/>
              <a:t>для всей </a:t>
            </a:r>
            <a:r>
              <a:rPr lang="ru-RU" dirty="0"/>
              <a:t>российской нации в системе международных отношений</a:t>
            </a:r>
            <a:r>
              <a:rPr lang="ru-RU" dirty="0" smtClean="0"/>
              <a:t>;</a:t>
            </a:r>
          </a:p>
          <a:p>
            <a:r>
              <a:rPr lang="ru-RU" dirty="0"/>
              <a:t>свобода, понимаемая как личная, индивидуальная свобода;</a:t>
            </a:r>
          </a:p>
          <a:p>
            <a:r>
              <a:rPr lang="ru-RU" dirty="0"/>
              <a:t>свобода слова, мировоззрения и вероисповедания;</a:t>
            </a:r>
          </a:p>
          <a:p>
            <a:r>
              <a:rPr lang="ru-RU" dirty="0"/>
              <a:t>свобода выбора места жительства и рода занятий;</a:t>
            </a:r>
          </a:p>
          <a:p>
            <a:r>
              <a:rPr lang="ru-RU" dirty="0"/>
              <a:t>свобода предпринимательства;</a:t>
            </a:r>
          </a:p>
          <a:p>
            <a:r>
              <a:rPr lang="ru-RU" dirty="0"/>
              <a:t>единство разнообразных культур всех народов России;</a:t>
            </a:r>
          </a:p>
          <a:p>
            <a:r>
              <a:rPr lang="ru-RU" dirty="0"/>
              <a:t>жизнь человека, его благосостояние и достоинство;</a:t>
            </a:r>
          </a:p>
          <a:p>
            <a:r>
              <a:rPr lang="ru-RU" dirty="0"/>
              <a:t>семейные традиции, любовь и верность, забота о младших </a:t>
            </a:r>
            <a:r>
              <a:rPr lang="ru-RU" dirty="0" smtClean="0"/>
              <a:t>и старших; патриотизм</a:t>
            </a:r>
            <a:r>
              <a:rPr lang="ru-RU" dirty="0"/>
              <a:t>, понимаемый как любовь к России, ответственность </a:t>
            </a:r>
            <a:r>
              <a:rPr lang="ru-RU" dirty="0" smtClean="0"/>
              <a:t>за судьбу </a:t>
            </a:r>
            <a:r>
              <a:rPr lang="ru-RU" dirty="0"/>
              <a:t>страны, глубокая привязанность к родному краю, к нашей </a:t>
            </a:r>
            <a:r>
              <a:rPr lang="ru-RU" dirty="0" smtClean="0"/>
              <a:t>великой культуре</a:t>
            </a:r>
            <a:r>
              <a:rPr lang="ru-RU" dirty="0"/>
              <a:t>;</a:t>
            </a:r>
          </a:p>
          <a:p>
            <a:r>
              <a:rPr lang="ru-RU" dirty="0"/>
              <a:t>неприятие антиобщественного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14989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Цель проведения классного часа: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- Ознакомить </a:t>
            </a:r>
            <a:r>
              <a:rPr lang="ru-RU" dirty="0"/>
              <a:t>С Конституцией РФ, с историей её возникновения и изменения. Способствовать осознанию того</a:t>
            </a:r>
            <a:r>
              <a:rPr lang="ru-RU" dirty="0" smtClean="0"/>
              <a:t>, что </a:t>
            </a:r>
            <a:r>
              <a:rPr lang="ru-RU" dirty="0"/>
              <a:t>Конституция РФ является основным законом нашей страны. Воспитание уважительного отношения к закону. Развитие познавательного интереса к истории нашего государства.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75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Группы прав человека: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1800" dirty="0" smtClean="0">
                <a:solidFill>
                  <a:srgbClr val="FF0000"/>
                </a:solidFill>
              </a:rPr>
              <a:t>Личные        Политические         Экономические       Духовные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Гражданские         Юридические           Социальные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19672" y="1278739"/>
            <a:ext cx="288032" cy="8541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555776" y="1196752"/>
            <a:ext cx="216024" cy="22322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07904" y="1268760"/>
            <a:ext cx="28803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16016" y="1196752"/>
            <a:ext cx="216024" cy="21602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268760"/>
            <a:ext cx="28803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64288" y="1268760"/>
            <a:ext cx="216024" cy="21602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028384" y="1278739"/>
            <a:ext cx="288032" cy="8541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Права и обязанности гражданина: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>
            <a:normAutofit fontScale="40000" lnSpcReduction="20000"/>
          </a:bodyPr>
          <a:lstStyle/>
          <a:p>
            <a:r>
              <a:rPr lang="ru-RU" sz="3300" dirty="0"/>
              <a:t>Основные права и свободы человека неотчуждаемы и принадлежат каждому от рождения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Все равны перед законом и судом. </a:t>
            </a:r>
            <a:endParaRPr lang="ru-RU" sz="3300" dirty="0" smtClean="0"/>
          </a:p>
          <a:p>
            <a:r>
              <a:rPr lang="ru-RU" sz="3300" dirty="0"/>
              <a:t>Государство гарантирует равенство прав и свобод человека и гражданина независимо от </a:t>
            </a:r>
            <a:r>
              <a:rPr lang="ru-RU" sz="3300" dirty="0" smtClean="0"/>
              <a:t>пола</a:t>
            </a:r>
            <a:r>
              <a:rPr lang="ru-RU" sz="3300" dirty="0"/>
              <a:t>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Никто не должен подвергаться пыткам, насилию, другому жестокому или унижающему человеческое достоинство обращению или наказанию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Каждый имеет право </a:t>
            </a:r>
            <a:r>
              <a:rPr lang="ru-RU" sz="3300" dirty="0" smtClean="0"/>
              <a:t>на неприкосновенность частной жизни;</a:t>
            </a:r>
          </a:p>
          <a:p>
            <a:r>
              <a:rPr lang="ru-RU" sz="3300" dirty="0"/>
              <a:t>Сбор, хранение, использование и распространение информации о частной жизни лица без его согласия не допускаются. </a:t>
            </a:r>
            <a:endParaRPr lang="ru-RU" sz="3300" dirty="0" smtClean="0"/>
          </a:p>
          <a:p>
            <a:r>
              <a:rPr lang="ru-RU" sz="3300" dirty="0"/>
              <a:t>Каждому гарантируется свобода мысли и слова. </a:t>
            </a:r>
            <a:endParaRPr lang="ru-RU" sz="3300" dirty="0" smtClean="0"/>
          </a:p>
          <a:p>
            <a:r>
              <a:rPr lang="ru-RU" sz="3300" dirty="0"/>
              <a:t>Граждане </a:t>
            </a:r>
            <a:r>
              <a:rPr lang="ru-RU" sz="3300" dirty="0" smtClean="0"/>
              <a:t>Р Ф имеют </a:t>
            </a:r>
            <a:r>
              <a:rPr lang="ru-RU" sz="3300" dirty="0"/>
              <a:t>право собираться мирно без оружия, проводить собрания, митинги и демонстрации, </a:t>
            </a:r>
            <a:r>
              <a:rPr lang="ru-RU" sz="3300" dirty="0" smtClean="0"/>
              <a:t>шествия.</a:t>
            </a:r>
          </a:p>
          <a:p>
            <a:r>
              <a:rPr lang="ru-RU" sz="3300" dirty="0"/>
              <a:t>Право частной собственности охраняется законом. </a:t>
            </a:r>
            <a:endParaRPr lang="ru-RU" sz="3300" dirty="0" smtClean="0"/>
          </a:p>
          <a:p>
            <a:r>
              <a:rPr lang="ru-RU" sz="3300" dirty="0"/>
              <a:t>Труд </a:t>
            </a:r>
            <a:r>
              <a:rPr lang="ru-RU" sz="3300" dirty="0" smtClean="0"/>
              <a:t>свободен. Принудительный труд запрещен.</a:t>
            </a:r>
          </a:p>
          <a:p>
            <a:r>
              <a:rPr lang="ru-RU" sz="3300" dirty="0"/>
              <a:t>Забота о детях, их воспитание - равное право и обязанность родителей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Каждый имеет право на </a:t>
            </a:r>
            <a:r>
              <a:rPr lang="ru-RU" sz="3300" dirty="0" smtClean="0"/>
              <a:t>жилище, охрану здоровья и медицинскую помощь.</a:t>
            </a:r>
          </a:p>
          <a:p>
            <a:r>
              <a:rPr lang="ru-RU" sz="3300" dirty="0" smtClean="0"/>
              <a:t>Имеет право на благоприятную окружающую среду и на достоверную информацию о положении страны.</a:t>
            </a:r>
          </a:p>
          <a:p>
            <a:r>
              <a:rPr lang="ru-RU" sz="3300" dirty="0"/>
              <a:t>Защита Отечества является долгом и обязанностью гражданина Российской Федерации. </a:t>
            </a:r>
            <a:endParaRPr lang="ru-RU" sz="3300" dirty="0" smtClean="0"/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132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для класса: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Как называется наша Родина?</a:t>
            </a:r>
          </a:p>
          <a:p>
            <a:r>
              <a:rPr lang="ru-RU" dirty="0"/>
              <a:t>Как называют людей, живущих в России?</a:t>
            </a:r>
          </a:p>
          <a:p>
            <a:r>
              <a:rPr lang="ru-RU" dirty="0" smtClean="0"/>
              <a:t>Столица нашей Родины?</a:t>
            </a:r>
          </a:p>
          <a:p>
            <a:r>
              <a:rPr lang="ru-RU" dirty="0" smtClean="0"/>
              <a:t>Действующий президент?</a:t>
            </a:r>
            <a:endParaRPr lang="ru-RU" dirty="0"/>
          </a:p>
          <a:p>
            <a:r>
              <a:rPr lang="ru-RU" dirty="0" smtClean="0"/>
              <a:t>Когда была принята Конституция?</a:t>
            </a:r>
          </a:p>
          <a:p>
            <a:r>
              <a:rPr lang="ru-RU" dirty="0" smtClean="0"/>
              <a:t>Сколько было Конституций в России?</a:t>
            </a:r>
            <a:endParaRPr lang="ru-RU" dirty="0"/>
          </a:p>
          <a:p>
            <a:r>
              <a:rPr lang="ru-RU" dirty="0" smtClean="0"/>
              <a:t>Назовите символы Российской Федерации?</a:t>
            </a:r>
            <a:endParaRPr lang="ru-RU" dirty="0"/>
          </a:p>
          <a:p>
            <a:r>
              <a:rPr lang="ru-RU" dirty="0" smtClean="0"/>
              <a:t>Что из себя представляет Российский герб?.</a:t>
            </a:r>
            <a:endParaRPr lang="ru-RU" dirty="0"/>
          </a:p>
          <a:p>
            <a:r>
              <a:rPr lang="ru-RU" dirty="0" smtClean="0"/>
              <a:t>Опишите флаг?</a:t>
            </a:r>
          </a:p>
          <a:p>
            <a:r>
              <a:rPr lang="ru-RU" dirty="0" smtClean="0"/>
              <a:t>Что вы знаете о гимне?</a:t>
            </a:r>
          </a:p>
          <a:p>
            <a:r>
              <a:rPr lang="ru-RU" dirty="0" smtClean="0"/>
              <a:t>Группы прав человека?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0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628800"/>
            <a:ext cx="7772400" cy="201622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4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Что такое Конституция Российской Федерации?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66"/>
                </a:solidFill>
              </a:rPr>
              <a:t> </a:t>
            </a:r>
            <a:r>
              <a:rPr lang="ru-RU" sz="2800" dirty="0">
                <a:solidFill>
                  <a:srgbClr val="FF0066"/>
                </a:solidFill>
              </a:rPr>
              <a:t>Это  основной закон государства</a:t>
            </a:r>
            <a:r>
              <a:rPr lang="ru-RU" sz="2800" dirty="0" smtClean="0">
                <a:solidFill>
                  <a:srgbClr val="FF0066"/>
                </a:solidFill>
              </a:rPr>
              <a:t>, который  </a:t>
            </a:r>
            <a:r>
              <a:rPr lang="ru-RU" sz="2800" dirty="0">
                <a:solidFill>
                  <a:srgbClr val="FF0066"/>
                </a:solidFill>
              </a:rPr>
              <a:t>определяет его общественное и государственное устройство. Конституция закрепляет идеологические, политические и юридические особенности государства. Данный документ имеет высшую юридическую силу, поэтому все законы России должны соответствовать ему. </a:t>
            </a:r>
          </a:p>
        </p:txBody>
      </p:sp>
    </p:spTree>
    <p:extLst>
      <p:ext uri="{BB962C8B-B14F-4D97-AF65-F5344CB8AC3E}">
        <p14:creationId xmlns:p14="http://schemas.microsoft.com/office/powerpoint/2010/main" val="2101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844824"/>
            <a:ext cx="3651448" cy="3307312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декабря 1993 года была принята Конституция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Российской Федерации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44824"/>
            <a:ext cx="3024335" cy="306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Тан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424847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6400800" cy="46805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Почему возникла Конституция?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Конституция </a:t>
            </a:r>
            <a:r>
              <a:rPr lang="ru-RU" sz="2400" b="1" dirty="0">
                <a:solidFill>
                  <a:srgbClr val="FF0000"/>
                </a:solidFill>
              </a:rPr>
              <a:t>возникла от того, что общество всегда стремилось в процессе государственного и общественного развития к правопорядку и регулировании государственной власти. Конституция демократического государства устанавливает основные права и свобода человека и гражданина. Законодательство и деятельность правительства должны функционировать в рамках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2966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История Конституции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Таня\Desktop\i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3367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48680"/>
            <a:ext cx="6400800" cy="493772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600" b="1" dirty="0" smtClean="0"/>
              <a:t>Впервые о Конституции в России заговорили в начале </a:t>
            </a:r>
            <a:r>
              <a:rPr lang="en-US" sz="1600" b="1" dirty="0" smtClean="0"/>
              <a:t>XIX</a:t>
            </a:r>
            <a:r>
              <a:rPr lang="ru-RU" sz="1600" b="1" dirty="0" smtClean="0"/>
              <a:t> века. В 1809 г. граф М.М. Сперанский в проекте «План государственного преобразования» попытался закрепить конституционную монархию.</a:t>
            </a:r>
          </a:p>
          <a:p>
            <a:pPr indent="0" algn="just">
              <a:buNone/>
            </a:pPr>
            <a:r>
              <a:rPr lang="ru-RU" sz="1600" b="1" dirty="0"/>
              <a:t>В </a:t>
            </a:r>
            <a:r>
              <a:rPr lang="ru-RU" sz="1600" b="1" dirty="0" smtClean="0"/>
              <a:t>1821-1825 </a:t>
            </a:r>
            <a:r>
              <a:rPr lang="ru-RU" sz="1600" b="1" dirty="0"/>
              <a:t>году декабрист Муравьёв Н.М. разработал проект устройства Русского Государства. В котором предполагалось установить конституционную монархию, равенство всех граждан перед законом, свободу слова, печати, вероисповеданий</a:t>
            </a:r>
            <a:r>
              <a:rPr lang="ru-RU" sz="1600" b="1" dirty="0" smtClean="0"/>
              <a:t>.</a:t>
            </a:r>
          </a:p>
          <a:p>
            <a:pPr indent="0" algn="just">
              <a:buNone/>
            </a:pPr>
            <a:r>
              <a:rPr lang="ru-RU" sz="1600" b="1" dirty="0"/>
              <a:t>Программа конституционных преобразований была разработана и царем-реформатором Александром II, но его идее не суждено было осуществиться. 1 марта 1881 года Царь-Освободитель был </a:t>
            </a:r>
            <a:r>
              <a:rPr lang="ru-RU" sz="1600" b="1" dirty="0" smtClean="0"/>
              <a:t>убит</a:t>
            </a:r>
          </a:p>
          <a:p>
            <a:pPr indent="0" algn="just">
              <a:buNone/>
            </a:pPr>
            <a:r>
              <a:rPr lang="ru-RU" sz="1600" b="1" dirty="0"/>
              <a:t>Манифест от 6 августа 1905 года стал первым шагом на пути к конституционной монархии. Он учреждал Государственную думу и провозглашал избирательные права российских подданных. Манифест от 17 октября 1905 года провозглашал неотъемлемые гражданские права: неприкосновенность личности, свободу совести, слова, собраний. Акты 1905-1906 годов фактически учреждали в России конституционный строй. Но плавного перехода от абсолютной монархии к конституционной монархии не получилось. </a:t>
            </a:r>
            <a:endParaRPr lang="ru-RU" sz="1600" b="1" dirty="0" smtClean="0"/>
          </a:p>
          <a:p>
            <a:pPr indent="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5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В истории Российской Федерации насчитывается пять Конституционных проектов:</a:t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> 1918г    1936г.     1993г.</a:t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>      1924г.    1977г.</a:t>
            </a:r>
            <a:endParaRPr lang="ru-RU" b="1" dirty="0">
              <a:solidFill>
                <a:srgbClr val="FF0066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79912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1639096" y="2564904"/>
            <a:ext cx="484632" cy="97840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843808" y="2564904"/>
            <a:ext cx="484632" cy="2088232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041652" y="2564904"/>
            <a:ext cx="484632" cy="97840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5652120" y="2564904"/>
            <a:ext cx="484632" cy="2088232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955238" y="2630612"/>
            <a:ext cx="484632" cy="97840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РСФСР 10 июля 1918г.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Закрепляла </a:t>
            </a:r>
            <a:r>
              <a:rPr lang="ru-RU" dirty="0"/>
              <a:t>диктатуру пролетариата. Верховным носителем власти стало все рабочее население страны, объединенное в городских и сельских Советах. </a:t>
            </a:r>
            <a:endParaRPr lang="ru-RU" dirty="0" smtClean="0"/>
          </a:p>
          <a:p>
            <a:r>
              <a:rPr lang="ru-RU" dirty="0"/>
              <a:t>Равные права граждан признавались независимо от расовой и национальной принадлежности.</a:t>
            </a:r>
          </a:p>
        </p:txBody>
      </p:sp>
      <p:pic>
        <p:nvPicPr>
          <p:cNvPr id="3074" name="Picture 2" descr="C:\Users\Таня\Desktop\220px-Обложка_Конституции_РСФСР_1918_г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5860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351</TotalTime>
  <Words>1327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 Классный час: «Мы - Россияне!»</vt:lpstr>
      <vt:lpstr>Цель проведения классного часа:</vt:lpstr>
      <vt:lpstr>Что такое Конституция Российской Федерации?</vt:lpstr>
      <vt:lpstr>Презентация PowerPoint</vt:lpstr>
      <vt:lpstr>Почему возникла Конституция?  Конституция возникла от того, что общество всегда стремилось в процессе государственного и общественного развития к правопорядку и регулировании государственной власти. Конституция демократического государства устанавливает основные права и свобода человека и гражданина. Законодательство и деятельность правительства должны функционировать в рамках Конституции.</vt:lpstr>
      <vt:lpstr>История Конституции</vt:lpstr>
      <vt:lpstr>Презентация PowerPoint</vt:lpstr>
      <vt:lpstr>В истории Российской Федерации насчитывается пять Конституционных проектов:    1918г    1936г.     1993г.        1924г.    1977г.</vt:lpstr>
      <vt:lpstr>Конституция РСФСР 10 июля 1918г.</vt:lpstr>
      <vt:lpstr>31 января 1924г. Была принята Конституция Советского Союза</vt:lpstr>
      <vt:lpstr>5 декабря 1936г. Была принята Конституция СССР</vt:lpstr>
      <vt:lpstr>7 октября 1977 была принята Конституция СССР. (Брежневская Конституция)</vt:lpstr>
      <vt:lpstr>12 декабря 1993г. Была принята Конституция РФ</vt:lpstr>
      <vt:lpstr>Государственные символы России</vt:lpstr>
      <vt:lpstr>Герб Российской Федерации</vt:lpstr>
      <vt:lpstr>Гимн Российской Федерации</vt:lpstr>
      <vt:lpstr>Основные положения Конституции:</vt:lpstr>
      <vt:lpstr>Мы многонациональный народ!  В статье 19 говорится: «Государство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Запрещаются любые формы ограничения прав граждан по признакам социальной, расовой, национальной, языковой или религиозной принадлежности».</vt:lpstr>
      <vt:lpstr>Национальные ценности России:</vt:lpstr>
      <vt:lpstr>      Группы прав человека:     Личные        Политические         Экономические       Духовные                       Гражданские         Юридические           Социальные</vt:lpstr>
      <vt:lpstr>Права и обязанности гражданина:</vt:lpstr>
      <vt:lpstr>Вопросы для класса: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 «Мы Россияне!»</dc:title>
  <dc:creator>Таня</dc:creator>
  <cp:lastModifiedBy>Таня</cp:lastModifiedBy>
  <cp:revision>31</cp:revision>
  <dcterms:created xsi:type="dcterms:W3CDTF">2013-09-01T11:42:45Z</dcterms:created>
  <dcterms:modified xsi:type="dcterms:W3CDTF">2013-11-13T15:52:24Z</dcterms:modified>
</cp:coreProperties>
</file>