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23" r:id="rId2"/>
    <p:sldMasterId id="2147483735" r:id="rId3"/>
    <p:sldMasterId id="2147483839" r:id="rId4"/>
    <p:sldMasterId id="2147483851" r:id="rId5"/>
  </p:sldMasterIdLst>
  <p:sldIdLst>
    <p:sldId id="269" r:id="rId6"/>
    <p:sldId id="263" r:id="rId7"/>
    <p:sldId id="256" r:id="rId8"/>
    <p:sldId id="257" r:id="rId9"/>
    <p:sldId id="258" r:id="rId10"/>
    <p:sldId id="259" r:id="rId11"/>
    <p:sldId id="270" r:id="rId12"/>
    <p:sldId id="264" r:id="rId13"/>
    <p:sldId id="260" r:id="rId14"/>
    <p:sldId id="265" r:id="rId15"/>
    <p:sldId id="268" r:id="rId16"/>
    <p:sldId id="266" r:id="rId17"/>
    <p:sldId id="267"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ru-RU"/>
          </a:p>
        </p:txBody>
      </p:sp>
      <p:sp>
        <p:nvSpPr>
          <p:cNvPr id="4915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a:t>Образец заголовка</a:t>
            </a:r>
          </a:p>
        </p:txBody>
      </p:sp>
      <p:sp>
        <p:nvSpPr>
          <p:cNvPr id="4915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a:lvl1pPr>
          </a:lstStyle>
          <a:p>
            <a:pPr>
              <a:defRPr/>
            </a:pPr>
            <a:endParaRPr lang="ru-RU"/>
          </a:p>
        </p:txBody>
      </p:sp>
      <p:sp>
        <p:nvSpPr>
          <p:cNvPr id="6" name="Rectangle 6"/>
          <p:cNvSpPr>
            <a:spLocks noGrp="1" noChangeArrowheads="1"/>
          </p:cNvSpPr>
          <p:nvPr>
            <p:ph type="sldNum" sz="quarter" idx="11"/>
          </p:nvPr>
        </p:nvSpPr>
        <p:spPr/>
        <p:txBody>
          <a:bodyPr/>
          <a:lstStyle>
            <a:lvl1pPr>
              <a:defRPr/>
            </a:lvl1pPr>
          </a:lstStyle>
          <a:p>
            <a:pPr>
              <a:defRPr/>
            </a:pPr>
            <a:fld id="{3C1D2490-7582-4052-9352-0ED06342C4D8}" type="slidenum">
              <a:rPr lang="ru-RU"/>
              <a:pPr>
                <a:defRPr/>
              </a:pPr>
              <a:t>‹#›</a:t>
            </a:fld>
            <a:endParaRPr lang="ru-RU"/>
          </a:p>
        </p:txBody>
      </p:sp>
      <p:sp>
        <p:nvSpPr>
          <p:cNvPr id="7" name="Rectangle 7"/>
          <p:cNvSpPr>
            <a:spLocks noGrp="1" noChangeArrowheads="1"/>
          </p:cNvSpPr>
          <p:nvPr>
            <p:ph type="dt"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309768E-616B-4215-ACF5-593116B757D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596A804-8C49-436B-B284-E78E7056F201}"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01FEB165-A1E5-4270-AB1F-84141D5C23CC}"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3CADDCF-C5DF-45C9-95E0-9C70768F9A5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697EB539-D95F-4F68-A171-067C51C7790C}"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F180FB74-1A62-4F7E-A5D9-50BFD0CDA991}"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3C596014-4FAA-463C-910D-3E277896F051}"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4DFFEDC5-ABB1-4B38-BFB1-B8153FAB7A6D}"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Дата 1"/>
          <p:cNvSpPr>
            <a:spLocks noGrp="1"/>
          </p:cNvSpPr>
          <p:nvPr>
            <p:ph type="dt" sz="half" idx="10"/>
          </p:nvPr>
        </p:nvSpPr>
        <p:spPr/>
        <p:txBody>
          <a:bodyPr/>
          <a:lstStyle>
            <a:lvl1pPr>
              <a:defRPr/>
            </a:lvl1pPr>
            <a:extLst/>
          </a:lstStyle>
          <a:p>
            <a:pPr>
              <a:defRPr/>
            </a:pPr>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7CD9E19D-BD2E-428A-8459-8430A9203A0F}"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04447A17-3CCE-46ED-B7CD-4834386A964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A935807-FE65-4580-9A24-93F45D78C89E}"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4923DFAF-BFD2-41A2-AF52-D433468F525A}"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C93F522-CD21-45A9-804D-7334D0D4E8B0}"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50D2E733-EBB0-4681-B0DD-4CA7E32643AD}"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F197321B-6360-44E2-BF62-57551BE440F4}"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5EA24026-E705-4025-B7E3-0DD62949B2A2}"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E64C5327-445A-4C50-9F3A-AFCDCFEDAE26}"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4D81ED9D-1B79-4847-8EF9-76EB6A14C983}"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0BE52DD1-E696-4973-B3F8-06F6B40121CD}"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DEB4933A-9466-4AF1-9142-E83861A0D168}"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Дата 1"/>
          <p:cNvSpPr>
            <a:spLocks noGrp="1"/>
          </p:cNvSpPr>
          <p:nvPr>
            <p:ph type="dt" sz="half" idx="10"/>
          </p:nvPr>
        </p:nvSpPr>
        <p:spPr/>
        <p:txBody>
          <a:bodyPr/>
          <a:lstStyle>
            <a:lvl1pPr>
              <a:defRPr/>
            </a:lvl1pPr>
            <a:extLst/>
          </a:lstStyle>
          <a:p>
            <a:pPr>
              <a:defRPr/>
            </a:pPr>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19C00197-FFCB-4B9E-A46D-5AB362C03B7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51852E0-4766-4BD4-90D6-B3A009518793}"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E28EC0D-264C-4422-8C0C-17954F0CFB2A}"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6048204E-E25E-4D36-B2E9-28E873FE2E76}"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03BD27EB-A4C9-4EE1-9E82-B232C45C9E34}"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FF3C38C-B552-4A3F-9A43-EEE2D53C83FD}"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3B4448A7-1D96-4A79-88EF-F7387862A71F}"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EA4E4B1-2061-43CF-AFD7-5CA81C93B631}"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84042554-BBB9-4396-BDC9-ACBBE4DF1C83}"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A4548D1E-BAC4-4C52-B01B-78F5521C448A}"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8DD23E0F-97C6-412C-AAED-1D2772DE952D}"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FF4A00F2-46E7-4DDC-94E6-D97E696E0CA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51BD24E-67AC-4041-87F1-175063006A2E}"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Дата 1"/>
          <p:cNvSpPr>
            <a:spLocks noGrp="1"/>
          </p:cNvSpPr>
          <p:nvPr>
            <p:ph type="dt" sz="half" idx="10"/>
          </p:nvPr>
        </p:nvSpPr>
        <p:spPr/>
        <p:txBody>
          <a:bodyPr/>
          <a:lstStyle>
            <a:lvl1pPr>
              <a:defRPr/>
            </a:lvl1pPr>
            <a:extLst/>
          </a:lstStyle>
          <a:p>
            <a:pPr>
              <a:defRPr/>
            </a:pPr>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219B2208-2434-4E7E-A272-D9F7F8716A0B}"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8C4F7C31-B0C3-402A-B8E6-FBC601DB2D2C}"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22CC2A30-4CF2-4CA5-977F-30DD251FB78F}"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3C438C68-3D5C-44D5-820F-E8F1CD5D87B4}"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D47BF19B-2E1D-4124-BA43-03ADBDEB8061}"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C7B67A9-6A95-4C85-89FB-F1ECD88593B0}"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0C9AACE-72CD-4247-A576-8D702A1696CE}"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AA2911-EFAE-47BB-A90F-FF49AF97345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A4B26BA-D64D-4BA2-892B-9989D7E5973D}"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421F4536-2A57-476A-A5C5-89271227FA4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9B3AC4F-250D-45B6-B5FD-E6D945A31A9A}"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BE8B73C2-FAF0-4A78-A45C-419628D50910}"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FB63C07B-339A-4B71-BE61-1BF2534A6DAA}"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F7062E7-F94B-4653-BEC5-ECC426F6712A}"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06B9D80-E0AE-4E72-A282-F6C01E6A72DA}"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009BDD4-6E83-4D4F-BBC5-D99BDF40CECA}"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03AB12A-B7D5-47A6-AEA0-28B12D9B764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727042A-C53C-4777-83E2-F9D4544B31E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8C285A5-24BB-4E76-AFD6-3C97CFB6D87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E856269-12CE-4D48-87AF-149316C05A2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3EA931A-AE95-444A-92B5-E3E8CE68745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813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48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3CB99F31-30D8-4142-884A-81407D69A31D}"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918"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2057"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6DA07B2C-7FAA-4170-A366-8F1BC52AE589}"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19" r:id="rId1"/>
    <p:sldLayoutId id="2147483893" r:id="rId2"/>
    <p:sldLayoutId id="2147483920" r:id="rId3"/>
    <p:sldLayoutId id="2147483894" r:id="rId4"/>
    <p:sldLayoutId id="2147483921" r:id="rId5"/>
    <p:sldLayoutId id="2147483895" r:id="rId6"/>
    <p:sldLayoutId id="2147483922" r:id="rId7"/>
    <p:sldLayoutId id="2147483923" r:id="rId8"/>
    <p:sldLayoutId id="2147483924" r:id="rId9"/>
    <p:sldLayoutId id="2147483896" r:id="rId10"/>
    <p:sldLayoutId id="2147483897"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3081"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F8A88BC0-EEE3-41AE-A5C9-16AC814C64B9}"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25" r:id="rId1"/>
    <p:sldLayoutId id="2147483898" r:id="rId2"/>
    <p:sldLayoutId id="2147483926" r:id="rId3"/>
    <p:sldLayoutId id="2147483899" r:id="rId4"/>
    <p:sldLayoutId id="2147483927" r:id="rId5"/>
    <p:sldLayoutId id="2147483900" r:id="rId6"/>
    <p:sldLayoutId id="2147483928" r:id="rId7"/>
    <p:sldLayoutId id="2147483929" r:id="rId8"/>
    <p:sldLayoutId id="2147483930" r:id="rId9"/>
    <p:sldLayoutId id="2147483901" r:id="rId10"/>
    <p:sldLayoutId id="2147483902"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4105"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a:defRPr/>
            </a:pPr>
            <a:fld id="{ADC2EDA9-63D2-4625-B086-0511E697E27E}"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31" r:id="rId1"/>
    <p:sldLayoutId id="2147483903" r:id="rId2"/>
    <p:sldLayoutId id="2147483932" r:id="rId3"/>
    <p:sldLayoutId id="2147483904" r:id="rId4"/>
    <p:sldLayoutId id="2147483933" r:id="rId5"/>
    <p:sldLayoutId id="2147483905" r:id="rId6"/>
    <p:sldLayoutId id="2147483934" r:id="rId7"/>
    <p:sldLayoutId id="2147483935" r:id="rId8"/>
    <p:sldLayoutId id="2147483936" r:id="rId9"/>
    <p:sldLayoutId id="2147483906" r:id="rId10"/>
    <p:sldLayoutId id="2147483907"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5123"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defRPr>
            </a:lvl1pPr>
          </a:lstStyle>
          <a:p>
            <a:pPr>
              <a:defRPr/>
            </a:pPr>
            <a:fld id="{521B5A76-A0FB-484D-9CB1-B41BC4341977}"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908" r:id="rId1"/>
    <p:sldLayoutId id="2147483909" r:id="rId2"/>
    <p:sldLayoutId id="2147483937"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burusi.files.wordpress.com/2009/06/gustave_dore_dante_the_heaven_of_the_fixed_stars1.jpg" TargetMode="Externa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tat17.privet.ru/lr/0922d031b29fda4d6d686e17fa8adb7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981075"/>
            <a:ext cx="8229600" cy="1384300"/>
          </a:xfrm>
        </p:spPr>
        <p:txBody>
          <a:bodyPr>
            <a:normAutofit fontScale="90000"/>
          </a:bodyPr>
          <a:lstStyle/>
          <a:p>
            <a:pPr algn="ctr" eaLnBrk="1" fontAlgn="auto" hangingPunct="1">
              <a:spcAft>
                <a:spcPts val="0"/>
              </a:spcAft>
              <a:defRPr/>
            </a:pPr>
            <a:r>
              <a:rPr lang="ru-RU" b="1" dirty="0" smtClean="0">
                <a:solidFill>
                  <a:schemeClr val="tx2">
                    <a:satMod val="130000"/>
                  </a:schemeClr>
                </a:solidFill>
              </a:rPr>
              <a:t>История одной книги: Божественная комедия Данте Алигьери </a:t>
            </a:r>
            <a:endParaRPr lang="ru-RU" b="1" dirty="0">
              <a:solidFill>
                <a:schemeClr val="tx2">
                  <a:satMod val="130000"/>
                </a:schemeClr>
              </a:solidFill>
            </a:endParaRPr>
          </a:p>
        </p:txBody>
      </p:sp>
      <p:pic>
        <p:nvPicPr>
          <p:cNvPr id="27650" name="Picture 2" descr="http://www.minhasaga.org/wp-content/uploads/2010/11/0002-Alighieri-Dante-Divina-Commedia-Pisa-1827.jpeg"/>
          <p:cNvPicPr>
            <a:picLocks noChangeAspect="1" noChangeArrowheads="1"/>
          </p:cNvPicPr>
          <p:nvPr/>
        </p:nvPicPr>
        <p:blipFill>
          <a:blip r:embed="rId2" cstate="print"/>
          <a:srcRect/>
          <a:stretch>
            <a:fillRect/>
          </a:stretch>
        </p:blipFill>
        <p:spPr bwMode="auto">
          <a:xfrm>
            <a:off x="4211960" y="2832221"/>
            <a:ext cx="4932040" cy="4025779"/>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0" y="260350"/>
            <a:ext cx="4214813" cy="6597650"/>
          </a:xfrm>
        </p:spPr>
        <p:txBody>
          <a:bodyPr/>
          <a:lstStyle/>
          <a:p>
            <a:pPr eaLnBrk="1" hangingPunct="1"/>
            <a:r>
              <a:rPr lang="ru-RU" sz="2800" smtClean="0"/>
              <a:t>Если Ад – это относительная стабильность, то Чистилище – это мир живой природы, место постоянных изменений обитающих там душ.</a:t>
            </a:r>
          </a:p>
          <a:p>
            <a:pPr eaLnBrk="1" hangingPunct="1"/>
            <a:r>
              <a:rPr lang="ru-RU" sz="2800" smtClean="0"/>
              <a:t>Состоит из трёх кругов Предчистилища и шести кругов Чистилища, где искупаются грехи.</a:t>
            </a:r>
          </a:p>
          <a:p>
            <a:pPr eaLnBrk="1" hangingPunct="1">
              <a:buFontTx/>
              <a:buNone/>
            </a:pPr>
            <a:r>
              <a:rPr lang="ru-RU" sz="2800" smtClean="0"/>
              <a:t>   </a:t>
            </a:r>
          </a:p>
        </p:txBody>
      </p:sp>
      <p:pic>
        <p:nvPicPr>
          <p:cNvPr id="35843" name="Picture 4"/>
          <p:cNvPicPr>
            <a:picLocks noChangeAspect="1" noChangeArrowheads="1"/>
          </p:cNvPicPr>
          <p:nvPr/>
        </p:nvPicPr>
        <p:blipFill>
          <a:blip r:embed="rId2" cstate="print"/>
          <a:srcRect/>
          <a:stretch>
            <a:fillRect/>
          </a:stretch>
        </p:blipFill>
        <p:spPr bwMode="auto">
          <a:xfrm>
            <a:off x="357188" y="357188"/>
            <a:ext cx="4032250" cy="6143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1000"/>
                                        <p:tgtEl>
                                          <p:spTgt spid="12291">
                                            <p:txEl>
                                              <p:pRg st="1" end="1"/>
                                            </p:txEl>
                                          </p:spTgt>
                                        </p:tgtEl>
                                      </p:cBhvr>
                                    </p:animEffect>
                                    <p:anim calcmode="lin" valueType="num">
                                      <p:cBhvr>
                                        <p:cTn id="13"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fade">
                                      <p:cBhvr>
                                        <p:cTn id="19" dur="1000"/>
                                        <p:tgtEl>
                                          <p:spTgt spid="12291">
                                            <p:txEl>
                                              <p:pRg st="2" end="2"/>
                                            </p:txEl>
                                          </p:spTgt>
                                        </p:tgtEl>
                                      </p:cBhvr>
                                    </p:animEffect>
                                    <p:anim calcmode="lin" valueType="num">
                                      <p:cBhvr>
                                        <p:cTn id="20"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66" name="Содержимое 2"/>
          <p:cNvSpPr>
            <a:spLocks noGrp="1"/>
          </p:cNvSpPr>
          <p:nvPr>
            <p:ph idx="1"/>
          </p:nvPr>
        </p:nvSpPr>
        <p:spPr>
          <a:xfrm>
            <a:off x="5500688" y="928688"/>
            <a:ext cx="3643312" cy="5572125"/>
          </a:xfrm>
        </p:spPr>
        <p:txBody>
          <a:bodyPr/>
          <a:lstStyle/>
          <a:p>
            <a:r>
              <a:rPr lang="ru-RU" smtClean="0"/>
              <a:t>3-я часть – Рай, где в пути поэта сопровождает его рано умершая возлюбленная Беатриче.</a:t>
            </a:r>
            <a:br>
              <a:rPr lang="ru-RU" smtClean="0"/>
            </a:br>
            <a:endParaRPr lang="ru-RU" smtClean="0"/>
          </a:p>
        </p:txBody>
      </p:sp>
      <p:pic>
        <p:nvPicPr>
          <p:cNvPr id="27652" name="Picture 4" descr="4193160_3aa1f040"/>
          <p:cNvPicPr>
            <a:picLocks noChangeAspect="1" noChangeArrowheads="1"/>
          </p:cNvPicPr>
          <p:nvPr/>
        </p:nvPicPr>
        <p:blipFill>
          <a:blip r:embed="rId2" cstate="print"/>
          <a:srcRect/>
          <a:stretch>
            <a:fillRect/>
          </a:stretch>
        </p:blipFill>
        <p:spPr bwMode="auto">
          <a:xfrm>
            <a:off x="357188" y="357188"/>
            <a:ext cx="5146675" cy="6143625"/>
          </a:xfrm>
          <a:prstGeom prst="rect">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143375" y="357188"/>
            <a:ext cx="5000625" cy="6143625"/>
          </a:xfrm>
        </p:spPr>
        <p:txBody>
          <a:bodyPr>
            <a:normAutofit/>
          </a:bodyPr>
          <a:lstStyle/>
          <a:p>
            <a:pPr marL="548640" indent="-411480" fontAlgn="auto">
              <a:spcAft>
                <a:spcPts val="0"/>
              </a:spcAft>
              <a:buClr>
                <a:schemeClr val="tx1">
                  <a:shade val="95000"/>
                </a:schemeClr>
              </a:buClr>
              <a:buFont typeface="Wingdings 2"/>
              <a:buChar char=""/>
              <a:defRPr/>
            </a:pPr>
            <a:r>
              <a:rPr lang="ru-RU" sz="2910" dirty="0" smtClean="0"/>
              <a:t>Последняя песнь повествует о видении Божественной Троицы и желании Данте постигнуть её сущность. Но на это не хватило сил. Он понял, что даже там, где царит свет Божественной истины, ответов на все вопросы не найти. Полностью познать истину не возможно.</a:t>
            </a:r>
          </a:p>
        </p:txBody>
      </p:sp>
      <p:pic>
        <p:nvPicPr>
          <p:cNvPr id="28676" name="Picture 5" descr="Картинка 7 из 1817">
            <a:hlinkClick r:id="rId2"/>
          </p:cNvPr>
          <p:cNvPicPr>
            <a:picLocks noChangeAspect="1" noChangeArrowheads="1"/>
          </p:cNvPicPr>
          <p:nvPr/>
        </p:nvPicPr>
        <p:blipFill>
          <a:blip r:embed="rId3" cstate="print"/>
          <a:srcRect/>
          <a:stretch>
            <a:fillRect/>
          </a:stretch>
        </p:blipFill>
        <p:spPr bwMode="auto">
          <a:xfrm>
            <a:off x="357188" y="357188"/>
            <a:ext cx="4071937" cy="6121400"/>
          </a:xfrm>
          <a:prstGeom prst="rect">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endParaRPr lang="ru-RU" smtClean="0"/>
          </a:p>
        </p:txBody>
      </p:sp>
      <p:sp>
        <p:nvSpPr>
          <p:cNvPr id="52227" name="Rectangle 3"/>
          <p:cNvSpPr>
            <a:spLocks noGrp="1" noChangeArrowheads="1"/>
          </p:cNvSpPr>
          <p:nvPr>
            <p:ph type="body" idx="1"/>
          </p:nvPr>
        </p:nvSpPr>
        <p:spPr/>
        <p:txBody>
          <a:bodyPr/>
          <a:lstStyle/>
          <a:p>
            <a:pPr eaLnBrk="1" hangingPunct="1">
              <a:defRPr/>
            </a:pPr>
            <a:endParaRPr lang="ru-RU" smtClean="0"/>
          </a:p>
        </p:txBody>
      </p:sp>
      <p:pic>
        <p:nvPicPr>
          <p:cNvPr id="38916" name="Picture 5" descr="Картинка 3 из 1817">
            <a:hlinkClick r:id="rId2"/>
          </p:cNvPr>
          <p:cNvPicPr>
            <a:picLocks noChangeAspect="1" noChangeArrowheads="1"/>
          </p:cNvPicPr>
          <p:nvPr/>
        </p:nvPicPr>
        <p:blipFill>
          <a:blip r:embed="rId3" cstate="print"/>
          <a:srcRect/>
          <a:stretch>
            <a:fillRect/>
          </a:stretch>
        </p:blipFill>
        <p:spPr bwMode="auto">
          <a:xfrm>
            <a:off x="-15875" y="0"/>
            <a:ext cx="9159875" cy="6858000"/>
          </a:xfrm>
          <a:prstGeom prst="rect">
            <a:avLst/>
          </a:prstGeom>
          <a:noFill/>
          <a:ln w="9525">
            <a:noFill/>
            <a:miter lim="800000"/>
            <a:headEnd/>
            <a:tailEnd/>
          </a:ln>
        </p:spPr>
      </p:pic>
      <p:sp>
        <p:nvSpPr>
          <p:cNvPr id="52230" name="Text Box 6"/>
          <p:cNvSpPr txBox="1">
            <a:spLocks noChangeArrowheads="1"/>
          </p:cNvSpPr>
          <p:nvPr/>
        </p:nvSpPr>
        <p:spPr bwMode="auto">
          <a:xfrm>
            <a:off x="323850" y="549275"/>
            <a:ext cx="7654925" cy="4400550"/>
          </a:xfrm>
          <a:prstGeom prst="rect">
            <a:avLst/>
          </a:prstGeom>
          <a:noFill/>
          <a:ln w="9525">
            <a:noFill/>
            <a:miter lim="800000"/>
            <a:headEnd/>
            <a:tailEnd/>
          </a:ln>
        </p:spPr>
        <p:txBody>
          <a:bodyPr>
            <a:spAutoFit/>
          </a:bodyPr>
          <a:lstStyle/>
          <a:p>
            <a:r>
              <a:rPr lang="ru-RU" sz="2800" b="1">
                <a:solidFill>
                  <a:schemeClr val="bg1"/>
                </a:solidFill>
              </a:rPr>
              <a:t>Я увидал, объят Высоким Светом</a:t>
            </a:r>
            <a:br>
              <a:rPr lang="ru-RU" sz="2800" b="1">
                <a:solidFill>
                  <a:schemeClr val="bg1"/>
                </a:solidFill>
              </a:rPr>
            </a:br>
            <a:r>
              <a:rPr lang="ru-RU" sz="2800" b="1">
                <a:solidFill>
                  <a:schemeClr val="bg1"/>
                </a:solidFill>
              </a:rPr>
              <a:t>И в ясную глубинность погружён,</a:t>
            </a:r>
            <a:br>
              <a:rPr lang="ru-RU" sz="2800" b="1">
                <a:solidFill>
                  <a:schemeClr val="bg1"/>
                </a:solidFill>
              </a:rPr>
            </a:br>
            <a:r>
              <a:rPr lang="ru-RU" sz="2800" b="1">
                <a:solidFill>
                  <a:schemeClr val="bg1"/>
                </a:solidFill>
              </a:rPr>
              <a:t>Три равноёмких круга, разных цветом. </a:t>
            </a:r>
            <a:br>
              <a:rPr lang="ru-RU" sz="2800" b="1">
                <a:solidFill>
                  <a:schemeClr val="bg1"/>
                </a:solidFill>
              </a:rPr>
            </a:br>
            <a:r>
              <a:rPr lang="ru-RU" sz="2800" b="1">
                <a:solidFill>
                  <a:schemeClr val="bg1"/>
                </a:solidFill>
              </a:rPr>
              <a:t>Один другим, казалось, отражён, </a:t>
            </a:r>
            <a:br>
              <a:rPr lang="ru-RU" sz="2800" b="1">
                <a:solidFill>
                  <a:schemeClr val="bg1"/>
                </a:solidFill>
              </a:rPr>
            </a:br>
            <a:r>
              <a:rPr lang="ru-RU" sz="2800" b="1">
                <a:solidFill>
                  <a:schemeClr val="bg1"/>
                </a:solidFill>
              </a:rPr>
              <a:t>А третий – пламень, и от них рождён…</a:t>
            </a:r>
            <a:br>
              <a:rPr lang="ru-RU" sz="2800" b="1">
                <a:solidFill>
                  <a:schemeClr val="bg1"/>
                </a:solidFill>
              </a:rPr>
            </a:br>
            <a:r>
              <a:rPr lang="ru-RU" sz="2800" b="1">
                <a:solidFill>
                  <a:schemeClr val="bg1"/>
                </a:solidFill>
              </a:rPr>
              <a:t>Здесь изнемог высокий духа взлёт;</a:t>
            </a:r>
            <a:br>
              <a:rPr lang="ru-RU" sz="2800" b="1">
                <a:solidFill>
                  <a:schemeClr val="bg1"/>
                </a:solidFill>
              </a:rPr>
            </a:br>
            <a:r>
              <a:rPr lang="ru-RU" sz="2800" b="1">
                <a:solidFill>
                  <a:schemeClr val="bg1"/>
                </a:solidFill>
              </a:rPr>
              <a:t>Но страсть и волю мне уже стремила, </a:t>
            </a:r>
          </a:p>
          <a:p>
            <a:r>
              <a:rPr lang="ru-RU" sz="2800" b="1">
                <a:solidFill>
                  <a:schemeClr val="bg1"/>
                </a:solidFill>
              </a:rPr>
              <a:t>Как если колесу дан ровный ход, </a:t>
            </a:r>
            <a:br>
              <a:rPr lang="ru-RU" sz="2800" b="1">
                <a:solidFill>
                  <a:schemeClr val="bg1"/>
                </a:solidFill>
              </a:rPr>
            </a:br>
            <a:r>
              <a:rPr lang="ru-RU" sz="2800" b="1">
                <a:solidFill>
                  <a:schemeClr val="bg1"/>
                </a:solidFill>
              </a:rPr>
              <a:t>Любовь, что движет солнце и светила.</a:t>
            </a:r>
            <a:br>
              <a:rPr lang="ru-RU" sz="2800" b="1">
                <a:solidFill>
                  <a:schemeClr val="bg1"/>
                </a:solidFill>
              </a:rPr>
            </a:br>
            <a:endParaRPr lang="ru-RU"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2230">
                                            <p:txEl>
                                              <p:pRg st="0" end="0"/>
                                            </p:txEl>
                                          </p:spTgt>
                                        </p:tgtEl>
                                        <p:attrNameLst>
                                          <p:attrName>style.visibility</p:attrName>
                                        </p:attrNameLst>
                                      </p:cBhvr>
                                      <p:to>
                                        <p:strVal val="visible"/>
                                      </p:to>
                                    </p:set>
                                    <p:anim calcmode="lin" valueType="num">
                                      <p:cBhvr>
                                        <p:cTn id="7" dur="3000" fill="hold"/>
                                        <p:tgtEl>
                                          <p:spTgt spid="52230">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52230">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52230">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2230">
                                            <p:txEl>
                                              <p:pRg st="1" end="1"/>
                                            </p:txEl>
                                          </p:spTgt>
                                        </p:tgtEl>
                                        <p:attrNameLst>
                                          <p:attrName>style.visibility</p:attrName>
                                        </p:attrNameLst>
                                      </p:cBhvr>
                                      <p:to>
                                        <p:strVal val="visible"/>
                                      </p:to>
                                    </p:set>
                                    <p:anim calcmode="lin" valueType="num">
                                      <p:cBhvr>
                                        <p:cTn id="12" dur="3000" fill="hold"/>
                                        <p:tgtEl>
                                          <p:spTgt spid="52230">
                                            <p:txEl>
                                              <p:pRg st="1" end="1"/>
                                            </p:txEl>
                                          </p:spTgt>
                                        </p:tgtEl>
                                        <p:attrNameLst>
                                          <p:attrName>ppt_w</p:attrName>
                                        </p:attrNameLst>
                                      </p:cBhvr>
                                      <p:tavLst>
                                        <p:tav tm="0">
                                          <p:val>
                                            <p:fltVal val="0"/>
                                          </p:val>
                                        </p:tav>
                                        <p:tav tm="100000">
                                          <p:val>
                                            <p:strVal val="#ppt_w"/>
                                          </p:val>
                                        </p:tav>
                                      </p:tavLst>
                                    </p:anim>
                                    <p:anim calcmode="lin" valueType="num">
                                      <p:cBhvr>
                                        <p:cTn id="13" dur="3000" fill="hold"/>
                                        <p:tgtEl>
                                          <p:spTgt spid="52230">
                                            <p:txEl>
                                              <p:pRg st="1" end="1"/>
                                            </p:txEl>
                                          </p:spTgt>
                                        </p:tgtEl>
                                        <p:attrNameLst>
                                          <p:attrName>ppt_h</p:attrName>
                                        </p:attrNameLst>
                                      </p:cBhvr>
                                      <p:tavLst>
                                        <p:tav tm="0">
                                          <p:val>
                                            <p:fltVal val="0"/>
                                          </p:val>
                                        </p:tav>
                                        <p:tav tm="100000">
                                          <p:val>
                                            <p:strVal val="#ppt_h"/>
                                          </p:val>
                                        </p:tav>
                                      </p:tavLst>
                                    </p:anim>
                                    <p:animEffect transition="in" filter="fade">
                                      <p:cBhvr>
                                        <p:cTn id="14" dur="3000"/>
                                        <p:tgtEl>
                                          <p:spTgt spid="522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258888" y="1052513"/>
            <a:ext cx="7740650" cy="5218112"/>
          </a:xfrm>
        </p:spPr>
        <p:txBody>
          <a:bodyPr>
            <a:normAutofit/>
          </a:bodyPr>
          <a:lstStyle/>
          <a:p>
            <a:pPr marL="365760" indent="-283464" eaLnBrk="1" fontAlgn="auto" hangingPunct="1">
              <a:lnSpc>
                <a:spcPct val="90000"/>
              </a:lnSpc>
              <a:spcAft>
                <a:spcPts val="0"/>
              </a:spcAft>
              <a:buFont typeface="Wingdings 2"/>
              <a:buNone/>
              <a:defRPr/>
            </a:pPr>
            <a:r>
              <a:rPr lang="ru-RU" dirty="0" smtClean="0">
                <a:solidFill>
                  <a:schemeClr val="tx2">
                    <a:lumMod val="50000"/>
                  </a:schemeClr>
                </a:solidFill>
              </a:rPr>
              <a:t>Девиз эпохи – </a:t>
            </a:r>
            <a:r>
              <a:rPr lang="ru-RU" b="1" i="1" dirty="0" smtClean="0">
                <a:solidFill>
                  <a:schemeClr val="tx2">
                    <a:lumMod val="50000"/>
                  </a:schemeClr>
                </a:solidFill>
              </a:rPr>
              <a:t>«Воздух городов делает людей свободными»</a:t>
            </a:r>
          </a:p>
          <a:p>
            <a:pPr marL="365760" indent="-283464" eaLnBrk="1" fontAlgn="auto" hangingPunct="1">
              <a:lnSpc>
                <a:spcPct val="90000"/>
              </a:lnSpc>
              <a:spcAft>
                <a:spcPts val="0"/>
              </a:spcAft>
              <a:buFont typeface="Wingdings 2"/>
              <a:buChar char=""/>
              <a:defRPr/>
            </a:pPr>
            <a:endParaRPr lang="ru-RU" b="1" i="1" dirty="0" smtClean="0">
              <a:solidFill>
                <a:schemeClr val="tx2">
                  <a:lumMod val="50000"/>
                </a:schemeClr>
              </a:solidFill>
            </a:endParaRPr>
          </a:p>
          <a:p>
            <a:pPr marL="365760" indent="-283464" eaLnBrk="1" fontAlgn="auto" hangingPunct="1">
              <a:lnSpc>
                <a:spcPct val="90000"/>
              </a:lnSpc>
              <a:spcAft>
                <a:spcPts val="0"/>
              </a:spcAft>
              <a:buFontTx/>
              <a:buNone/>
              <a:defRPr/>
            </a:pPr>
            <a:r>
              <a:rPr lang="ru-RU" dirty="0" smtClean="0">
                <a:solidFill>
                  <a:schemeClr val="tx2">
                    <a:lumMod val="50000"/>
                  </a:schemeClr>
                </a:solidFill>
              </a:rPr>
              <a:t> </a:t>
            </a:r>
            <a:r>
              <a:rPr lang="ru-RU" sz="4400" b="1" i="1" dirty="0" smtClean="0">
                <a:solidFill>
                  <a:schemeClr val="tx2">
                    <a:lumMod val="50000"/>
                  </a:schemeClr>
                </a:solidFill>
              </a:rPr>
              <a:t>Данте Алигьери </a:t>
            </a:r>
            <a:br>
              <a:rPr lang="ru-RU" sz="4400" b="1" i="1" dirty="0" smtClean="0">
                <a:solidFill>
                  <a:schemeClr val="tx2">
                    <a:lumMod val="50000"/>
                  </a:schemeClr>
                </a:solidFill>
              </a:rPr>
            </a:br>
            <a:r>
              <a:rPr lang="ru-RU" sz="4400" b="1" i="1" dirty="0" smtClean="0">
                <a:solidFill>
                  <a:schemeClr val="tx2">
                    <a:lumMod val="50000"/>
                  </a:schemeClr>
                </a:solidFill>
              </a:rPr>
              <a:t>                 (1265-1321)</a:t>
            </a:r>
            <a:br>
              <a:rPr lang="ru-RU" sz="4400" b="1" i="1" dirty="0" smtClean="0">
                <a:solidFill>
                  <a:schemeClr val="tx2">
                    <a:lumMod val="50000"/>
                  </a:schemeClr>
                </a:solidFill>
              </a:rPr>
            </a:br>
            <a:r>
              <a:rPr lang="ru-RU" sz="4400" b="1" i="1" dirty="0" smtClean="0">
                <a:solidFill>
                  <a:schemeClr val="tx2">
                    <a:lumMod val="50000"/>
                  </a:schemeClr>
                </a:solidFill>
              </a:rPr>
              <a:t/>
            </a:r>
            <a:br>
              <a:rPr lang="ru-RU" sz="4400" b="1" i="1" dirty="0" smtClean="0">
                <a:solidFill>
                  <a:schemeClr val="tx2">
                    <a:lumMod val="50000"/>
                  </a:schemeClr>
                </a:solidFill>
              </a:rPr>
            </a:br>
            <a:r>
              <a:rPr lang="ru-RU" dirty="0" smtClean="0">
                <a:solidFill>
                  <a:schemeClr val="tx2">
                    <a:lumMod val="50000"/>
                  </a:schemeClr>
                </a:solidFill>
              </a:rPr>
              <a:t>- последний поэт Средневековья и    первый поэт Нового времени</a:t>
            </a:r>
            <a:r>
              <a:rPr lang="ru-RU" dirty="0" smtClean="0"/>
              <a:t/>
            </a:r>
            <a:br>
              <a:rPr lang="ru-RU" dirty="0" smtClean="0"/>
            </a:br>
            <a:endParaRPr lang="ru-RU"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2000" fill="hold"/>
                                        <p:tgtEl>
                                          <p:spTgt spid="10243">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1024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2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 calcmode="lin" valueType="num">
                                      <p:cBhvr>
                                        <p:cTn id="14" dur="2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15" dur="2000" fill="hold"/>
                                        <p:tgtEl>
                                          <p:spTgt spid="10243">
                                            <p:txEl>
                                              <p:pRg st="2" end="2"/>
                                            </p:txEl>
                                          </p:spTgt>
                                        </p:tgtEl>
                                        <p:attrNameLst>
                                          <p:attrName>ppt_h</p:attrName>
                                        </p:attrNameLst>
                                      </p:cBhvr>
                                      <p:tavLst>
                                        <p:tav tm="0">
                                          <p:val>
                                            <p:fltVal val="0"/>
                                          </p:val>
                                        </p:tav>
                                        <p:tav tm="100000">
                                          <p:val>
                                            <p:strVal val="#ppt_h"/>
                                          </p:val>
                                        </p:tav>
                                      </p:tavLst>
                                    </p:anim>
                                    <p:animEffect transition="in" filter="fade">
                                      <p:cBhvr>
                                        <p:cTn id="16" dur="2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Ref idx="1002">
        <a:schemeClr val="bg2"/>
      </p:bgRef>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572000" y="1844675"/>
            <a:ext cx="4464050" cy="4679950"/>
          </a:xfrm>
        </p:spPr>
        <p:txBody>
          <a:bodyPr>
            <a:normAutofit fontScale="92500" lnSpcReduction="10000"/>
          </a:bodyPr>
          <a:lstStyle/>
          <a:p>
            <a:pPr algn="r" eaLnBrk="1" fontAlgn="auto" hangingPunct="1">
              <a:lnSpc>
                <a:spcPct val="90000"/>
              </a:lnSpc>
              <a:spcAft>
                <a:spcPts val="0"/>
              </a:spcAft>
              <a:defRPr/>
            </a:pPr>
            <a:r>
              <a:rPr lang="ru-RU" sz="2000" i="1" dirty="0" smtClean="0">
                <a:solidFill>
                  <a:schemeClr val="bg2">
                    <a:lumMod val="25000"/>
                  </a:schemeClr>
                </a:solidFill>
                <a:latin typeface="Times New Roman" pitchFamily="18" charset="0"/>
                <a:cs typeface="Times New Roman" pitchFamily="18" charset="0"/>
              </a:rPr>
              <a:t>“Был наш поэт роста ниже среднего, а когда достиг зрелых лет, начал к тому же сутулиться, ходил всегда неспешно и плавно, одежду носил самую скромную, как подобало его годам. Лицо у него было продолговатое и смуглое, нос орлиный, глаза довольно большие, челюсти крупные, нижняя губа выдавалась вперед, густые черные волосы курчавились, равно как и борода, вид был неизменно задумчивый и печальный”.</a:t>
            </a:r>
            <a:endParaRPr lang="ru-RU" sz="2400" b="1" i="1" dirty="0" smtClean="0">
              <a:solidFill>
                <a:schemeClr val="bg2">
                  <a:lumMod val="25000"/>
                </a:schemeClr>
              </a:solidFill>
              <a:latin typeface="Times New Roman" pitchFamily="18" charset="0"/>
              <a:cs typeface="Times New Roman" pitchFamily="18" charset="0"/>
            </a:endParaRPr>
          </a:p>
          <a:p>
            <a:pPr algn="r" eaLnBrk="1" fontAlgn="auto" hangingPunct="1">
              <a:lnSpc>
                <a:spcPct val="90000"/>
              </a:lnSpc>
              <a:spcAft>
                <a:spcPts val="0"/>
              </a:spcAft>
              <a:buFont typeface="Wingdings 2"/>
              <a:buNone/>
              <a:defRPr/>
            </a:pPr>
            <a:endParaRPr lang="ru-RU" sz="2400" b="1" i="1" dirty="0" smtClean="0">
              <a:latin typeface="Times New Roman" pitchFamily="18" charset="0"/>
              <a:cs typeface="Times New Roman" pitchFamily="18" charset="0"/>
            </a:endParaRPr>
          </a:p>
          <a:p>
            <a:pPr algn="r" eaLnBrk="1" fontAlgn="auto" hangingPunct="1">
              <a:lnSpc>
                <a:spcPct val="90000"/>
              </a:lnSpc>
              <a:spcAft>
                <a:spcPts val="0"/>
              </a:spcAft>
              <a:buFont typeface="Wingdings 2"/>
              <a:buNone/>
              <a:defRPr/>
            </a:pPr>
            <a:r>
              <a:rPr lang="ru-RU" sz="2400" b="1" i="1" dirty="0" smtClean="0">
                <a:solidFill>
                  <a:schemeClr val="accent2">
                    <a:lumMod val="50000"/>
                  </a:schemeClr>
                </a:solidFill>
                <a:latin typeface="Times New Roman" pitchFamily="18" charset="0"/>
                <a:cs typeface="Times New Roman" pitchFamily="18" charset="0"/>
              </a:rPr>
              <a:t>Джованни Боккаччо </a:t>
            </a:r>
          </a:p>
          <a:p>
            <a:pPr algn="r" eaLnBrk="1" fontAlgn="auto" hangingPunct="1">
              <a:lnSpc>
                <a:spcPct val="90000"/>
              </a:lnSpc>
              <a:spcAft>
                <a:spcPts val="0"/>
              </a:spcAft>
              <a:buFont typeface="Wingdings 2"/>
              <a:buNone/>
              <a:defRPr/>
            </a:pPr>
            <a:endParaRPr lang="ru-RU" sz="2400" b="1" i="1" dirty="0" smtClean="0">
              <a:latin typeface="Times New Roman" pitchFamily="18" charset="0"/>
              <a:cs typeface="Times New Roman" pitchFamily="18" charset="0"/>
            </a:endParaRPr>
          </a:p>
          <a:p>
            <a:pPr eaLnBrk="1" fontAlgn="auto" hangingPunct="1">
              <a:lnSpc>
                <a:spcPct val="90000"/>
              </a:lnSpc>
              <a:spcAft>
                <a:spcPts val="0"/>
              </a:spcAft>
              <a:buFont typeface="Wingdings 2"/>
              <a:buNone/>
              <a:defRPr/>
            </a:pPr>
            <a:r>
              <a:rPr lang="ru-RU" sz="2400" b="1" i="1" dirty="0" smtClean="0">
                <a:latin typeface="Times New Roman" pitchFamily="18" charset="0"/>
                <a:cs typeface="Times New Roman" pitchFamily="18" charset="0"/>
              </a:rPr>
              <a:t>«Всё во мне -  и я во всём»</a:t>
            </a:r>
          </a:p>
        </p:txBody>
      </p:sp>
      <p:pic>
        <p:nvPicPr>
          <p:cNvPr id="2054" name="Picture 6" descr="1274619827_1"/>
          <p:cNvPicPr>
            <a:picLocks noChangeAspect="1" noChangeArrowheads="1"/>
          </p:cNvPicPr>
          <p:nvPr/>
        </p:nvPicPr>
        <p:blipFill>
          <a:blip r:embed="rId3" cstate="print"/>
          <a:srcRect/>
          <a:stretch>
            <a:fillRect/>
          </a:stretch>
        </p:blipFill>
        <p:spPr bwMode="auto">
          <a:xfrm>
            <a:off x="971600" y="0"/>
            <a:ext cx="3456384" cy="3456384"/>
          </a:xfrm>
          <a:prstGeom prst="rect">
            <a:avLst/>
          </a:prstGeom>
          <a:ln>
            <a:noFill/>
          </a:ln>
          <a:effectLst>
            <a:softEdge rad="112500"/>
          </a:effectLst>
        </p:spPr>
      </p:pic>
      <p:pic>
        <p:nvPicPr>
          <p:cNvPr id="28676" name="Picture 5" descr="http://festival.1september.ru/articles/500067/img2.gif"/>
          <p:cNvPicPr>
            <a:picLocks noChangeAspect="1" noChangeArrowheads="1"/>
          </p:cNvPicPr>
          <p:nvPr/>
        </p:nvPicPr>
        <p:blipFill>
          <a:blip r:embed="rId4" cstate="print"/>
          <a:srcRect/>
          <a:stretch>
            <a:fillRect/>
          </a:stretch>
        </p:blipFill>
        <p:spPr bwMode="auto">
          <a:xfrm>
            <a:off x="4500563" y="188913"/>
            <a:ext cx="4525962" cy="13430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7" name="Picture 4" descr="pyn24m3wvnqnt3qdwg"/>
          <p:cNvPicPr>
            <a:picLocks noGrp="1" noChangeAspect="1" noChangeArrowheads="1"/>
          </p:cNvPicPr>
          <p:nvPr>
            <p:ph idx="1"/>
          </p:nvPr>
        </p:nvPicPr>
        <p:blipFill>
          <a:blip r:embed="rId2" cstate="print"/>
          <a:srcRect/>
          <a:stretch>
            <a:fillRect/>
          </a:stretch>
        </p:blipFill>
        <p:spPr>
          <a:xfrm>
            <a:off x="4721225" y="260350"/>
            <a:ext cx="4422775" cy="5113338"/>
          </a:xfrm>
          <a:noFill/>
        </p:spPr>
      </p:pic>
      <p:sp>
        <p:nvSpPr>
          <p:cNvPr id="3078" name="Text Box 6"/>
          <p:cNvSpPr txBox="1">
            <a:spLocks noChangeArrowheads="1"/>
          </p:cNvSpPr>
          <p:nvPr/>
        </p:nvSpPr>
        <p:spPr bwMode="auto">
          <a:xfrm>
            <a:off x="1042988" y="188913"/>
            <a:ext cx="3600450" cy="6554787"/>
          </a:xfrm>
          <a:prstGeom prst="rect">
            <a:avLst/>
          </a:prstGeom>
          <a:noFill/>
          <a:ln w="9525">
            <a:noFill/>
            <a:miter lim="800000"/>
            <a:headEnd/>
            <a:tailEnd/>
          </a:ln>
        </p:spPr>
        <p:txBody>
          <a:bodyPr>
            <a:spAutoFit/>
          </a:bodyPr>
          <a:lstStyle/>
          <a:p>
            <a:pPr>
              <a:defRPr/>
            </a:pPr>
            <a:r>
              <a:rPr lang="ru-RU" sz="2000" dirty="0">
                <a:solidFill>
                  <a:schemeClr val="accent2">
                    <a:lumMod val="40000"/>
                    <a:lumOff val="60000"/>
                  </a:schemeClr>
                </a:solidFill>
                <a:latin typeface="Arial" charset="0"/>
              </a:rPr>
              <a:t>Двойственность комедии:</a:t>
            </a:r>
            <a:br>
              <a:rPr lang="ru-RU" sz="2000" dirty="0">
                <a:solidFill>
                  <a:schemeClr val="accent2">
                    <a:lumMod val="40000"/>
                    <a:lumOff val="60000"/>
                  </a:schemeClr>
                </a:solidFill>
                <a:latin typeface="Arial" charset="0"/>
              </a:rPr>
            </a:br>
            <a:r>
              <a:rPr lang="ru-RU" sz="2000" dirty="0">
                <a:solidFill>
                  <a:schemeClr val="accent2">
                    <a:lumMod val="40000"/>
                    <a:lumOff val="60000"/>
                  </a:schemeClr>
                </a:solidFill>
                <a:latin typeface="Arial" charset="0"/>
              </a:rPr>
              <a:t/>
            </a:r>
            <a:br>
              <a:rPr lang="ru-RU" sz="2000" dirty="0">
                <a:solidFill>
                  <a:schemeClr val="accent2">
                    <a:lumMod val="40000"/>
                    <a:lumOff val="60000"/>
                  </a:schemeClr>
                </a:solidFill>
                <a:latin typeface="Arial" charset="0"/>
              </a:rPr>
            </a:br>
            <a:r>
              <a:rPr lang="ru-RU" sz="2000" dirty="0">
                <a:solidFill>
                  <a:schemeClr val="accent2">
                    <a:lumMod val="40000"/>
                    <a:lumOff val="60000"/>
                  </a:schemeClr>
                </a:solidFill>
                <a:latin typeface="Arial" charset="0"/>
              </a:rPr>
              <a:t>1. Божественная комедия относится к жанру Средневековых поэм о загробных видениях, но написана не на латыни, а на тосканском наречии.</a:t>
            </a:r>
            <a:br>
              <a:rPr lang="ru-RU" sz="2000" dirty="0">
                <a:solidFill>
                  <a:schemeClr val="accent2">
                    <a:lumMod val="40000"/>
                    <a:lumOff val="60000"/>
                  </a:schemeClr>
                </a:solidFill>
                <a:latin typeface="Arial" charset="0"/>
              </a:rPr>
            </a:br>
            <a:r>
              <a:rPr lang="ru-RU" sz="2000" dirty="0">
                <a:solidFill>
                  <a:schemeClr val="accent2">
                    <a:lumMod val="40000"/>
                    <a:lumOff val="60000"/>
                  </a:schemeClr>
                </a:solidFill>
                <a:latin typeface="Arial" charset="0"/>
              </a:rPr>
              <a:t/>
            </a:r>
            <a:br>
              <a:rPr lang="ru-RU" sz="2000" dirty="0">
                <a:solidFill>
                  <a:schemeClr val="accent2">
                    <a:lumMod val="40000"/>
                    <a:lumOff val="60000"/>
                  </a:schemeClr>
                </a:solidFill>
                <a:latin typeface="Arial" charset="0"/>
              </a:rPr>
            </a:br>
            <a:r>
              <a:rPr lang="ru-RU" sz="2000" dirty="0">
                <a:solidFill>
                  <a:schemeClr val="accent2">
                    <a:lumMod val="40000"/>
                    <a:lumOff val="60000"/>
                  </a:schemeClr>
                </a:solidFill>
                <a:latin typeface="Arial" charset="0"/>
              </a:rPr>
              <a:t>2. Сочетание мистических концепций мироздания (Ад, Чистилище, Рай) с реальной жизнью (персонажи – современники Данте)</a:t>
            </a:r>
            <a:br>
              <a:rPr lang="ru-RU" sz="2000" dirty="0">
                <a:solidFill>
                  <a:schemeClr val="accent2">
                    <a:lumMod val="40000"/>
                    <a:lumOff val="60000"/>
                  </a:schemeClr>
                </a:solidFill>
                <a:latin typeface="Arial" charset="0"/>
              </a:rPr>
            </a:br>
            <a:r>
              <a:rPr lang="ru-RU" sz="2000" dirty="0">
                <a:solidFill>
                  <a:schemeClr val="accent2">
                    <a:lumMod val="40000"/>
                    <a:lumOff val="60000"/>
                  </a:schemeClr>
                </a:solidFill>
                <a:latin typeface="Arial" charset="0"/>
              </a:rPr>
              <a:t/>
            </a:r>
            <a:br>
              <a:rPr lang="ru-RU" sz="2000" dirty="0">
                <a:solidFill>
                  <a:schemeClr val="accent2">
                    <a:lumMod val="40000"/>
                    <a:lumOff val="60000"/>
                  </a:schemeClr>
                </a:solidFill>
                <a:latin typeface="Arial" charset="0"/>
              </a:rPr>
            </a:br>
            <a:r>
              <a:rPr lang="ru-RU" sz="2000" dirty="0">
                <a:solidFill>
                  <a:schemeClr val="accent2">
                    <a:lumMod val="40000"/>
                    <a:lumOff val="60000"/>
                  </a:schemeClr>
                </a:solidFill>
                <a:latin typeface="Arial" charset="0"/>
              </a:rPr>
              <a:t>3. Грешники в аду – как бы результат Божественного правосудия, но на деле сам Данте вершит суд над грешниками.</a:t>
            </a:r>
            <a:r>
              <a:rPr lang="ru-RU" sz="2000" dirty="0">
                <a:latin typeface="Arial" charset="0"/>
              </a:rPr>
              <a:t/>
            </a:r>
            <a:br>
              <a:rPr lang="ru-RU" sz="2000" dirty="0">
                <a:latin typeface="Arial" charset="0"/>
              </a:rPr>
            </a:br>
            <a:endParaRPr lang="ru-RU" sz="2000" dirty="0">
              <a:latin typeface="Arial"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1"/>
                                          </p:val>
                                        </p:tav>
                                        <p:tav tm="100000">
                                          <p:val>
                                            <p:strVal val="#ppt_x"/>
                                          </p:val>
                                        </p:tav>
                                      </p:tavLst>
                                    </p:anim>
                                    <p:anim calcmode="lin" valueType="num">
                                      <p:cBhvr>
                                        <p:cTn id="9" dur="10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fade">
                                      <p:cBhvr>
                                        <p:cTn id="14" dur="2000"/>
                                        <p:tgtEl>
                                          <p:spTgt spid="3078"/>
                                        </p:tgtEl>
                                      </p:cBhvr>
                                    </p:animEffect>
                                    <p:anim calcmode="lin" valueType="num">
                                      <p:cBhvr>
                                        <p:cTn id="15" dur="2000" fill="hold"/>
                                        <p:tgtEl>
                                          <p:spTgt spid="3078"/>
                                        </p:tgtEl>
                                        <p:attrNameLst>
                                          <p:attrName>ppt_x</p:attrName>
                                        </p:attrNameLst>
                                      </p:cBhvr>
                                      <p:tavLst>
                                        <p:tav tm="0">
                                          <p:val>
                                            <p:strVal val="#ppt_x"/>
                                          </p:val>
                                        </p:tav>
                                        <p:tav tm="100000">
                                          <p:val>
                                            <p:strVal val="#ppt_x"/>
                                          </p:val>
                                        </p:tav>
                                      </p:tavLst>
                                    </p:anim>
                                    <p:anim calcmode="lin" valueType="num">
                                      <p:cBhvr>
                                        <p:cTn id="16" dur="2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4932363" y="260350"/>
            <a:ext cx="4211637" cy="6264275"/>
          </a:xfrm>
        </p:spPr>
        <p:txBody>
          <a:bodyPr/>
          <a:lstStyle/>
          <a:p>
            <a:pPr eaLnBrk="1" hangingPunct="1">
              <a:lnSpc>
                <a:spcPct val="90000"/>
              </a:lnSpc>
              <a:buFont typeface="Wingdings 2" pitchFamily="18" charset="2"/>
              <a:buNone/>
            </a:pPr>
            <a:r>
              <a:rPr lang="ru-RU" smtClean="0"/>
              <a:t>Земную жизнь пройдя до половины,</a:t>
            </a:r>
            <a:br>
              <a:rPr lang="ru-RU" smtClean="0"/>
            </a:br>
            <a:r>
              <a:rPr lang="ru-RU" smtClean="0"/>
              <a:t>Я очутился в сумрачном лесу…</a:t>
            </a:r>
            <a:br>
              <a:rPr lang="ru-RU" smtClean="0"/>
            </a:br>
            <a:r>
              <a:rPr lang="ru-RU" smtClean="0"/>
              <a:t>Так горек он, что смерть едва ль не слаще, </a:t>
            </a:r>
            <a:br>
              <a:rPr lang="ru-RU" smtClean="0"/>
            </a:br>
            <a:r>
              <a:rPr lang="ru-RU" smtClean="0"/>
              <a:t>Но благо в нём обретши навсегда, Скажу про всё, что видел в этой чаще.</a:t>
            </a:r>
            <a:br>
              <a:rPr lang="ru-RU" smtClean="0"/>
            </a:br>
            <a:r>
              <a:rPr lang="ru-RU" sz="2800" smtClean="0"/>
              <a:t/>
            </a:r>
            <a:br>
              <a:rPr lang="ru-RU" sz="2800" smtClean="0"/>
            </a:br>
            <a:r>
              <a:rPr lang="ru-RU" sz="2400" smtClean="0"/>
              <a:t>(Лес – это грешный мир, это душа самого Данте)</a:t>
            </a:r>
          </a:p>
        </p:txBody>
      </p:sp>
      <p:pic>
        <p:nvPicPr>
          <p:cNvPr id="7172" name="Picture 5"/>
          <p:cNvPicPr>
            <a:picLocks noChangeAspect="1" noChangeArrowheads="1"/>
          </p:cNvPicPr>
          <p:nvPr/>
        </p:nvPicPr>
        <p:blipFill>
          <a:blip r:embed="rId2" cstate="print"/>
          <a:srcRect/>
          <a:stretch>
            <a:fillRect/>
          </a:stretch>
        </p:blipFill>
        <p:spPr bwMode="auto">
          <a:xfrm>
            <a:off x="0" y="738187"/>
            <a:ext cx="4849812" cy="6119813"/>
          </a:xfrm>
          <a:prstGeom prst="rect">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5124" name="Picture 4" descr="inf_18_79"/>
          <p:cNvPicPr>
            <a:picLocks noGrp="1" noChangeAspect="1" noChangeArrowheads="1"/>
          </p:cNvPicPr>
          <p:nvPr>
            <p:ph idx="1"/>
          </p:nvPr>
        </p:nvPicPr>
        <p:blipFill>
          <a:blip r:embed="rId2" cstate="print"/>
          <a:srcRect/>
          <a:stretch>
            <a:fillRect/>
          </a:stretch>
        </p:blipFill>
        <p:spPr>
          <a:xfrm>
            <a:off x="1042988" y="0"/>
            <a:ext cx="8101012" cy="5610225"/>
          </a:xfrm>
          <a:noFill/>
        </p:spPr>
      </p:pic>
      <p:sp>
        <p:nvSpPr>
          <p:cNvPr id="5125" name="Text Box 5"/>
          <p:cNvSpPr txBox="1">
            <a:spLocks noChangeArrowheads="1"/>
          </p:cNvSpPr>
          <p:nvPr/>
        </p:nvSpPr>
        <p:spPr bwMode="auto">
          <a:xfrm>
            <a:off x="1116013" y="5661025"/>
            <a:ext cx="7940675" cy="1006475"/>
          </a:xfrm>
          <a:prstGeom prst="rect">
            <a:avLst/>
          </a:prstGeom>
          <a:noFill/>
          <a:ln w="9525">
            <a:noFill/>
            <a:miter lim="800000"/>
            <a:headEnd/>
            <a:tailEnd/>
          </a:ln>
        </p:spPr>
        <p:txBody>
          <a:bodyPr>
            <a:spAutoFit/>
          </a:bodyPr>
          <a:lstStyle/>
          <a:p>
            <a:pPr>
              <a:defRPr/>
            </a:pPr>
            <a:r>
              <a:rPr lang="ru-RU" sz="2000" b="1" i="1" dirty="0">
                <a:solidFill>
                  <a:schemeClr val="tx2">
                    <a:lumMod val="50000"/>
                  </a:schemeClr>
                </a:solidFill>
                <a:latin typeface="Times New Roman" pitchFamily="18" charset="0"/>
                <a:cs typeface="Times New Roman" pitchFamily="18" charset="0"/>
              </a:rPr>
              <a:t>По загробному миру Данте сопровождает Вергилий, римский поэт дохристианской эпохи. Так осуществляется символическая связь Ветхого и Нового завета.</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5">
                                            <p:txEl>
                                              <p:pRg st="0" end="0"/>
                                            </p:txEl>
                                          </p:spTgt>
                                        </p:tgtEl>
                                        <p:attrNameLst>
                                          <p:attrName>style.visibility</p:attrName>
                                        </p:attrNameLst>
                                      </p:cBhvr>
                                      <p:to>
                                        <p:strVal val="visible"/>
                                      </p:to>
                                    </p:set>
                                    <p:animEffect transition="in" filter="dissolve">
                                      <p:cBhvr>
                                        <p:cTn id="12" dur="3000"/>
                                        <p:tgtEl>
                                          <p:spTgt spid="5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900igr.net/datai/literatura/Dante/0013-012-Ad.jpg"/>
          <p:cNvPicPr>
            <a:picLocks noChangeAspect="1" noChangeArrowheads="1"/>
          </p:cNvPicPr>
          <p:nvPr/>
        </p:nvPicPr>
        <p:blipFill>
          <a:blip r:embed="rId2" cstate="print"/>
          <a:srcRect/>
          <a:stretch>
            <a:fillRect/>
          </a:stretch>
        </p:blipFill>
        <p:spPr bwMode="auto">
          <a:xfrm>
            <a:off x="971600" y="49642"/>
            <a:ext cx="5472608" cy="6808358"/>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76375" y="188913"/>
            <a:ext cx="7497763" cy="1143000"/>
          </a:xfrm>
        </p:spPr>
        <p:txBody>
          <a:bodyPr/>
          <a:lstStyle/>
          <a:p>
            <a:pPr algn="ctr" fontAlgn="auto">
              <a:spcAft>
                <a:spcPts val="0"/>
              </a:spcAft>
              <a:defRPr/>
            </a:pPr>
            <a:r>
              <a:rPr lang="ru-RU" dirty="0" smtClean="0">
                <a:solidFill>
                  <a:schemeClr val="tx2">
                    <a:satMod val="130000"/>
                  </a:schemeClr>
                </a:solidFill>
              </a:rPr>
              <a:t>«Ад», песнь </a:t>
            </a:r>
            <a:r>
              <a:rPr lang="en-US" dirty="0" smtClean="0">
                <a:solidFill>
                  <a:schemeClr val="tx2">
                    <a:satMod val="130000"/>
                  </a:schemeClr>
                </a:solidFill>
              </a:rPr>
              <a:t>III</a:t>
            </a:r>
            <a:endParaRPr lang="ru-RU" dirty="0" smtClean="0">
              <a:solidFill>
                <a:schemeClr val="tx2">
                  <a:satMod val="130000"/>
                </a:schemeClr>
              </a:solidFill>
            </a:endParaRPr>
          </a:p>
        </p:txBody>
      </p:sp>
      <p:sp>
        <p:nvSpPr>
          <p:cNvPr id="11267" name="Rectangle 3"/>
          <p:cNvSpPr>
            <a:spLocks noGrp="1" noChangeArrowheads="1"/>
          </p:cNvSpPr>
          <p:nvPr>
            <p:ph idx="1"/>
          </p:nvPr>
        </p:nvSpPr>
        <p:spPr>
          <a:xfrm>
            <a:off x="1979613" y="1844675"/>
            <a:ext cx="6718300" cy="4186238"/>
          </a:xfrm>
        </p:spPr>
        <p:txBody>
          <a:bodyPr/>
          <a:lstStyle/>
          <a:p>
            <a:pPr>
              <a:lnSpc>
                <a:spcPct val="90000"/>
              </a:lnSpc>
              <a:buFontTx/>
              <a:buNone/>
            </a:pPr>
            <a:r>
              <a:rPr lang="ru-RU" sz="2800" smtClean="0"/>
              <a:t>   Я увожу к отверженным селеньям,</a:t>
            </a:r>
          </a:p>
          <a:p>
            <a:pPr>
              <a:lnSpc>
                <a:spcPct val="90000"/>
              </a:lnSpc>
              <a:buFontTx/>
              <a:buNone/>
            </a:pPr>
            <a:r>
              <a:rPr lang="ru-RU" sz="2800" smtClean="0"/>
              <a:t>   Я увожу сквозь вековечный сон, </a:t>
            </a:r>
            <a:br>
              <a:rPr lang="ru-RU" sz="2800" smtClean="0"/>
            </a:br>
            <a:r>
              <a:rPr lang="ru-RU" sz="2800" smtClean="0"/>
              <a:t>Я увожу к погибшим поколеньям.</a:t>
            </a:r>
            <a:br>
              <a:rPr lang="ru-RU" sz="2800" smtClean="0"/>
            </a:br>
            <a:r>
              <a:rPr lang="ru-RU" sz="2800" smtClean="0"/>
              <a:t>Был правдою мой зодчий вдохновлён.</a:t>
            </a:r>
            <a:br>
              <a:rPr lang="ru-RU" sz="2800" smtClean="0"/>
            </a:br>
            <a:r>
              <a:rPr lang="ru-RU" sz="2800" smtClean="0"/>
              <a:t>Я высшей силой, полнотой всезнанья</a:t>
            </a:r>
            <a:br>
              <a:rPr lang="ru-RU" sz="2800" smtClean="0"/>
            </a:br>
            <a:r>
              <a:rPr lang="ru-RU" sz="2800" smtClean="0"/>
              <a:t>И первою любовью сотворён.</a:t>
            </a:r>
            <a:br>
              <a:rPr lang="ru-RU" sz="2800" smtClean="0"/>
            </a:br>
            <a:r>
              <a:rPr lang="ru-RU" sz="2800" smtClean="0"/>
              <a:t>Древней меня лишь вечные созданья,</a:t>
            </a:r>
            <a:br>
              <a:rPr lang="ru-RU" sz="2800" smtClean="0"/>
            </a:br>
            <a:r>
              <a:rPr lang="ru-RU" sz="2800" smtClean="0"/>
              <a:t>И с вечностью пребуду наравне,</a:t>
            </a:r>
            <a:br>
              <a:rPr lang="ru-RU" sz="2800" smtClean="0"/>
            </a:br>
            <a:r>
              <a:rPr lang="ru-RU" sz="2800" smtClean="0"/>
              <a:t>Входящие, оставьте упованья.    </a:t>
            </a:r>
            <a:br>
              <a:rPr lang="ru-RU" sz="2800" smtClean="0"/>
            </a:br>
            <a:r>
              <a:rPr lang="ru-RU" sz="2800" smtClean="0"/>
              <a:t>                                     </a:t>
            </a:r>
            <a:r>
              <a:rPr lang="ru-RU" sz="2400" smtClean="0"/>
              <a:t>(Надпись у входа в ад)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anim calcmode="lin" valueType="num">
                                      <p:cBhvr>
                                        <p:cTn id="8" dur="2000" fill="hold"/>
                                        <p:tgtEl>
                                          <p:spTgt spid="11266"/>
                                        </p:tgtEl>
                                        <p:attrNameLst>
                                          <p:attrName>ppt_x</p:attrName>
                                        </p:attrNameLst>
                                      </p:cBhvr>
                                      <p:tavLst>
                                        <p:tav tm="0">
                                          <p:val>
                                            <p:strVal val="#ppt_x"/>
                                          </p:val>
                                        </p:tav>
                                        <p:tav tm="100000">
                                          <p:val>
                                            <p:strVal val="#ppt_x"/>
                                          </p:val>
                                        </p:tav>
                                      </p:tavLst>
                                    </p:anim>
                                    <p:anim calcmode="lin" valueType="num">
                                      <p:cBhvr>
                                        <p:cTn id="9" dur="2000" fill="hold"/>
                                        <p:tgtEl>
                                          <p:spTgt spid="1126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000"/>
                                        <p:tgtEl>
                                          <p:spTgt spid="1126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fade">
                                      <p:cBhvr>
                                        <p:cTn id="15"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Dante-ad"/>
          <p:cNvPicPr>
            <a:picLocks noGrp="1" noChangeAspect="1" noChangeArrowheads="1"/>
          </p:cNvPicPr>
          <p:nvPr>
            <p:ph idx="1"/>
          </p:nvPr>
        </p:nvPicPr>
        <p:blipFill>
          <a:blip r:embed="rId2" cstate="print"/>
          <a:srcRect/>
          <a:stretch>
            <a:fillRect/>
          </a:stretch>
        </p:blipFill>
        <p:spPr>
          <a:xfrm>
            <a:off x="1043608" y="260648"/>
            <a:ext cx="4104456" cy="6334125"/>
          </a:xfrm>
          <a:effectLst>
            <a:softEdge rad="112500"/>
          </a:effectLst>
        </p:spPr>
      </p:pic>
      <p:sp>
        <p:nvSpPr>
          <p:cNvPr id="34819" name="Text Box 5"/>
          <p:cNvSpPr txBox="1">
            <a:spLocks noChangeArrowheads="1"/>
          </p:cNvSpPr>
          <p:nvPr/>
        </p:nvSpPr>
        <p:spPr bwMode="auto">
          <a:xfrm>
            <a:off x="5003800" y="0"/>
            <a:ext cx="4140200" cy="6986588"/>
          </a:xfrm>
          <a:prstGeom prst="rect">
            <a:avLst/>
          </a:prstGeom>
          <a:noFill/>
          <a:ln w="9525">
            <a:noFill/>
            <a:miter lim="800000"/>
            <a:headEnd/>
            <a:tailEnd/>
          </a:ln>
        </p:spPr>
        <p:txBody>
          <a:bodyPr>
            <a:spAutoFit/>
          </a:bodyPr>
          <a:lstStyle/>
          <a:p>
            <a:r>
              <a:rPr lang="ru-RU" sz="2800">
                <a:latin typeface="Arial" charset="0"/>
              </a:rPr>
              <a:t>В картине Ада, нарисованной Данте, чем более материальный характер носит грех, тем меньше за него наказание, чем глубже вторгается преступление в духовные связи, тем страшнее кара.</a:t>
            </a:r>
            <a:br>
              <a:rPr lang="ru-RU" sz="2800">
                <a:latin typeface="Arial" charset="0"/>
              </a:rPr>
            </a:br>
            <a:r>
              <a:rPr lang="ru-RU" sz="2800">
                <a:latin typeface="Arial" charset="0"/>
              </a:rPr>
              <a:t> Если в верхних кругах была утрачена лишь НАДЕЖДА, в средней ВЕРА, то внизу потеряна ЛЮБОВЬ.</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2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Ocean</Template>
  <TotalTime>219</TotalTime>
  <Words>296</Words>
  <Application>Microsoft Office PowerPoint</Application>
  <PresentationFormat>Экран (4:3)</PresentationFormat>
  <Paragraphs>23</Paragraphs>
  <Slides>13</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5</vt:i4>
      </vt:variant>
      <vt:variant>
        <vt:lpstr>Заголовки слайдов</vt:lpstr>
      </vt:variant>
      <vt:variant>
        <vt:i4>13</vt:i4>
      </vt:variant>
    </vt:vector>
  </HeadingPairs>
  <TitlesOfParts>
    <vt:vector size="28" baseType="lpstr">
      <vt:lpstr>Tahoma</vt:lpstr>
      <vt:lpstr>Arial</vt:lpstr>
      <vt:lpstr>Wingdings</vt:lpstr>
      <vt:lpstr>Calibri</vt:lpstr>
      <vt:lpstr>Corbel</vt:lpstr>
      <vt:lpstr>Wingdings 2</vt:lpstr>
      <vt:lpstr>Verdana</vt:lpstr>
      <vt:lpstr>Times New Roman</vt:lpstr>
      <vt:lpstr>Wingdings 3</vt:lpstr>
      <vt:lpstr>Gill Sans MT</vt:lpstr>
      <vt:lpstr>Океан</vt:lpstr>
      <vt:lpstr>Солнцестояние</vt:lpstr>
      <vt:lpstr>1_Солнцестояние</vt:lpstr>
      <vt:lpstr>2_Солнцестояние</vt:lpstr>
      <vt:lpstr>Апекс</vt:lpstr>
      <vt:lpstr>История одной книги: Божественная комедия Данте Алигьери </vt:lpstr>
      <vt:lpstr>Слайд 2</vt:lpstr>
      <vt:lpstr>Слайд 3</vt:lpstr>
      <vt:lpstr>Слайд 4</vt:lpstr>
      <vt:lpstr>Слайд 5</vt:lpstr>
      <vt:lpstr>Слайд 6</vt:lpstr>
      <vt:lpstr>Слайд 7</vt:lpstr>
      <vt:lpstr>«Ад», песнь III</vt:lpstr>
      <vt:lpstr>Слайд 9</vt:lpstr>
      <vt:lpstr>Слайд 10</vt:lpstr>
      <vt:lpstr>Слайд 11</vt:lpstr>
      <vt:lpstr>Слайд 12</vt:lpstr>
      <vt:lpstr>Слайд 13</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Новое искусство конец XIII – начало XIV века</dc:title>
  <dc:creator>Ilya</dc:creator>
  <cp:lastModifiedBy>Neo</cp:lastModifiedBy>
  <cp:revision>14</cp:revision>
  <dcterms:created xsi:type="dcterms:W3CDTF">2011-04-21T15:07:26Z</dcterms:created>
  <dcterms:modified xsi:type="dcterms:W3CDTF">2015-02-04T16:34:59Z</dcterms:modified>
</cp:coreProperties>
</file>