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60" r:id="rId6"/>
    <p:sldId id="262" r:id="rId7"/>
    <p:sldId id="279" r:id="rId8"/>
    <p:sldId id="277" r:id="rId9"/>
    <p:sldId id="273" r:id="rId10"/>
    <p:sldId id="274" r:id="rId11"/>
    <p:sldId id="275" r:id="rId12"/>
    <p:sldId id="276" r:id="rId13"/>
    <p:sldId id="281" r:id="rId14"/>
    <p:sldId id="282" r:id="rId15"/>
    <p:sldId id="261" r:id="rId16"/>
    <p:sldId id="278" r:id="rId17"/>
    <p:sldId id="270" r:id="rId18"/>
    <p:sldId id="263" r:id="rId19"/>
    <p:sldId id="264" r:id="rId20"/>
    <p:sldId id="280" r:id="rId21"/>
    <p:sldId id="265" r:id="rId22"/>
    <p:sldId id="267" r:id="rId23"/>
    <p:sldId id="283" r:id="rId24"/>
    <p:sldId id="268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9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E51A0-DCFA-4B4F-AEA2-6641C904E1B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7FF096-CB4A-4C5A-B5C1-2408E0DEE9F7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простое</a:t>
          </a:r>
          <a:endParaRPr lang="ru-RU" dirty="0">
            <a:solidFill>
              <a:srgbClr val="00B050"/>
            </a:solidFill>
          </a:endParaRPr>
        </a:p>
      </dgm:t>
    </dgm:pt>
    <dgm:pt modelId="{A4B65B24-31A0-46EA-BCB6-469416210DD8}" type="parTrans" cxnId="{0F24C487-A71D-497E-A91B-7C545D12B1EE}">
      <dgm:prSet/>
      <dgm:spPr/>
      <dgm:t>
        <a:bodyPr/>
        <a:lstStyle/>
        <a:p>
          <a:endParaRPr lang="ru-RU"/>
        </a:p>
      </dgm:t>
    </dgm:pt>
    <dgm:pt modelId="{707BE024-13AA-4F8F-8BDD-3636B15FB9CD}" type="sibTrans" cxnId="{0F24C487-A71D-497E-A91B-7C545D12B1EE}">
      <dgm:prSet/>
      <dgm:spPr/>
      <dgm:t>
        <a:bodyPr/>
        <a:lstStyle/>
        <a:p>
          <a:endParaRPr lang="ru-RU"/>
        </a:p>
      </dgm:t>
    </dgm:pt>
    <dgm:pt modelId="{6828D6D5-D049-4E57-A061-633A2E9DBA1D}">
      <dgm:prSet phldrT="[Текст]"/>
      <dgm:spPr/>
      <dgm:t>
        <a:bodyPr/>
        <a:lstStyle/>
        <a:p>
          <a:pPr algn="just"/>
          <a:r>
            <a:rPr lang="ru-RU" i="1" dirty="0" smtClean="0">
              <a:solidFill>
                <a:srgbClr val="FF0000"/>
              </a:solidFill>
            </a:rPr>
            <a:t>Открытое</a:t>
          </a:r>
          <a:r>
            <a:rPr lang="ru-RU" dirty="0" smtClean="0"/>
            <a:t> – на почтовой карточке, открытке, т.е. не вложенное в конверт.</a:t>
          </a:r>
          <a:endParaRPr lang="ru-RU" dirty="0"/>
        </a:p>
      </dgm:t>
    </dgm:pt>
    <dgm:pt modelId="{866169B5-A3B0-41C6-A66C-9447B1130CB9}" type="parTrans" cxnId="{660E316F-31AB-4FF6-9C60-BD14F5B22B55}">
      <dgm:prSet/>
      <dgm:spPr/>
      <dgm:t>
        <a:bodyPr/>
        <a:lstStyle/>
        <a:p>
          <a:endParaRPr lang="ru-RU"/>
        </a:p>
      </dgm:t>
    </dgm:pt>
    <dgm:pt modelId="{557C6CE9-CDF1-4EA0-BB67-8512AD866EB8}" type="sibTrans" cxnId="{660E316F-31AB-4FF6-9C60-BD14F5B22B55}">
      <dgm:prSet/>
      <dgm:spPr/>
      <dgm:t>
        <a:bodyPr/>
        <a:lstStyle/>
        <a:p>
          <a:endParaRPr lang="ru-RU"/>
        </a:p>
      </dgm:t>
    </dgm:pt>
    <dgm:pt modelId="{D8F7616E-722D-49DF-B905-8D7C33794BD2}">
      <dgm:prSet phldrT="[Текст]"/>
      <dgm:spPr/>
      <dgm:t>
        <a:bodyPr/>
        <a:lstStyle/>
        <a:p>
          <a:pPr algn="just"/>
          <a:r>
            <a:rPr lang="ru-RU" i="1" dirty="0" smtClean="0">
              <a:solidFill>
                <a:srgbClr val="FF0000"/>
              </a:solidFill>
            </a:rPr>
            <a:t>Закрытое</a:t>
          </a:r>
          <a:r>
            <a:rPr lang="ru-RU" dirty="0" smtClean="0"/>
            <a:t> – вложенное в конверт.</a:t>
          </a:r>
          <a:endParaRPr lang="ru-RU" dirty="0"/>
        </a:p>
      </dgm:t>
    </dgm:pt>
    <dgm:pt modelId="{E6BCF802-5974-438F-AE7E-1F7B6263E8AB}" type="parTrans" cxnId="{B04A82EC-5B9D-4363-B773-26A40087CA3C}">
      <dgm:prSet/>
      <dgm:spPr/>
      <dgm:t>
        <a:bodyPr/>
        <a:lstStyle/>
        <a:p>
          <a:endParaRPr lang="ru-RU"/>
        </a:p>
      </dgm:t>
    </dgm:pt>
    <dgm:pt modelId="{3B2C664F-C819-4045-98FC-085C4A219D24}" type="sibTrans" cxnId="{B04A82EC-5B9D-4363-B773-26A40087CA3C}">
      <dgm:prSet/>
      <dgm:spPr/>
      <dgm:t>
        <a:bodyPr/>
        <a:lstStyle/>
        <a:p>
          <a:endParaRPr lang="ru-RU"/>
        </a:p>
      </dgm:t>
    </dgm:pt>
    <dgm:pt modelId="{1F9BD4E7-C58A-4A6F-A465-02BD1AEC0B55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ценное</a:t>
          </a:r>
          <a:endParaRPr lang="ru-RU" dirty="0">
            <a:solidFill>
              <a:srgbClr val="00B050"/>
            </a:solidFill>
          </a:endParaRPr>
        </a:p>
      </dgm:t>
    </dgm:pt>
    <dgm:pt modelId="{E7F317A0-6F44-41BE-B66E-3DCD7B3030B7}" type="parTrans" cxnId="{15B737EC-9B37-44A0-A2F9-9287679B8EEA}">
      <dgm:prSet/>
      <dgm:spPr/>
      <dgm:t>
        <a:bodyPr/>
        <a:lstStyle/>
        <a:p>
          <a:endParaRPr lang="ru-RU"/>
        </a:p>
      </dgm:t>
    </dgm:pt>
    <dgm:pt modelId="{16B0B5BF-8379-46F9-A559-F5F26A5E29DC}" type="sibTrans" cxnId="{15B737EC-9B37-44A0-A2F9-9287679B8EEA}">
      <dgm:prSet/>
      <dgm:spPr/>
      <dgm:t>
        <a:bodyPr/>
        <a:lstStyle/>
        <a:p>
          <a:endParaRPr lang="ru-RU"/>
        </a:p>
      </dgm:t>
    </dgm:pt>
    <dgm:pt modelId="{4D150C95-12C5-45DE-8630-EAA29DD2429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FF0000"/>
              </a:solidFill>
            </a:rPr>
            <a:t>Письмо с объявленной ценностью </a:t>
          </a:r>
          <a:r>
            <a:rPr lang="ru-RU" dirty="0" smtClean="0"/>
            <a:t>- это письмо, принимаемое с оценкой стоимости вложения, определяемой отправителем, выдачей отправителю квитанции и вручаемое адресату (его законному представителю) под расписку.</a:t>
          </a:r>
          <a:endParaRPr lang="ru-RU" dirty="0"/>
        </a:p>
      </dgm:t>
    </dgm:pt>
    <dgm:pt modelId="{B46DCB74-087D-487F-A417-A78EB008F3E6}" type="parTrans" cxnId="{CFA339EF-0D30-4DC2-BCC0-DA8B3EA17577}">
      <dgm:prSet/>
      <dgm:spPr/>
      <dgm:t>
        <a:bodyPr/>
        <a:lstStyle/>
        <a:p>
          <a:endParaRPr lang="ru-RU"/>
        </a:p>
      </dgm:t>
    </dgm:pt>
    <dgm:pt modelId="{6106F8DF-839B-4525-88C8-DE61A28538DA}" type="sibTrans" cxnId="{CFA339EF-0D30-4DC2-BCC0-DA8B3EA17577}">
      <dgm:prSet/>
      <dgm:spPr/>
      <dgm:t>
        <a:bodyPr/>
        <a:lstStyle/>
        <a:p>
          <a:endParaRPr lang="ru-RU"/>
        </a:p>
      </dgm:t>
    </dgm:pt>
    <dgm:pt modelId="{7E2B781B-8707-4CF8-83AB-E387A1AA97AC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заказное</a:t>
          </a:r>
          <a:endParaRPr lang="ru-RU" dirty="0">
            <a:solidFill>
              <a:srgbClr val="00B050"/>
            </a:solidFill>
          </a:endParaRPr>
        </a:p>
      </dgm:t>
    </dgm:pt>
    <dgm:pt modelId="{924A6846-AFBF-4A37-A077-6261B3D25390}" type="parTrans" cxnId="{14B75A5A-60CC-48C3-9269-B42477AA993F}">
      <dgm:prSet/>
      <dgm:spPr/>
      <dgm:t>
        <a:bodyPr/>
        <a:lstStyle/>
        <a:p>
          <a:endParaRPr lang="ru-RU"/>
        </a:p>
      </dgm:t>
    </dgm:pt>
    <dgm:pt modelId="{E9A688C6-B0BD-4275-A80D-69FA5F1CFA0C}" type="sibTrans" cxnId="{14B75A5A-60CC-48C3-9269-B42477AA993F}">
      <dgm:prSet/>
      <dgm:spPr/>
      <dgm:t>
        <a:bodyPr/>
        <a:lstStyle/>
        <a:p>
          <a:endParaRPr lang="ru-RU"/>
        </a:p>
      </dgm:t>
    </dgm:pt>
    <dgm:pt modelId="{F0394C25-B179-4DF3-9B1D-39648C5FBAA1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FF0000"/>
              </a:solidFill>
            </a:rPr>
            <a:t>Заказное письмо </a:t>
          </a:r>
          <a:r>
            <a:rPr lang="ru-RU" dirty="0" smtClean="0"/>
            <a:t>– вид письма, которое вручается адресату строго под расписку о получении, а отправителю выдается на руки квитанция, подтверждающая факт передачи письма и стоимость за пересылку.</a:t>
          </a:r>
          <a:endParaRPr lang="ru-RU" dirty="0"/>
        </a:p>
      </dgm:t>
    </dgm:pt>
    <dgm:pt modelId="{003561E6-434F-4D0B-AFA4-D4D545609CD2}" type="parTrans" cxnId="{E520CB1C-829F-43A5-9AF2-6B44EA4665F0}">
      <dgm:prSet/>
      <dgm:spPr/>
      <dgm:t>
        <a:bodyPr/>
        <a:lstStyle/>
        <a:p>
          <a:endParaRPr lang="ru-RU"/>
        </a:p>
      </dgm:t>
    </dgm:pt>
    <dgm:pt modelId="{DDB4D11C-E4D4-4283-A46E-41EE6820C073}" type="sibTrans" cxnId="{E520CB1C-829F-43A5-9AF2-6B44EA4665F0}">
      <dgm:prSet/>
      <dgm:spPr/>
      <dgm:t>
        <a:bodyPr/>
        <a:lstStyle/>
        <a:p>
          <a:endParaRPr lang="ru-RU"/>
        </a:p>
      </dgm:t>
    </dgm:pt>
    <dgm:pt modelId="{01D4DE52-DBF4-4A6C-AC03-6829035411B7}" type="pres">
      <dgm:prSet presAssocID="{5E3E51A0-DCFA-4B4F-AEA2-6641C904E1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7680BB-F1B4-4DF9-8E80-1D3B32BED6D5}" type="pres">
      <dgm:prSet presAssocID="{CC7FF096-CB4A-4C5A-B5C1-2408E0DEE9F7}" presName="composite" presStyleCnt="0"/>
      <dgm:spPr/>
    </dgm:pt>
    <dgm:pt modelId="{9E9EE744-AD63-4E85-8BD0-DC26E338AB2F}" type="pres">
      <dgm:prSet presAssocID="{CC7FF096-CB4A-4C5A-B5C1-2408E0DEE9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285DB-FE36-4D34-9B08-3E05E0E36035}" type="pres">
      <dgm:prSet presAssocID="{CC7FF096-CB4A-4C5A-B5C1-2408E0DEE9F7}" presName="descendantText" presStyleLbl="alignAcc1" presStyleIdx="0" presStyleCnt="3" custLinFactNeighborX="513" custLinFactNeighborY="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FB2A3-CE7C-4D7E-90AF-16971DF6AC10}" type="pres">
      <dgm:prSet presAssocID="{707BE024-13AA-4F8F-8BDD-3636B15FB9CD}" presName="sp" presStyleCnt="0"/>
      <dgm:spPr/>
    </dgm:pt>
    <dgm:pt modelId="{C80812A9-6630-4591-9549-F45664327C99}" type="pres">
      <dgm:prSet presAssocID="{1F9BD4E7-C58A-4A6F-A465-02BD1AEC0B55}" presName="composite" presStyleCnt="0"/>
      <dgm:spPr/>
    </dgm:pt>
    <dgm:pt modelId="{21AFF466-251C-4B65-995A-DC9704B48AAB}" type="pres">
      <dgm:prSet presAssocID="{1F9BD4E7-C58A-4A6F-A465-02BD1AEC0B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A5BD3-6A38-4AC3-A794-FEC8AD2B9CD1}" type="pres">
      <dgm:prSet presAssocID="{1F9BD4E7-C58A-4A6F-A465-02BD1AEC0B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E4252-53E1-435E-8A88-83307C213B7F}" type="pres">
      <dgm:prSet presAssocID="{16B0B5BF-8379-46F9-A559-F5F26A5E29DC}" presName="sp" presStyleCnt="0"/>
      <dgm:spPr/>
    </dgm:pt>
    <dgm:pt modelId="{FA6BF67B-06BA-430E-B5FC-A9E94CB6A2FD}" type="pres">
      <dgm:prSet presAssocID="{7E2B781B-8707-4CF8-83AB-E387A1AA97AC}" presName="composite" presStyleCnt="0"/>
      <dgm:spPr/>
    </dgm:pt>
    <dgm:pt modelId="{C3B30ED3-A2E3-4C4E-893B-134CCD23F1C6}" type="pres">
      <dgm:prSet presAssocID="{7E2B781B-8707-4CF8-83AB-E387A1AA97A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EF863-EE14-4A13-AD71-09B17B64364B}" type="pres">
      <dgm:prSet presAssocID="{7E2B781B-8707-4CF8-83AB-E387A1AA97A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BB3A1-51C5-4D53-8AC3-40F9CF2F37F6}" type="presOf" srcId="{D8F7616E-722D-49DF-B905-8D7C33794BD2}" destId="{A90285DB-FE36-4D34-9B08-3E05E0E36035}" srcOrd="0" destOrd="1" presId="urn:microsoft.com/office/officeart/2005/8/layout/chevron2"/>
    <dgm:cxn modelId="{E520CB1C-829F-43A5-9AF2-6B44EA4665F0}" srcId="{7E2B781B-8707-4CF8-83AB-E387A1AA97AC}" destId="{F0394C25-B179-4DF3-9B1D-39648C5FBAA1}" srcOrd="0" destOrd="0" parTransId="{003561E6-434F-4D0B-AFA4-D4D545609CD2}" sibTransId="{DDB4D11C-E4D4-4283-A46E-41EE6820C073}"/>
    <dgm:cxn modelId="{0F24C487-A71D-497E-A91B-7C545D12B1EE}" srcId="{5E3E51A0-DCFA-4B4F-AEA2-6641C904E1BC}" destId="{CC7FF096-CB4A-4C5A-B5C1-2408E0DEE9F7}" srcOrd="0" destOrd="0" parTransId="{A4B65B24-31A0-46EA-BCB6-469416210DD8}" sibTransId="{707BE024-13AA-4F8F-8BDD-3636B15FB9CD}"/>
    <dgm:cxn modelId="{A4A5DEA6-2EFC-416F-9B4E-AAD5B39BAE47}" type="presOf" srcId="{6828D6D5-D049-4E57-A061-633A2E9DBA1D}" destId="{A90285DB-FE36-4D34-9B08-3E05E0E36035}" srcOrd="0" destOrd="0" presId="urn:microsoft.com/office/officeart/2005/8/layout/chevron2"/>
    <dgm:cxn modelId="{23F92C73-6331-41FE-B74D-C773F6795F11}" type="presOf" srcId="{F0394C25-B179-4DF3-9B1D-39648C5FBAA1}" destId="{429EF863-EE14-4A13-AD71-09B17B64364B}" srcOrd="0" destOrd="0" presId="urn:microsoft.com/office/officeart/2005/8/layout/chevron2"/>
    <dgm:cxn modelId="{660E316F-31AB-4FF6-9C60-BD14F5B22B55}" srcId="{CC7FF096-CB4A-4C5A-B5C1-2408E0DEE9F7}" destId="{6828D6D5-D049-4E57-A061-633A2E9DBA1D}" srcOrd="0" destOrd="0" parTransId="{866169B5-A3B0-41C6-A66C-9447B1130CB9}" sibTransId="{557C6CE9-CDF1-4EA0-BB67-8512AD866EB8}"/>
    <dgm:cxn modelId="{CFA339EF-0D30-4DC2-BCC0-DA8B3EA17577}" srcId="{1F9BD4E7-C58A-4A6F-A465-02BD1AEC0B55}" destId="{4D150C95-12C5-45DE-8630-EAA29DD24290}" srcOrd="0" destOrd="0" parTransId="{B46DCB74-087D-487F-A417-A78EB008F3E6}" sibTransId="{6106F8DF-839B-4525-88C8-DE61A28538DA}"/>
    <dgm:cxn modelId="{15B737EC-9B37-44A0-A2F9-9287679B8EEA}" srcId="{5E3E51A0-DCFA-4B4F-AEA2-6641C904E1BC}" destId="{1F9BD4E7-C58A-4A6F-A465-02BD1AEC0B55}" srcOrd="1" destOrd="0" parTransId="{E7F317A0-6F44-41BE-B66E-3DCD7B3030B7}" sibTransId="{16B0B5BF-8379-46F9-A559-F5F26A5E29DC}"/>
    <dgm:cxn modelId="{E26757B2-59D6-4903-8C43-13722A12674B}" type="presOf" srcId="{CC7FF096-CB4A-4C5A-B5C1-2408E0DEE9F7}" destId="{9E9EE744-AD63-4E85-8BD0-DC26E338AB2F}" srcOrd="0" destOrd="0" presId="urn:microsoft.com/office/officeart/2005/8/layout/chevron2"/>
    <dgm:cxn modelId="{14B75A5A-60CC-48C3-9269-B42477AA993F}" srcId="{5E3E51A0-DCFA-4B4F-AEA2-6641C904E1BC}" destId="{7E2B781B-8707-4CF8-83AB-E387A1AA97AC}" srcOrd="2" destOrd="0" parTransId="{924A6846-AFBF-4A37-A077-6261B3D25390}" sibTransId="{E9A688C6-B0BD-4275-A80D-69FA5F1CFA0C}"/>
    <dgm:cxn modelId="{B04A82EC-5B9D-4363-B773-26A40087CA3C}" srcId="{CC7FF096-CB4A-4C5A-B5C1-2408E0DEE9F7}" destId="{D8F7616E-722D-49DF-B905-8D7C33794BD2}" srcOrd="1" destOrd="0" parTransId="{E6BCF802-5974-438F-AE7E-1F7B6263E8AB}" sibTransId="{3B2C664F-C819-4045-98FC-085C4A219D24}"/>
    <dgm:cxn modelId="{B6405518-89CB-4D84-BC54-912E1C514AB5}" type="presOf" srcId="{7E2B781B-8707-4CF8-83AB-E387A1AA97AC}" destId="{C3B30ED3-A2E3-4C4E-893B-134CCD23F1C6}" srcOrd="0" destOrd="0" presId="urn:microsoft.com/office/officeart/2005/8/layout/chevron2"/>
    <dgm:cxn modelId="{208CC9A8-93F6-4E5B-84A9-EBECD9EF18F3}" type="presOf" srcId="{4D150C95-12C5-45DE-8630-EAA29DD24290}" destId="{3E5A5BD3-6A38-4AC3-A794-FEC8AD2B9CD1}" srcOrd="0" destOrd="0" presId="urn:microsoft.com/office/officeart/2005/8/layout/chevron2"/>
    <dgm:cxn modelId="{9A8B6482-DEC1-471E-8AD0-434D5F490187}" type="presOf" srcId="{5E3E51A0-DCFA-4B4F-AEA2-6641C904E1BC}" destId="{01D4DE52-DBF4-4A6C-AC03-6829035411B7}" srcOrd="0" destOrd="0" presId="urn:microsoft.com/office/officeart/2005/8/layout/chevron2"/>
    <dgm:cxn modelId="{8E18C1DE-6EA5-4CD2-A38E-8FECFA1BC594}" type="presOf" srcId="{1F9BD4E7-C58A-4A6F-A465-02BD1AEC0B55}" destId="{21AFF466-251C-4B65-995A-DC9704B48AAB}" srcOrd="0" destOrd="0" presId="urn:microsoft.com/office/officeart/2005/8/layout/chevron2"/>
    <dgm:cxn modelId="{60AD9F1D-0BC1-4668-A19B-F43A65D14B68}" type="presParOf" srcId="{01D4DE52-DBF4-4A6C-AC03-6829035411B7}" destId="{947680BB-F1B4-4DF9-8E80-1D3B32BED6D5}" srcOrd="0" destOrd="0" presId="urn:microsoft.com/office/officeart/2005/8/layout/chevron2"/>
    <dgm:cxn modelId="{F06D2679-5C27-4245-A56C-13F3862CCB4A}" type="presParOf" srcId="{947680BB-F1B4-4DF9-8E80-1D3B32BED6D5}" destId="{9E9EE744-AD63-4E85-8BD0-DC26E338AB2F}" srcOrd="0" destOrd="0" presId="urn:microsoft.com/office/officeart/2005/8/layout/chevron2"/>
    <dgm:cxn modelId="{C6B8807B-DB02-4E97-84C7-EEF750137B65}" type="presParOf" srcId="{947680BB-F1B4-4DF9-8E80-1D3B32BED6D5}" destId="{A90285DB-FE36-4D34-9B08-3E05E0E36035}" srcOrd="1" destOrd="0" presId="urn:microsoft.com/office/officeart/2005/8/layout/chevron2"/>
    <dgm:cxn modelId="{06627259-CC5E-4BBC-A1F5-1C73782806E5}" type="presParOf" srcId="{01D4DE52-DBF4-4A6C-AC03-6829035411B7}" destId="{C69FB2A3-CE7C-4D7E-90AF-16971DF6AC10}" srcOrd="1" destOrd="0" presId="urn:microsoft.com/office/officeart/2005/8/layout/chevron2"/>
    <dgm:cxn modelId="{ABB7918A-66AA-47A9-AAA2-42CD4979D77A}" type="presParOf" srcId="{01D4DE52-DBF4-4A6C-AC03-6829035411B7}" destId="{C80812A9-6630-4591-9549-F45664327C99}" srcOrd="2" destOrd="0" presId="urn:microsoft.com/office/officeart/2005/8/layout/chevron2"/>
    <dgm:cxn modelId="{B83E3240-99DD-43D7-AC50-94E7AD8CA1AC}" type="presParOf" srcId="{C80812A9-6630-4591-9549-F45664327C99}" destId="{21AFF466-251C-4B65-995A-DC9704B48AAB}" srcOrd="0" destOrd="0" presId="urn:microsoft.com/office/officeart/2005/8/layout/chevron2"/>
    <dgm:cxn modelId="{CF773A4C-A5B5-4D6D-BC73-520E5C5F9138}" type="presParOf" srcId="{C80812A9-6630-4591-9549-F45664327C99}" destId="{3E5A5BD3-6A38-4AC3-A794-FEC8AD2B9CD1}" srcOrd="1" destOrd="0" presId="urn:microsoft.com/office/officeart/2005/8/layout/chevron2"/>
    <dgm:cxn modelId="{EE390BEB-9541-4A3A-A6E9-F3B287FBCA1F}" type="presParOf" srcId="{01D4DE52-DBF4-4A6C-AC03-6829035411B7}" destId="{AFAE4252-53E1-435E-8A88-83307C213B7F}" srcOrd="3" destOrd="0" presId="urn:microsoft.com/office/officeart/2005/8/layout/chevron2"/>
    <dgm:cxn modelId="{90A54C44-4A93-4933-A59B-7FB19C9A61E1}" type="presParOf" srcId="{01D4DE52-DBF4-4A6C-AC03-6829035411B7}" destId="{FA6BF67B-06BA-430E-B5FC-A9E94CB6A2FD}" srcOrd="4" destOrd="0" presId="urn:microsoft.com/office/officeart/2005/8/layout/chevron2"/>
    <dgm:cxn modelId="{6B6433F8-F844-449A-99E9-A6ED328AA869}" type="presParOf" srcId="{FA6BF67B-06BA-430E-B5FC-A9E94CB6A2FD}" destId="{C3B30ED3-A2E3-4C4E-893B-134CCD23F1C6}" srcOrd="0" destOrd="0" presId="urn:microsoft.com/office/officeart/2005/8/layout/chevron2"/>
    <dgm:cxn modelId="{05144DCC-7D62-4B3B-8CD0-BF94F59BE19C}" type="presParOf" srcId="{FA6BF67B-06BA-430E-B5FC-A9E94CB6A2FD}" destId="{429EF863-EE14-4A13-AD71-09B17B6436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EE744-AD63-4E85-8BD0-DC26E338AB2F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B050"/>
              </a:solidFill>
            </a:rPr>
            <a:t>простое</a:t>
          </a:r>
          <a:endParaRPr lang="ru-RU" sz="2400" kern="1200" dirty="0">
            <a:solidFill>
              <a:srgbClr val="00B050"/>
            </a:solidFill>
          </a:endParaRPr>
        </a:p>
      </dsp:txBody>
      <dsp:txXfrm rot="-5400000">
        <a:off x="1" y="668251"/>
        <a:ext cx="1331367" cy="570586"/>
      </dsp:txXfrm>
    </dsp:sp>
    <dsp:sp modelId="{A90285DB-FE36-4D34-9B08-3E05E0E36035}">
      <dsp:nvSpPr>
        <dsp:cNvPr id="0" name=""/>
        <dsp:cNvSpPr/>
      </dsp:nvSpPr>
      <dsp:spPr>
        <a:xfrm rot="5400000">
          <a:off x="4299508" y="-2896132"/>
          <a:ext cx="1236269" cy="7172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rgbClr val="FF0000"/>
              </a:solidFill>
            </a:rPr>
            <a:t>Открытое</a:t>
          </a:r>
          <a:r>
            <a:rPr lang="ru-RU" sz="1800" kern="1200" dirty="0" smtClean="0"/>
            <a:t> – на почтовой карточке, открытке, т.е. не вложенное в конверт.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rgbClr val="FF0000"/>
              </a:solidFill>
            </a:rPr>
            <a:t>Закрытое</a:t>
          </a:r>
          <a:r>
            <a:rPr lang="ru-RU" sz="1800" kern="1200" dirty="0" smtClean="0"/>
            <a:t> – вложенное в конверт.</a:t>
          </a:r>
          <a:endParaRPr lang="ru-RU" sz="1800" kern="1200" dirty="0"/>
        </a:p>
      </dsp:txBody>
      <dsp:txXfrm rot="-5400000">
        <a:off x="1331367" y="132359"/>
        <a:ext cx="7112202" cy="1115569"/>
      </dsp:txXfrm>
    </dsp:sp>
    <dsp:sp modelId="{21AFF466-251C-4B65-995A-DC9704B48AAB}">
      <dsp:nvSpPr>
        <dsp:cNvPr id="0" name=""/>
        <dsp:cNvSpPr/>
      </dsp:nvSpPr>
      <dsp:spPr>
        <a:xfrm rot="5400000">
          <a:off x="-285293" y="1998612"/>
          <a:ext cx="1901953" cy="1331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B050"/>
              </a:solidFill>
            </a:rPr>
            <a:t>ценное</a:t>
          </a:r>
          <a:endParaRPr lang="ru-RU" sz="2400" kern="1200" dirty="0">
            <a:solidFill>
              <a:srgbClr val="00B050"/>
            </a:solidFill>
          </a:endParaRPr>
        </a:p>
      </dsp:txBody>
      <dsp:txXfrm rot="-5400000">
        <a:off x="1" y="2379003"/>
        <a:ext cx="1331367" cy="570586"/>
      </dsp:txXfrm>
    </dsp:sp>
    <dsp:sp modelId="{3E5A5BD3-6A38-4AC3-A794-FEC8AD2B9CD1}">
      <dsp:nvSpPr>
        <dsp:cNvPr id="0" name=""/>
        <dsp:cNvSpPr/>
      </dsp:nvSpPr>
      <dsp:spPr>
        <a:xfrm rot="5400000">
          <a:off x="4299508" y="-1254822"/>
          <a:ext cx="1236269" cy="7172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0000"/>
              </a:solidFill>
            </a:rPr>
            <a:t>Письмо с объявленной ценностью </a:t>
          </a:r>
          <a:r>
            <a:rPr lang="ru-RU" sz="1800" kern="1200" dirty="0" smtClean="0"/>
            <a:t>- это письмо, принимаемое с оценкой стоимости вложения, определяемой отправителем, выдачей отправителю квитанции и вручаемое адресату (его законному представителю) под расписку.</a:t>
          </a:r>
          <a:endParaRPr lang="ru-RU" sz="1800" kern="1200" dirty="0"/>
        </a:p>
      </dsp:txBody>
      <dsp:txXfrm rot="-5400000">
        <a:off x="1331367" y="1773669"/>
        <a:ext cx="7112202" cy="1115569"/>
      </dsp:txXfrm>
    </dsp:sp>
    <dsp:sp modelId="{C3B30ED3-A2E3-4C4E-893B-134CCD23F1C6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B050"/>
              </a:solidFill>
            </a:rPr>
            <a:t>заказное</a:t>
          </a:r>
          <a:endParaRPr lang="ru-RU" sz="2400" kern="1200" dirty="0">
            <a:solidFill>
              <a:srgbClr val="00B050"/>
            </a:solidFill>
          </a:endParaRPr>
        </a:p>
      </dsp:txBody>
      <dsp:txXfrm rot="-5400000">
        <a:off x="1" y="4089754"/>
        <a:ext cx="1331367" cy="570586"/>
      </dsp:txXfrm>
    </dsp:sp>
    <dsp:sp modelId="{429EF863-EE14-4A13-AD71-09B17B64364B}">
      <dsp:nvSpPr>
        <dsp:cNvPr id="0" name=""/>
        <dsp:cNvSpPr/>
      </dsp:nvSpPr>
      <dsp:spPr>
        <a:xfrm rot="5400000">
          <a:off x="4299508" y="455929"/>
          <a:ext cx="1236269" cy="7172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0000"/>
              </a:solidFill>
            </a:rPr>
            <a:t>Заказное письмо </a:t>
          </a:r>
          <a:r>
            <a:rPr lang="ru-RU" sz="1800" kern="1200" dirty="0" smtClean="0"/>
            <a:t>– вид письма, которое вручается адресату строго под расписку о получении, а отправителю выдается на руки квитанция, подтверждающая факт передачи письма и стоимость за пересылку.</a:t>
          </a:r>
          <a:endParaRPr lang="ru-RU" sz="1800" kern="1200" dirty="0"/>
        </a:p>
      </dsp:txBody>
      <dsp:txXfrm rot="-5400000">
        <a:off x="1331367" y="3484420"/>
        <a:ext cx="7112202" cy="111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571DDC-F0C0-4564-A1B2-1AF12D76C04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1DCF19-75C8-43F4-ABA2-DAAB0C09F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58246" cy="5786478"/>
          </a:xfrm>
        </p:spPr>
        <p:txBody>
          <a:bodyPr>
            <a:normAutofit/>
          </a:bodyPr>
          <a:lstStyle/>
          <a:p>
            <a:r>
              <a:rPr lang="ru-RU" b="1" dirty="0" smtClean="0"/>
              <a:t>ОБОБЩАЮЩИЙ </a:t>
            </a:r>
            <a:r>
              <a:rPr lang="ru-RU" b="1" dirty="0"/>
              <a:t>УРОК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ТЕМЕ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      «</a:t>
            </a:r>
            <a:r>
              <a:rPr lang="ru-RU" b="1" dirty="0"/>
              <a:t>СРЕДСТВА   СВЯЗИ</a:t>
            </a:r>
            <a:r>
              <a:rPr lang="ru-RU" b="1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                                </a:t>
            </a:r>
            <a:r>
              <a:rPr lang="ru-RU" b="1" dirty="0"/>
              <a:t>ПОЗДРАВИТЕЛЬНАЯ ТЕЛЕГРАММА</a:t>
            </a:r>
            <a:r>
              <a:rPr lang="ru-RU" b="1" dirty="0" smtClean="0"/>
              <a:t>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Интегрированный урок социально-бытовой ориентировки  и  </a:t>
            </a:r>
            <a:br>
              <a:rPr lang="ru-RU" sz="1800" dirty="0" smtClean="0"/>
            </a:br>
            <a:r>
              <a:rPr lang="ru-RU" sz="1800" dirty="0" smtClean="0"/>
              <a:t>урока изобразительного искусства</a:t>
            </a:r>
            <a:br>
              <a:rPr lang="ru-RU" sz="1800" dirty="0" smtClean="0"/>
            </a:br>
            <a:r>
              <a:rPr lang="ru-RU" sz="1800" dirty="0" smtClean="0"/>
              <a:t>учителя: </a:t>
            </a:r>
            <a:r>
              <a:rPr lang="ru-RU" sz="1800" dirty="0" err="1" smtClean="0"/>
              <a:t>сбо</a:t>
            </a:r>
            <a:r>
              <a:rPr lang="ru-RU" sz="1800" dirty="0" smtClean="0"/>
              <a:t> Щёлокова Вера Павловна</a:t>
            </a:r>
            <a:br>
              <a:rPr lang="ru-RU" sz="1800" dirty="0" smtClean="0"/>
            </a:br>
            <a:r>
              <a:rPr lang="ru-RU" sz="1800" dirty="0" smtClean="0"/>
              <a:t>                  изо Гришина Жанна </a:t>
            </a:r>
            <a:r>
              <a:rPr lang="ru-RU" sz="1800" dirty="0"/>
              <a:t>Ю</a:t>
            </a:r>
            <a:r>
              <a:rPr lang="ru-RU" sz="1800" dirty="0" smtClean="0"/>
              <a:t>рьевна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Ценное письмо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ru-RU" dirty="0" smtClean="0"/>
              <a:t>Письмо с объявленной ценностью - это письмо, принимаемое с оценкой стоимости вложения, определяемой отправителем, выдачей отправителю квитанции и вручаемое адресату (его законному представителю) под расписку.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Обычно в письмах с объявленной ценностью пересылаются предметы и документы, представляющие для пользователя определенную ценность: ценные бумаги, дипломы, паспорта, водительские удостоверения, пенсионные и судебные дела, облигации государственных займов, акции, лотерейные билеты, свидетельства о регистрации актов гражданского состояния, грамоты, художественные карточки, государственные знаки почтовой оплаты и др.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Запрещается пересылать в письмах денежные знаки РФ и иностранную валюту.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Письмо с объявленной ценностью сдается на операционную кассу объекта почтовой связи, по желанию отправителя с описью вложения по форме 107 в открытом виде, опечатывается, после чего клиенту выдается квитанция.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Преимуществом данного письма является возможность по индексу </a:t>
            </a:r>
            <a:r>
              <a:rPr lang="ru-RU" dirty="0" err="1" smtClean="0"/>
              <a:t>кливанции</a:t>
            </a:r>
            <a:r>
              <a:rPr lang="ru-RU" dirty="0" smtClean="0"/>
              <a:t> </a:t>
            </a:r>
            <a:r>
              <a:rPr lang="ru-RU" dirty="0" err="1" smtClean="0"/>
              <a:t>полученить</a:t>
            </a:r>
            <a:r>
              <a:rPr lang="ru-RU" dirty="0" smtClean="0"/>
              <a:t> информацию о месте нахождении письма в любой момент времени по средствам </a:t>
            </a:r>
            <a:r>
              <a:rPr lang="ru-RU" dirty="0" err="1" smtClean="0"/>
              <a:t>интернет-технологий</a:t>
            </a:r>
            <a:r>
              <a:rPr lang="ru-RU" dirty="0" smtClean="0"/>
              <a:t>. Кроме того, в случае утраты письма возмещается сумма в размере объявленной ценности.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Письмо с объявленной ценностью вручается адресату под расписку.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 отправке ценного письма (с объявленной ценностью) можно воспользоваться следующими услугами:</a:t>
            </a:r>
          </a:p>
          <a:p>
            <a:pPr algn="just"/>
            <a:r>
              <a:rPr lang="ru-RU" dirty="0" smtClean="0"/>
              <a:t>С уведомлением о вручении — в этом случае отправителя извещают о том, когда и кому (адресату или его доверенному лицу) вручено отправление.</a:t>
            </a:r>
          </a:p>
          <a:p>
            <a:pPr algn="just"/>
            <a:r>
              <a:rPr lang="ru-RU" dirty="0" smtClean="0"/>
              <a:t>Вручить лично — пересылается с заказным или электронным уведомлением о вручении с отметкой на отправлении "Вручить лично". Принимается только в адрес физических лиц.</a:t>
            </a:r>
          </a:p>
          <a:p>
            <a:pPr algn="just"/>
            <a:r>
              <a:rPr lang="ru-RU" dirty="0" smtClean="0"/>
              <a:t>С наложенным платежом — оператор почтовой связи обязуется получить с адресата сумму наложенного платежа, которую установит отправитель почтового отправления, и выслать ее денежным переводом по адресу указанному отправителем. Сумма наложенного платежа не может быть выше суммы объявленной ценности. Почтовые отправления с наложенным платежом от физических лиц в адрес юридических лиц не принимаются.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DB39D3"/>
                </a:solidFill>
              </a:rPr>
              <a:t>Заказное письмо</a:t>
            </a:r>
            <a:endParaRPr lang="ru-RU" dirty="0">
              <a:solidFill>
                <a:srgbClr val="DB39D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/>
              <a:t>Заказное письмо – вид письма, которое вручается адресату строго под расписку о получении, а отправителю выдается на руки квитанция, подтверждающая факт передачи письма и стоимость за пересылку.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Как правило, заказное письмо является необходимой мерой при желании отправителя передать определенные документы, какие-либо отчеты, важные фотографии или иные сведения, которые являются важными как для получателя, так и для отправителя. Существует отличительная черта, которая выделяет данный вид письма от какого-либо иного – пометка «заказное». Так же есть определенное правило, которым следует руководствоваться при отправлении заказного письма – его вес не должен быть белее 100 г.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Преимуществом данного письма является то, что в любой момент можно определить его место нахождения посредством сети Интернет. Это возможно путем присвоения заказному письму идентификационного номера.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Доставка заказного письма происходит с заполненным бланком-уведомлением о вручении. Данный документ вручается получателю под его расписку. В случае, если данное уведомление не было доставлено в срок, в течение 5 календарных дней данное уведомление должно быть направлено снова, а за хранение письма на почте с получателя могут потребовать дополнительную денежную плату.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48509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00B050"/>
                </a:solidFill>
              </a:rPr>
              <a:t>П</a:t>
            </a:r>
            <a:r>
              <a:rPr lang="ru-RU" dirty="0" smtClean="0">
                <a:solidFill>
                  <a:srgbClr val="00B050"/>
                </a:solidFill>
              </a:rPr>
              <a:t>очтовая карточка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Почтовая карточка - почтовое отправление в виде письменного сообщения на специальном бланке, пересылаемое в открытом виде.</a:t>
            </a:r>
          </a:p>
          <a:p>
            <a:endParaRPr lang="ru-RU" dirty="0" smtClean="0"/>
          </a:p>
          <a:p>
            <a:r>
              <a:rPr lang="ru-RU" dirty="0" smtClean="0"/>
              <a:t>Почтовые карточки могут быть простыми или заказными.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881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Письма бывают:</a:t>
            </a:r>
          </a:p>
          <a:p>
            <a:pPr marL="514350" indent="-514350"/>
            <a:r>
              <a:rPr lang="ru-RU" sz="1600" dirty="0" smtClean="0"/>
              <a:t>Простые;</a:t>
            </a:r>
          </a:p>
          <a:p>
            <a:pPr marL="514350" indent="-514350"/>
            <a:r>
              <a:rPr lang="ru-RU" sz="1600" dirty="0" smtClean="0"/>
              <a:t>Сложные;</a:t>
            </a:r>
          </a:p>
          <a:p>
            <a:pPr marL="514350" indent="-514350"/>
            <a:r>
              <a:rPr lang="ru-RU" sz="1600" dirty="0" smtClean="0"/>
              <a:t>Заказные;</a:t>
            </a:r>
          </a:p>
          <a:p>
            <a:pPr marL="514350" indent="-514350"/>
            <a:r>
              <a:rPr lang="ru-RU" sz="1600" dirty="0" smtClean="0"/>
              <a:t>Выдуманные;</a:t>
            </a:r>
          </a:p>
          <a:p>
            <a:pPr marL="514350" indent="-514350"/>
            <a:r>
              <a:rPr lang="ru-RU" sz="1600" dirty="0" smtClean="0"/>
              <a:t>Ценные;</a:t>
            </a:r>
          </a:p>
          <a:p>
            <a:pPr marL="514350" indent="-514350"/>
            <a:r>
              <a:rPr lang="ru-RU" sz="1600" dirty="0" smtClean="0"/>
              <a:t>Бесценные .</a:t>
            </a:r>
          </a:p>
          <a:p>
            <a:pPr marL="514350" indent="-514350"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buNone/>
            </a:pPr>
            <a:r>
              <a:rPr lang="ru-RU" sz="1600" dirty="0" smtClean="0"/>
              <a:t>2. </a:t>
            </a:r>
            <a:r>
              <a:rPr lang="ru-RU" sz="1600" b="1" dirty="0" smtClean="0">
                <a:solidFill>
                  <a:srgbClr val="C00000"/>
                </a:solidFill>
              </a:rPr>
              <a:t>Заказное письмо – это:</a:t>
            </a:r>
          </a:p>
          <a:p>
            <a:pPr marL="514350" indent="-514350" algn="just"/>
            <a:r>
              <a:rPr lang="ru-RU" sz="1600" dirty="0" smtClean="0"/>
              <a:t>вид письма, которое вручается адресату строго под расписку о получении, а отправителю выдается на руки квитанция, подтверждающая факт передачи письма и стоимость за пересылку.</a:t>
            </a:r>
          </a:p>
          <a:p>
            <a:pPr marL="514350" indent="-514350" algn="just"/>
            <a:r>
              <a:rPr lang="ru-RU" sz="1600" dirty="0" smtClean="0"/>
              <a:t>это письмо, принимаемое с оценкой стоимости вложения, определяемой отправителем, выдачей отправителю квитанции и вручаемое адресату (его законному представителю) под расписку.</a:t>
            </a:r>
          </a:p>
          <a:p>
            <a:pPr marL="514350" indent="-514350" algn="just"/>
            <a:r>
              <a:rPr lang="ru-RU" sz="1600" dirty="0" smtClean="0"/>
              <a:t>почтовое отправление в виде письменного сообщения на специальном бланке, пересылаемое в открытом виде.</a:t>
            </a:r>
          </a:p>
          <a:p>
            <a:pPr marL="514350" indent="-514350"/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881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Письма бывают:</a:t>
            </a:r>
          </a:p>
          <a:p>
            <a:pPr marL="514350" indent="-514350"/>
            <a:r>
              <a:rPr lang="ru-RU" sz="1600" dirty="0" smtClean="0"/>
              <a:t>Простые;</a:t>
            </a:r>
          </a:p>
          <a:p>
            <a:pPr marL="514350" indent="-514350"/>
            <a:r>
              <a:rPr lang="ru-RU" sz="1600" dirty="0" smtClean="0"/>
              <a:t>Сложные;</a:t>
            </a:r>
          </a:p>
          <a:p>
            <a:pPr marL="514350" indent="-514350"/>
            <a:r>
              <a:rPr lang="ru-RU" sz="1600" dirty="0" smtClean="0"/>
              <a:t>Заказные;</a:t>
            </a:r>
          </a:p>
          <a:p>
            <a:pPr marL="514350" indent="-514350"/>
            <a:r>
              <a:rPr lang="ru-RU" sz="1600" dirty="0" smtClean="0"/>
              <a:t>Выдуманные;</a:t>
            </a:r>
          </a:p>
          <a:p>
            <a:pPr marL="514350" indent="-514350"/>
            <a:r>
              <a:rPr lang="ru-RU" sz="1600" dirty="0" smtClean="0"/>
              <a:t>Ценные;</a:t>
            </a:r>
          </a:p>
          <a:p>
            <a:pPr marL="514350" indent="-514350"/>
            <a:r>
              <a:rPr lang="ru-RU" sz="1600" dirty="0" smtClean="0"/>
              <a:t>Бесценные .</a:t>
            </a:r>
          </a:p>
          <a:p>
            <a:pPr marL="514350" indent="-514350"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buNone/>
            </a:pPr>
            <a:r>
              <a:rPr lang="ru-RU" sz="1600" dirty="0" smtClean="0"/>
              <a:t>2. </a:t>
            </a:r>
            <a:r>
              <a:rPr lang="ru-RU" sz="1600" b="1" dirty="0" smtClean="0">
                <a:solidFill>
                  <a:srgbClr val="C00000"/>
                </a:solidFill>
              </a:rPr>
              <a:t>Заказное письмо – это:</a:t>
            </a:r>
          </a:p>
          <a:p>
            <a:pPr marL="514350" indent="-514350" algn="just"/>
            <a:r>
              <a:rPr lang="ru-RU" sz="1600" dirty="0" smtClean="0"/>
              <a:t>вид письма, которое вручается адресату строго под расписку о получении, а отправителю выдается на руки квитанция, подтверждающая факт передачи письма и стоимость за пересылку.</a:t>
            </a:r>
          </a:p>
          <a:p>
            <a:pPr marL="514350" indent="-514350" algn="just"/>
            <a:r>
              <a:rPr lang="ru-RU" sz="1600" dirty="0" smtClean="0"/>
              <a:t>это письмо, принимаемое с оценкой стоимости вложения, определяемой отправителем, выдачей отправителю квитанции и вручаемое адресату (его законному представителю) под расписку.</a:t>
            </a:r>
          </a:p>
          <a:p>
            <a:pPr marL="514350" indent="-514350" algn="just"/>
            <a:r>
              <a:rPr lang="ru-RU" sz="1600" dirty="0" smtClean="0"/>
              <a:t>почтовое отправление в виде письменного сообщения на специальном бланке, пересылаемое в открытом виде.</a:t>
            </a:r>
          </a:p>
          <a:p>
            <a:pPr marL="514350" indent="-514350"/>
            <a:endParaRPr lang="ru-RU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СООТНЕСИ СЛОВА С  КАРТИНКАМИ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1585911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1643074" cy="109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357298"/>
            <a:ext cx="1569717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35782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857760"/>
            <a:ext cx="1809749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4000504"/>
            <a:ext cx="1028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2571744"/>
            <a:ext cx="1400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2714612" y="1857364"/>
            <a:ext cx="16287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3357562"/>
            <a:ext cx="15573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14612" y="5072074"/>
            <a:ext cx="16287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бандероль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29190" y="1500174"/>
            <a:ext cx="18573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письмо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90" y="2786058"/>
            <a:ext cx="18573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посылка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4214818"/>
            <a:ext cx="192882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открытка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6314" y="5500702"/>
            <a:ext cx="2000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журнал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СООТНЕСИ СЛОВА С  КАРТИНКАМИ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1585911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1643074" cy="109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357298"/>
            <a:ext cx="1569717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35782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857760"/>
            <a:ext cx="1809749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4000504"/>
            <a:ext cx="1028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2571744"/>
            <a:ext cx="1400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2285984" y="1857364"/>
            <a:ext cx="20574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письмо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3357562"/>
            <a:ext cx="198597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посылка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5000636"/>
            <a:ext cx="198597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журнал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29190" y="1500174"/>
            <a:ext cx="214314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90" y="2786058"/>
            <a:ext cx="214314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628" y="4214818"/>
            <a:ext cx="207170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открытка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28" y="5500702"/>
            <a:ext cx="207170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бандероль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  <p:bldP spid="12" grpId="2" animBg="1"/>
      <p:bldP spid="13" grpId="0" animBg="1"/>
      <p:bldP spid="14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   </a:t>
            </a:r>
            <a:r>
              <a:rPr lang="ru-RU" sz="2400" i="1" dirty="0" smtClean="0">
                <a:solidFill>
                  <a:srgbClr val="FF0000"/>
                </a:solidFill>
              </a:rPr>
              <a:t>Телеграмма</a:t>
            </a:r>
            <a:r>
              <a:rPr lang="ru-RU" sz="2400" i="1" dirty="0" smtClean="0"/>
              <a:t> </a:t>
            </a:r>
            <a:r>
              <a:rPr lang="ru-RU" sz="2400" i="1" dirty="0"/>
              <a:t>– краткое письмо-сообщение, </a:t>
            </a:r>
            <a:r>
              <a:rPr lang="ru-RU" sz="2400" i="1" dirty="0" smtClean="0"/>
              <a:t>которое передаётся телеграфными аппаратами. Телеграммы бывают простые  и срочные, доставляются на дом  работниками телеграфа или передаются адресату по телефону. Принимается телеграмма непосредственно на телеграфе или по телефону.  Отправляется на специальном бланке. Поздравительная телеграмма может быть оформлена на художественном бланке, о чём необходимо сообщить телеграфисту.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8864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DB39D3"/>
                </a:solidFill>
              </a:rPr>
              <a:t>Что же такое телеграмма?</a:t>
            </a:r>
            <a:endParaRPr lang="ru-RU" sz="3600" b="1" dirty="0">
              <a:solidFill>
                <a:srgbClr val="DB39D3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Так выглядят простые телеграммы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524" y="1607469"/>
            <a:ext cx="3247628" cy="22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628800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9" y="4029840"/>
            <a:ext cx="2952328" cy="211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Образцы поздравительных телеграмм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85446" y="5009512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4786302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1928802"/>
            <a:ext cx="1914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9391" y="3094692"/>
            <a:ext cx="205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2419" y="150017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1798" y="4963340"/>
            <a:ext cx="2019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3023" y="3357552"/>
            <a:ext cx="2419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920" y="1665942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9955" y="353459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ЗАДАЧИ </a:t>
            </a:r>
            <a:r>
              <a:rPr lang="ru-RU" dirty="0" smtClean="0">
                <a:solidFill>
                  <a:srgbClr val="C00000"/>
                </a:solidFill>
              </a:rPr>
              <a:t>УРОКА СБО: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858312" cy="504522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Обобщить и закрепить </a:t>
            </a:r>
            <a:r>
              <a:rPr lang="ru-RU" dirty="0"/>
              <a:t>знания учащихся о средствах связи;</a:t>
            </a:r>
          </a:p>
          <a:p>
            <a:pPr lvl="0"/>
            <a:r>
              <a:rPr lang="ru-RU" dirty="0" smtClean="0"/>
              <a:t>Продолжать  знакомить с </a:t>
            </a:r>
            <a:r>
              <a:rPr lang="ru-RU" dirty="0"/>
              <a:t>работой операторов-телеграфистов;</a:t>
            </a:r>
          </a:p>
          <a:p>
            <a:pPr lvl="0"/>
            <a:r>
              <a:rPr lang="ru-RU" dirty="0" smtClean="0"/>
              <a:t>Работать  </a:t>
            </a:r>
            <a:r>
              <a:rPr lang="ru-RU" dirty="0"/>
              <a:t>над развитием связной </a:t>
            </a:r>
            <a:r>
              <a:rPr lang="ru-RU" dirty="0" smtClean="0"/>
              <a:t>речи, совершенствуя навыки умения составлять текст телеграмм;</a:t>
            </a:r>
          </a:p>
          <a:p>
            <a:pPr lvl="0"/>
            <a:r>
              <a:rPr lang="ru-RU" dirty="0" smtClean="0"/>
              <a:t>Развивать мышление, внимание через умение классифицировать   предметы;</a:t>
            </a:r>
            <a:endParaRPr lang="ru-RU" dirty="0"/>
          </a:p>
          <a:p>
            <a:pPr lvl="0"/>
            <a:r>
              <a:rPr lang="ru-RU" dirty="0" smtClean="0"/>
              <a:t>Воспитывать  </a:t>
            </a:r>
            <a:r>
              <a:rPr lang="ru-RU" dirty="0"/>
              <a:t>культуру </a:t>
            </a:r>
            <a:r>
              <a:rPr lang="ru-RU" dirty="0" smtClean="0"/>
              <a:t>общения, используя навыки </a:t>
            </a:r>
            <a:r>
              <a:rPr lang="ru-RU" dirty="0" err="1" smtClean="0"/>
              <a:t>инсценирования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 smtClean="0"/>
              <a:t>Приучать  </a:t>
            </a:r>
            <a:r>
              <a:rPr lang="ru-RU" dirty="0"/>
              <a:t>учащихся самостоятельно пользоваться услугами связи;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568952" cy="3888432"/>
          </a:xfrm>
        </p:spPr>
        <p:txBody>
          <a:bodyPr/>
          <a:lstStyle/>
          <a:p>
            <a:pPr algn="l"/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к оформлению телеграммы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00307"/>
            <a:ext cx="8143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того чтобы телеграмма своевременно была доставлена, необходимо знать особенности ее заполнения. В составе телеграммы обязательно должны быть следующие реквизиты:</a:t>
            </a:r>
          </a:p>
          <a:p>
            <a:r>
              <a:rPr lang="ru-RU" dirty="0" smtClean="0"/>
              <a:t> - служебный заголовок;</a:t>
            </a:r>
          </a:p>
          <a:p>
            <a:r>
              <a:rPr lang="ru-RU" dirty="0" smtClean="0"/>
              <a:t> - указание категории («вне категории», «внеочередная», «срочная», «высшая правительственная» и т.д.);</a:t>
            </a:r>
          </a:p>
          <a:p>
            <a:r>
              <a:rPr lang="ru-RU" dirty="0" smtClean="0"/>
              <a:t> - отметка о виде телеграммы («с уведомлением», «на художественном детском бланке» и т.д.);</a:t>
            </a:r>
          </a:p>
          <a:p>
            <a:r>
              <a:rPr lang="ru-RU" dirty="0" smtClean="0"/>
              <a:t> - телеграфный адрес получателя;</a:t>
            </a:r>
          </a:p>
          <a:p>
            <a:r>
              <a:rPr lang="ru-RU" dirty="0" smtClean="0"/>
              <a:t> - текст;</a:t>
            </a:r>
          </a:p>
          <a:p>
            <a:r>
              <a:rPr lang="ru-RU" dirty="0" smtClean="0"/>
              <a:t> - подпись;</a:t>
            </a:r>
          </a:p>
          <a:p>
            <a:r>
              <a:rPr lang="ru-RU" dirty="0" smtClean="0"/>
              <a:t> - адрес, наименование отправителя (под чертой)</a:t>
            </a:r>
          </a:p>
          <a:p>
            <a:r>
              <a:rPr lang="ru-RU" dirty="0" smtClean="0"/>
              <a:t> - регистрационный номер телеграммы и дата ее регистрации.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47786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DB39D3"/>
                </a:solidFill>
              </a:rPr>
              <a:t>Правильность оформления телеграммы</a:t>
            </a:r>
            <a:endParaRPr lang="ru-RU" dirty="0">
              <a:solidFill>
                <a:srgbClr val="DB39D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110" y="922955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620688"/>
            <a:ext cx="2362200" cy="128431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1981200"/>
            <a:ext cx="2736304" cy="41449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 называется человек, работающий на телеграфе?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923928" y="620688"/>
            <a:ext cx="486189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620688"/>
            <a:ext cx="2362200" cy="128431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____Это</a:t>
            </a:r>
            <a:r>
              <a:rPr lang="ru-RU" dirty="0" smtClean="0"/>
              <a:t> </a:t>
            </a:r>
            <a:r>
              <a:rPr lang="ru-RU" dirty="0" err="1" smtClean="0"/>
              <a:t>оператор-телеграфист_______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1981200"/>
            <a:ext cx="2736304" cy="41449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 называется человек, работающий на телеграфе?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923928" y="620688"/>
            <a:ext cx="486189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914400"/>
            <a:ext cx="2462808" cy="1506488"/>
          </a:xfrm>
        </p:spPr>
        <p:txBody>
          <a:bodyPr/>
          <a:lstStyle/>
          <a:p>
            <a:pPr algn="ctr"/>
            <a:r>
              <a:rPr lang="ru-RU" dirty="0" smtClean="0"/>
              <a:t>Так работают операторы-телеграфистки на телеграфе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81000" y="2852936"/>
            <a:ext cx="2362200" cy="3273227"/>
          </a:xfrm>
        </p:spPr>
        <p:txBody>
          <a:bodyPr/>
          <a:lstStyle/>
          <a:p>
            <a:r>
              <a:rPr lang="ru-RU" dirty="0" smtClean="0"/>
              <a:t>Телеграфистки принимают текст телеграмм,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915816" y="476672"/>
            <a:ext cx="604867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  тексты телеграмм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Здравствуйте, дорогие мои детишки! Поздравляю вас с наступающим Новым годом! Я желаю вам всем крепкого здоровья, огромного счастья, успехов в учёбе . Я по вам очень скучаю. Жду и не дождусь, когда мы с вами встретимся. Встречайте меня на новогодней ёлке в вашей школе. Может со мной приедет и Снегурочка. Ваш Дед Мороз.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Поздравляю всех детей с Новым годом! Желаю счастья, здоровья, успехов в учёбе. До встречи на ёлке. Дед Мороз.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ЗАДАЧИ  УРОКА  ИЗО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Познакомить  с новым видом телеграммы - поздравительной;</a:t>
            </a:r>
          </a:p>
          <a:p>
            <a:pPr lvl="0"/>
            <a:r>
              <a:rPr lang="ru-RU" dirty="0" smtClean="0"/>
              <a:t>Развивать  навыки аккуратности;</a:t>
            </a:r>
          </a:p>
          <a:p>
            <a:pPr lvl="0"/>
            <a:r>
              <a:rPr lang="ru-RU" dirty="0" smtClean="0"/>
              <a:t>Совершенствовать  навыки развития эстетического вкуса.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ОБОРУДОВАНИЕ: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858312" cy="51149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Картинки  </a:t>
            </a:r>
            <a:r>
              <a:rPr lang="ru-RU" dirty="0"/>
              <a:t>с изображением солнышка и </a:t>
            </a:r>
            <a:r>
              <a:rPr lang="ru-RU" dirty="0" smtClean="0"/>
              <a:t>тучки;</a:t>
            </a:r>
          </a:p>
          <a:p>
            <a:r>
              <a:rPr lang="ru-RU" dirty="0" smtClean="0"/>
              <a:t>Конверты со словами по теме «Средства связи»;</a:t>
            </a:r>
          </a:p>
          <a:p>
            <a:r>
              <a:rPr lang="ru-RU" dirty="0" smtClean="0"/>
              <a:t>Большие </a:t>
            </a:r>
            <a:r>
              <a:rPr lang="ru-RU" dirty="0"/>
              <a:t>слова отделений связи (для доски);</a:t>
            </a:r>
          </a:p>
          <a:p>
            <a:r>
              <a:rPr lang="ru-RU" dirty="0" smtClean="0"/>
              <a:t>Образцы </a:t>
            </a:r>
            <a:r>
              <a:rPr lang="ru-RU" dirty="0"/>
              <a:t>писем (открытое, закрытое, простое, заказное</a:t>
            </a:r>
            <a:r>
              <a:rPr lang="ru-RU" dirty="0" smtClean="0"/>
              <a:t>, ценное</a:t>
            </a:r>
            <a:r>
              <a:rPr lang="ru-RU" dirty="0"/>
              <a:t>);</a:t>
            </a:r>
          </a:p>
          <a:p>
            <a:r>
              <a:rPr lang="ru-RU" dirty="0" smtClean="0"/>
              <a:t>Почтовый ящик;</a:t>
            </a:r>
          </a:p>
          <a:p>
            <a:r>
              <a:rPr lang="ru-RU" dirty="0" smtClean="0"/>
              <a:t>Бланки </a:t>
            </a:r>
            <a:r>
              <a:rPr lang="ru-RU" dirty="0"/>
              <a:t>телеграмм (простая и срочная);</a:t>
            </a:r>
          </a:p>
          <a:p>
            <a:r>
              <a:rPr lang="ru-RU" dirty="0" smtClean="0"/>
              <a:t>Касса </a:t>
            </a:r>
            <a:r>
              <a:rPr lang="ru-RU" dirty="0"/>
              <a:t>«Телеграф» и бланки телеграмм для </a:t>
            </a:r>
            <a:r>
              <a:rPr lang="ru-RU" dirty="0" err="1"/>
              <a:t>инсценирования</a:t>
            </a:r>
            <a:r>
              <a:rPr lang="ru-RU" dirty="0"/>
              <a:t>;</a:t>
            </a:r>
          </a:p>
          <a:p>
            <a:r>
              <a:rPr lang="ru-RU" dirty="0" smtClean="0"/>
              <a:t>Полоски </a:t>
            </a:r>
            <a:r>
              <a:rPr lang="ru-RU" dirty="0"/>
              <a:t>со словами для телеграммы;</a:t>
            </a:r>
          </a:p>
          <a:p>
            <a:r>
              <a:rPr lang="ru-RU" dirty="0" smtClean="0"/>
              <a:t>Образец </a:t>
            </a:r>
            <a:r>
              <a:rPr lang="ru-RU" dirty="0"/>
              <a:t>поздравительной телеграммы;</a:t>
            </a:r>
          </a:p>
          <a:p>
            <a:r>
              <a:rPr lang="ru-RU" dirty="0" smtClean="0"/>
              <a:t>Листочки </a:t>
            </a:r>
            <a:r>
              <a:rPr lang="ru-RU" dirty="0"/>
              <a:t>для рисования поздравительной телеграммы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Карандаши цветные, фломастеры;</a:t>
            </a:r>
          </a:p>
          <a:p>
            <a:r>
              <a:rPr lang="ru-RU" dirty="0" smtClean="0"/>
              <a:t>Клей.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Солнышко и </a:t>
            </a:r>
            <a:r>
              <a:rPr lang="ru-RU" dirty="0" smtClean="0">
                <a:solidFill>
                  <a:schemeClr val="tx1"/>
                </a:solidFill>
              </a:rPr>
              <a:t>тучка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00240"/>
            <a:ext cx="3333767" cy="25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Выбрать слова, которые относятся к данной группе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Телефон               Телеграф               Почта 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dirty="0" smtClean="0"/>
              <a:t>Марка, письмо, журнал, телефон, конверт,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открытка, посылка, бандероль, телеграмма, газета,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почтовая карточка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Выбрать слова, которые относятся к данной группе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0342" y="1412776"/>
            <a:ext cx="8964488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Телефон         Телеграф                              Почта 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23202" y="4047367"/>
            <a:ext cx="17150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бандероль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36296" y="2941712"/>
            <a:ext cx="171509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посылка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23202" y="1868105"/>
            <a:ext cx="1728192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газета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026568"/>
            <a:ext cx="1395851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5153" y="2027312"/>
            <a:ext cx="1634480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телеграмма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23202" y="5032626"/>
            <a:ext cx="17020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Почтовая карточка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5130169"/>
            <a:ext cx="2138536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журнал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6282" y="4047367"/>
            <a:ext cx="2135651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конверт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9446" y="2941712"/>
            <a:ext cx="213853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59446" y="1844824"/>
            <a:ext cx="213853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письмо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80112" y="5947026"/>
            <a:ext cx="2232248" cy="927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62786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</a:t>
            </a:r>
            <a:r>
              <a:rPr lang="ru-RU" dirty="0" smtClean="0">
                <a:solidFill>
                  <a:srgbClr val="7030A0"/>
                </a:solidFill>
              </a:rPr>
              <a:t>исьмо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Письмо - почтовое отправление с письменным сообщением и (или) документами. Размеры, вес и способ упаковки определяются Правилами оказания услуг почтовой связи.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Письма могут быть простыми, заказными или с объявленной ценностью.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Письма в почтовых конвертах размером 114 </a:t>
            </a:r>
            <a:r>
              <a:rPr lang="ru-RU" dirty="0" err="1" smtClean="0"/>
              <a:t>х</a:t>
            </a:r>
            <a:r>
              <a:rPr lang="ru-RU" dirty="0" smtClean="0"/>
              <a:t> 162 </a:t>
            </a:r>
            <a:r>
              <a:rPr lang="ru-RU" dirty="0" err="1" smtClean="0"/>
              <a:t>х</a:t>
            </a:r>
            <a:r>
              <a:rPr lang="ru-RU" dirty="0" smtClean="0"/>
              <a:t> 5 мм и 110 </a:t>
            </a:r>
            <a:r>
              <a:rPr lang="ru-RU" dirty="0" err="1" smtClean="0"/>
              <a:t>х</a:t>
            </a:r>
            <a:r>
              <a:rPr lang="ru-RU" dirty="0" smtClean="0"/>
              <a:t> 220 </a:t>
            </a:r>
            <a:r>
              <a:rPr lang="ru-RU" dirty="0" err="1" smtClean="0"/>
              <a:t>х</a:t>
            </a:r>
            <a:r>
              <a:rPr lang="ru-RU" dirty="0" smtClean="0"/>
              <a:t> 5 мм и весом до 20 г относятся к стандартной письменной корреспонденции.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Виды писем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60565448"/>
              </p:ext>
            </p:extLst>
          </p:nvPr>
        </p:nvGraphicFramePr>
        <p:xfrm>
          <a:off x="323528" y="1412776"/>
          <a:ext cx="8503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380</TotalTime>
  <Words>1402</Words>
  <Application>Microsoft Office PowerPoint</Application>
  <PresentationFormat>Экран (4:3)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ОБОБЩАЮЩИЙ УРОК  ПО ТЕМЕ             «СРЕДСТВА   СВЯЗИ».                                       ПОЗДРАВИТЕЛЬНАЯ ТЕЛЕГРАММА».  Интегрированный урок социально-бытовой ориентировки  и   урока изобразительного искусства учителя: сбо Щёлокова Вера Павловна                   изо Гришина Жанна Юрьевна</vt:lpstr>
      <vt:lpstr>ЗАДАЧИ УРОКА СБО: </vt:lpstr>
      <vt:lpstr>ЗАДАЧИ  УРОКА  ИЗО</vt:lpstr>
      <vt:lpstr>ОБОРУДОВАНИЕ: </vt:lpstr>
      <vt:lpstr>Солнышко и тучка</vt:lpstr>
      <vt:lpstr>Выбрать слова, которые относятся к данной группе</vt:lpstr>
      <vt:lpstr>Выбрать слова, которые относятся к данной группе</vt:lpstr>
      <vt:lpstr>Письмо</vt:lpstr>
      <vt:lpstr>                Виды писем</vt:lpstr>
      <vt:lpstr>Ценное письмо</vt:lpstr>
      <vt:lpstr>Заказное письмо</vt:lpstr>
      <vt:lpstr>       Почтовая карточка</vt:lpstr>
      <vt:lpstr>Тест </vt:lpstr>
      <vt:lpstr>Тест </vt:lpstr>
      <vt:lpstr>СООТНЕСИ СЛОВА С  КАРТИНКАМИ</vt:lpstr>
      <vt:lpstr>СООТНЕСИ СЛОВА С  КАРТИНКАМИ</vt:lpstr>
      <vt:lpstr>Слайд 17</vt:lpstr>
      <vt:lpstr>Так выглядят простые телеграммы</vt:lpstr>
      <vt:lpstr>Образцы поздравительных телеграмм</vt:lpstr>
      <vt:lpstr>Требования к оформлению телеграммы</vt:lpstr>
      <vt:lpstr>Правильность оформления телеграммы</vt:lpstr>
      <vt:lpstr> ___________</vt:lpstr>
      <vt:lpstr> ____Это оператор-телеграфист_______</vt:lpstr>
      <vt:lpstr>Так работают операторы-телеграфистки на телеграфе</vt:lpstr>
      <vt:lpstr>Сравните  тексты телеграмм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2013-03-26T12:26:04Z</dcterms:created>
  <dcterms:modified xsi:type="dcterms:W3CDTF">2013-08-15T06:33:29Z</dcterms:modified>
</cp:coreProperties>
</file>