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347EA-B939-4B26-9B1F-9DDE788965B4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60489-6807-4AA0-97CC-02F88E2C4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2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0489-6807-4AA0-97CC-02F88E2C42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029604" cy="2214578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Ах, карнавал! Удивительный мир…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429132"/>
            <a:ext cx="3571900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ИЗО </a:t>
            </a:r>
            <a:r>
              <a:rPr lang="ru-RU" smtClean="0"/>
              <a:t>и МХК </a:t>
            </a:r>
            <a:endParaRPr lang="ru-RU" dirty="0" smtClean="0"/>
          </a:p>
          <a:p>
            <a:r>
              <a:rPr lang="ru-RU" dirty="0" smtClean="0"/>
              <a:t>Смирнова Л.В.</a:t>
            </a:r>
            <a:endParaRPr lang="ru-RU" dirty="0"/>
          </a:p>
        </p:txBody>
      </p:sp>
      <p:pic>
        <p:nvPicPr>
          <p:cNvPr id="4" name="Рисунок 3" descr="&amp;Vcy;&amp;iecy;&amp;ncy;&amp;iecy;&amp;tscy;&amp;icy;&amp;acy;&amp;ncy;&amp;scy;&amp;kcy;&amp;icy;&amp;jcy; &amp;kcy;&amp;acy;&amp;rcy;&amp;ncy;&amp;acy;&amp;vcy;&amp;acy;&amp;lcy;, &amp;Vcy;&amp;iecy;&amp;ncy;&amp;iecy;&amp;tscy;&amp;icy;&amp;acy;&amp;ncy;&amp;scy;&amp;kcy;&amp;icy;&amp;jcy; &amp;kcy;&amp;acy;&amp;rcy;&amp;ncy;&amp;acy;&amp;vcy;&amp;acy;&amp;lcy; &amp;tcy;&amp;ucy;&amp;rcy;&amp;ycy;, &amp;Tcy;&amp;ucy;&amp;rcy; &amp;ncy;&amp;acy; &amp;Vcy;&amp;iecy;&amp;ncy;&amp;iecy;&amp;tscy;&amp;icy;&amp;acy;&amp;ncy;&amp;scy;&amp;kcy;&amp;icy;&amp;jcy; &amp;kcy;&amp;acy;&amp;rcy;&amp;ncy;&amp;acy;&amp;vcy;&amp;acy;&amp;lcy;, &amp;Vcy;&amp;iecy;&amp;ncy;&amp;iecy;&amp;tscy;&amp;icy;&amp;acy;&amp;ncy;&amp;scy;&amp;kcy;&amp;icy;&amp;jcy; &amp;kcy;&amp;acy;&amp;rcy;&amp;ncy;&amp;acy;&amp;vcy;&amp;acy;&amp;lcy; 2012 &amp;tcy;&amp;ucy;&amp;rcy;&amp;ycy;, cip-travel.ru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429001"/>
            <a:ext cx="43577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Карнавал в Лас-Вегасе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371477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В ярком, светящемся неоновыми огнями рекламы, американском городе Лас-Вегасе также проводятся знаменитые карнавальные шествия.</a:t>
            </a:r>
            <a:endParaRPr lang="ru-RU" dirty="0"/>
          </a:p>
        </p:txBody>
      </p:sp>
      <p:pic>
        <p:nvPicPr>
          <p:cNvPr id="4" name="Рисунок 3" descr="&amp;Vcy; &amp;lcy;&amp;acy;&amp;scy; &amp;vcy;&amp;iecy;&amp;gcy;&amp;acy;&amp;scy; &amp;ncy;&amp;acy; &amp;pcy;&amp;acy;&amp;rcy;&amp;ucy; &amp;dcy;&amp;ncy;&amp;iecy;&amp;jcy; &amp;tscy;&amp;iecy;&amp;ncy;&amp;acy; - &amp;Pcy;&amp;ocy;&amp;jcy;&amp;mcy;&amp;acy;&amp;jcy; &amp;ucy;&amp;dcy;&amp;acy;&amp;chcy;&amp;ucy; &amp;zcy;&amp;acy; &amp;khcy;&amp;vcy;&amp;ocy;&amp;scy;&amp;tcy;!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3786214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Lcy;&amp;acy;&amp;scy;-&amp;Vcy;&amp;iecy;&amp;gcy;&amp;acy;&amp;scy;, &amp;Lcy;&amp;acy;&amp;scy;-&amp;Vcy;&amp;iecy;&amp;gcy;&amp;acy;&amp;scy; &amp;Scy;&amp;tcy;&amp;rcy;&amp;icy;&amp;pcy;, &amp;Ucy;&amp;dcy;&amp;icy;&amp;vcy;&amp;icy;&amp;tcy;&amp;iecy;&amp;lcy;&amp;softcy;&amp;ncy;&amp;ycy;&amp;jcy; &amp;Lcy;&amp;acy;&amp;scy;-&amp;Vcy;&amp;iecy;&amp;gcy;&amp;acy;&amp;s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85860"/>
            <a:ext cx="3786214" cy="24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Карнавал в Швейцарии.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&amp;Kcy;&amp;rcy;&amp;acy;&amp;scy;&amp;ocy;&amp;chcy;&amp;ncy;&amp;ycy;&amp;jcy; &amp;kcy;&amp;acy;&amp;rcy;&amp;ncy;&amp;acy;&amp;vcy;&amp;acy;&amp;lcy; &amp;pcy;&amp;rcy;&amp;ocy;&amp;jcy;&amp;dcy;&amp;iecy;&amp;tcy; &amp;vcy; &amp;SHcy;&amp;vcy;&amp;iecy;&amp;jcy;&amp;tscy;&amp;acy;&amp;rcy;&amp;icy;&amp;icy;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3571900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Bcy;&amp;acy;&amp;zcy;&amp;iecy;&amp;lcy;&amp;softcy;&amp;scy;&amp;kcy;&amp;icy;&amp;jcy; &amp;kcy;&amp;acy;&amp;rcy;&amp;ncy;&amp;acy;&amp;vcy;&amp;acy;&amp;lcy; '&amp;Fcy;&amp;acy;&amp;scy;&amp;ncy;&amp;acy;&amp;khcy;&amp;tcy;' &amp;scy;&amp;tcy;&amp;acy;&amp;rcy;&amp;tcy;&amp;ocy;&amp;vcy;&amp;acy;&amp;lcy; &amp;scy; '&amp;Mcy;&amp;ocy;&amp;rcy;&amp;gcy;&amp;iecy;&amp;ncy;&amp;shcy;&amp;tcy;&amp;rcy;&amp;acy;&amp;jcy;&amp;khcy;&amp;acy;'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SHcy;&amp;vcy;&amp;iecy;&amp;jcy;&amp;tscy;&amp;acy;&amp;rcy;&amp;icy;&amp;yacy; &amp;ocy;&amp;tcy; &amp;Gcy;&amp;rcy;&amp;acy;&amp;ncy;&amp;dcy;&amp;Tcy;&amp;ucy;&amp;rcy;&amp;Vcy;&amp;ocy;&amp;yacy;&amp;zhcy;: &amp;tcy;&amp;ucy;&amp;rcy;&amp;ycy; &amp;vcy; &amp;SHcy;&amp;vcy;&amp;iecy;&amp;jcy;&amp;tscy;&amp;acy;&amp;rcy;&amp;icy;&amp;yucy; &amp;icy; &amp;ocy;&amp;tcy;&amp;dcy;&amp;ycy;&amp;khcy; &amp;vcy; &amp;SHcy;&amp;vcy;&amp;iecy;&amp;jcy;&amp;tscy;&amp;acy;&amp;rcy;&amp;icy;&amp;icy; &amp;acy; &amp;tcy;&amp;acy;&amp;kcy;&amp;zhcy;&amp;iecy; &amp;vcy;&amp;scy;&amp;iecy; &amp;ocy;&amp;tcy;&amp;iecy;&amp;lcy;&amp;icy; &amp;SHcy;&amp;vcy;&amp;iecy;&amp;jcy;&amp;tscy;&amp;acy;&amp;rcy;&amp;icy;&amp;icy; &amp;scy; &amp;tscy;&amp;iecy;&amp;ncy;&amp;acy;&amp;mcy;&amp;i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3571899" cy="261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otoart &amp;kcy;&amp;rcy;&amp;acy;&amp;scy;&amp;icy;&amp;vcy;&amp;ycy;&amp;iecy; &amp;fcy;&amp;ocy;&amp;tcy;&amp;ocy; &amp;scy;&amp;tcy;&amp;rcy;&amp;acy;&amp;ncy; &amp;mcy;&amp;icy;&amp;rcy;&amp;acy; - &amp;Pcy;&amp;ocy;&amp;scy;&amp;lcy;&amp;iecy;&amp;dcy;&amp;ncy;&amp;icy;&amp;iecy; &amp;dcy;&amp;ocy;&amp;bcy;&amp;acy;&amp;vcy;&amp;lcy;&amp;iecy;&amp;ncy;&amp;icy;&amp;yacy;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00504"/>
            <a:ext cx="34702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Vcy; &amp;SHcy;&amp;vcy;&amp;iecy;&amp;jcy;&amp;tscy;&amp;acy;&amp;rcy;&amp;icy;&amp;icy; &amp;pcy;&amp;rcy;&amp;ocy;&amp;jcy;&amp;dcy;&amp;iecy;&amp;tcy; &amp;kcy;&amp;acy;&amp;rcy;&amp;ncy;&amp;acy;&amp;vcy;&amp;acy;&amp;lcy; &amp;kcy;&amp;rcy;&amp;acy;&amp;scy;&amp;ocy;&amp;kcy; &amp;icy; &amp;mcy;&amp;acy;&amp;scy;&amp;ocy;&amp;kcy;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71462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Испанский карнавал.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arnival Time in Tenerife - My Destination Tenerif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214422"/>
            <a:ext cx="42148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rcy;&amp;acy;&amp;zcy;&amp;dcy;&amp;ncy;&amp;icy;&amp;kcy;&amp;icy; &amp;Icy;&amp;scy;&amp;pcy;&amp;acy;&amp;ncy;&amp;icy;&amp;i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4286280" cy="34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1357298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Самый яркий из испанских карнавалов проходит в Валенсии.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00063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Здесь можно увидеть знаменитый парад кукол – «</a:t>
            </a:r>
            <a:r>
              <a:rPr lang="ru-RU" sz="2800" dirty="0" err="1" smtClean="0"/>
              <a:t>фальянс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Бельгийский карнавал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392909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Необычные «кошачьи карнавалы» проводятся в бельгийском городе Брюгге. Жители города просят прощения у кошек за то, как жестоко поступали с ними в эпоху Средневековья.</a:t>
            </a:r>
            <a:endParaRPr lang="ru-RU" dirty="0"/>
          </a:p>
        </p:txBody>
      </p:sp>
      <p:pic>
        <p:nvPicPr>
          <p:cNvPr id="4" name="Рисунок 3" descr="Carnival De Binch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07194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Bcy;&amp;iecy;&amp;lcy;&amp;softcy;&amp;gcy;&amp;icy;&amp;yacy; &amp;IEcy;&amp;lcy;&amp;iecy;&amp;ncy;&amp;acy;-&amp;Tcy;&amp;Ucy;&amp;Rcy; &amp;tcy;&amp;ucy;&amp;rcy;&amp;icy;&amp;scy;&amp;tcy;&amp;icy;&amp;chcy;&amp;iecy;&amp;scy;&amp;kcy;&amp;acy;&amp;yacy; &amp;kcy;&amp;ocy;&amp;mcy;&amp;pcy;&amp;acy;&amp;ncy;&amp;icy;&amp;ya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85860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Карнавал в Греции. </a:t>
            </a:r>
            <a:r>
              <a:rPr lang="ru-RU" dirty="0" err="1" smtClean="0">
                <a:solidFill>
                  <a:srgbClr val="FF0000"/>
                </a:solidFill>
              </a:rPr>
              <a:t>Апокриес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&amp;Kcy;&amp;acy;&amp;rcy;&amp;ncy;&amp;acy;&amp;vcy;&amp;acy;&amp;lcy;&amp;ycy; &amp;Tcy;&amp;ucy;&amp;rcy;&amp;icy;&amp;scy;&amp;tcy;&amp;icy;&amp;chcy;&amp;iecy;&amp;scy;&amp;kcy;&amp;ocy;&amp;iecy; &amp;Acy;&amp;gcy;&amp;iecy;&amp;ncy;&amp;tcy;&amp;scy;&amp;tcy;&amp;vcy;&amp;ocy; &amp;Ncy;&amp;ocy;&amp;vcy;&amp;ycy;&amp;jcy; &amp;Vcy;&amp;iecy;&amp;kcy;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643314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ncy;&amp;acy;&amp;vcy;&amp;acy;&amp;lcy; &amp;vcy; &amp;Gcy;&amp;rcy;&amp;iecy;&amp;tscy;&amp;icy;&amp;icy; - Discover Greec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970344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6" y="121442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Греческий карнавал заканчивается в первый день Великого Поста - Чистый понедельник. В этот день греки устраивают </a:t>
            </a:r>
            <a:r>
              <a:rPr lang="ru-RU" sz="2400" dirty="0" err="1" smtClean="0"/>
              <a:t>Кулума</a:t>
            </a:r>
            <a:r>
              <a:rPr lang="ru-RU" sz="2400" dirty="0" smtClean="0"/>
              <a:t> – запуск воздушных змеев.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57200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Они соревнуются, чей змей окажется выше. Считается, что его хозяину весь год будет сопутствовать удача.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Карнавал в Германии.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278608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Зимний карнавал в Германии длится практически всю зиму до начала Великого Поста.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1571612"/>
            <a:ext cx="2214578" cy="49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Поэтому  он получил название «Пятое время года». Подготовка к нему начинается 11 ноября в 11 часов 11 минут.</a:t>
            </a:r>
            <a:endParaRPr lang="ru-RU" sz="2800" dirty="0"/>
          </a:p>
        </p:txBody>
      </p:sp>
      <p:pic>
        <p:nvPicPr>
          <p:cNvPr id="5" name="Рисунок 4" descr="&amp;Vcy; &amp;Gcy;&amp;rcy;&amp;iecy;&amp;tscy;&amp;icy;&amp;icy; &amp;ncy;&amp;acy;&amp;chcy;&amp;acy;&amp;lcy;&amp;acy;&amp;scy;&amp;softcy; &amp;pcy;&amp;rcy;&amp;acy;&amp;zcy;&amp;dcy;&amp;ncy;&amp;icy;&amp;chcy;&amp;ncy;&amp;acy;&amp;yacy; &amp;ncy;&amp;iecy;&amp;dcy;&amp;iecy;&amp;lcy;&amp;yacy; &quot;&amp;Acy;&amp;pcy;&amp;ocy;&amp;kcy;&amp;rcy;&amp;icy;&amp;iecy;&amp;scy;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3267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tro.UA - &amp;Fcy;&amp;ocy;&amp;tcy;&amp;ocy; - &amp;Kcy;&amp;iecy;&amp;lcy;&amp;softcy;&amp;ncy;&amp;scy;&amp;kcy;&amp;icy;&amp;jcy; &amp;kcy;&amp;acy;&amp;rcy;&amp;ncy;&amp;acy;&amp;vcy;&amp;acy;&amp;lcy; &amp;vcy; &amp;Gcy;&amp;iecy;&amp;rcy;&amp;mcy;&amp;acy;&amp;ncy;&amp;icy;&amp;i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929067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Карнавал на </a:t>
            </a:r>
            <a:r>
              <a:rPr lang="ru-RU" dirty="0" err="1" smtClean="0">
                <a:solidFill>
                  <a:srgbClr val="FF0000"/>
                </a:solidFill>
              </a:rPr>
              <a:t>Гоа</a:t>
            </a:r>
            <a:r>
              <a:rPr lang="ru-RU" dirty="0" smtClean="0">
                <a:solidFill>
                  <a:srgbClr val="FF0000"/>
                </a:solidFill>
              </a:rPr>
              <a:t> в Индии.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14668" cy="2114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://www.infoniac.ru/upload/medialibrary/130/13065e515d6aaabb1c268fc99bbdfd8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07196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aches Archives - Travel guide Onlin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1428736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Проводится  в феврале в течение 3 дней и ночей. Сопровождается танцами, музыкой, шествиями и  балами.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последний день национальным клубом столицы </a:t>
            </a:r>
            <a:r>
              <a:rPr lang="ru-RU" sz="2400" dirty="0" err="1" smtClean="0"/>
              <a:t>Гоа</a:t>
            </a:r>
            <a:r>
              <a:rPr lang="ru-RU" sz="2400" dirty="0" smtClean="0"/>
              <a:t> - </a:t>
            </a:r>
            <a:r>
              <a:rPr lang="ru-RU" sz="2400" dirty="0" err="1" smtClean="0"/>
              <a:t>Панаджи</a:t>
            </a:r>
            <a:r>
              <a:rPr lang="ru-RU" sz="2400" dirty="0" smtClean="0"/>
              <a:t> проводится знаменитый  «красно – черный танец».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&amp;Mcy;&amp;iecy;&amp;zhcy;&amp;dcy;&amp;ucy;&amp;ncy;&amp;acy;&amp;rcy;&amp;ocy;&amp;dcy;&amp;ncy;&amp;ycy;&amp;jcy; &amp;zhcy;&amp;ucy;&amp;rcy;&amp;ncy;&amp;acy;&amp;lcy; &amp;ocy; &amp;pcy;&amp;ucy;&amp;tcy;&amp;iecy;&amp;shcy;&amp;iecy;&amp;scy;&amp;tcy;&amp;vcy;&amp;icy;&amp;yacy;&amp;khcy; Discovery &amp;Gcy;&amp;ocy;&amp;rcy;&amp;icy;&amp;zcy;&amp;ocy;&amp;ncy;&amp;tcy;&amp;ycy;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Карнавал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Это слово произошло от латинского слова «</a:t>
            </a:r>
            <a:r>
              <a:rPr lang="en-US" dirty="0" err="1" smtClean="0"/>
              <a:t>carrus</a:t>
            </a:r>
            <a:r>
              <a:rPr lang="en-US" dirty="0" smtClean="0"/>
              <a:t> </a:t>
            </a:r>
            <a:r>
              <a:rPr lang="en-US" dirty="0" err="1" smtClean="0"/>
              <a:t>navalis</a:t>
            </a:r>
            <a:r>
              <a:rPr lang="ru-RU" dirty="0" smtClean="0"/>
              <a:t>», которое переводится как «потешная колесница», то есть корабль праздничных процессий. </a:t>
            </a:r>
            <a:endParaRPr lang="ru-RU" dirty="0"/>
          </a:p>
        </p:txBody>
      </p:sp>
      <p:pic>
        <p:nvPicPr>
          <p:cNvPr id="4" name="Рисунок 3" descr="&amp;Ucy;&amp;vcy;&amp;icy;&amp;dcy;&amp;iecy;&amp;tcy;&amp;softcy; &amp;mcy;&amp;icy;&amp;Rcy; &amp;Zcy;&amp;acy;&amp;pcy;&amp;icy;&amp;scy;&amp;icy; &amp;vcy; &amp;rcy;&amp;ucy;&amp;bcy;&amp;rcy;&amp;icy;&amp;kcy;&amp;iecy; &amp;Ucy;&amp;vcy;&amp;icy;&amp;dcy;&amp;iecy;&amp;tcy;&amp;softcy; &amp;mcy;&amp;icy;&amp;Rcy; &amp;Tcy;&amp;vcy;&amp;ocy;&amp;rcy;&amp;icy;&amp;tcy;&amp;softcy; &amp;dcy;&amp;ocy;&amp;bcy;&amp;rcy;&amp;ocy;( rottam)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3357562"/>
            <a:ext cx="400052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Gcy;&amp;rcy;&amp;iecy;&amp;tscy;&amp;icy;&amp;yacy; &amp;pcy;&amp;rcy;&amp;ocy;&amp;shchcy;&amp;acy;&amp;iecy;&amp;tcy;&amp;scy;&amp;yacy; &amp;scy; &amp;mcy;&amp;yacy;&amp;scy;&amp;ocy;&amp;mcy; &amp;kcy;&amp;acy;&amp;rcy;&amp;ncy;&amp;acy;&amp;vcy;&amp;acy;&amp;lcy;&amp;acy;&amp;mcy;&amp;icy;!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357562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Существует другое мнение, что слово «карнавал» восходит к словосочетанию «</a:t>
            </a:r>
            <a:r>
              <a:rPr lang="en-US" dirty="0" smtClean="0"/>
              <a:t>carne vale</a:t>
            </a:r>
            <a:r>
              <a:rPr lang="ru-RU" dirty="0" smtClean="0"/>
              <a:t>», что переводится как «прощай мясо!» и связано с наступлением Великого Поста в странах Западной Европы. </a:t>
            </a:r>
            <a:endParaRPr lang="ru-RU" dirty="0"/>
          </a:p>
        </p:txBody>
      </p:sp>
      <p:pic>
        <p:nvPicPr>
          <p:cNvPr id="6" name="Рисунок 5" descr="1440x900 &amp;vcy;&amp;iecy;&amp;ncy;&amp;iecy;&amp;tscy;&amp;icy;&amp;yacy;, &amp;kcy;&amp;ocy;&amp;scy;&amp;tcy;&amp;yucy;&amp;mcy;&amp;ycy;, &amp;chcy;&amp;iecy;&amp;rcy;&amp;ncy;&amp;ycy;&amp;jcy;, &amp;kcy;&amp;acy;&amp;rcy;&amp;ncy;&amp;acy;&amp;vcy;&amp;acy;&amp;lcy;, &amp;fcy;&amp;ocy;&amp;tcy;&amp;ocy;, &amp;bcy;&amp;iecy;&amp;lcy;&amp;ycy;&amp;jcy;, &amp;mcy;&amp;acy;&amp;scy;&amp;kcy;&amp;i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Mcy;&amp;acy;&amp;scy;&amp;kcy;&amp;icy; &amp;shcy;&amp;ocy;&amp;ucy; 6 &quot; &amp;Fcy;&amp;ecy;&amp;ncy;&amp;tcy;&amp;iecy;&amp;zcy;&amp;icy;, &amp;fcy;&amp;acy;&amp;ncy;&amp;tcy;&amp;acy;&amp;scy;&amp;tcy;&amp;icy;&amp;kcy;&amp;acy;, &amp;icy;&amp;gcy;&amp;rcy;&amp;ycy;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773" y="571480"/>
            <a:ext cx="40830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Венецианский карнавал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357298"/>
            <a:ext cx="3643338" cy="49292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Родиной карнавала по праву считается Италия. Особенно прославились венецианские карнавалы. Впервые они упоминаются в конце </a:t>
            </a:r>
            <a:r>
              <a:rPr lang="en-US" dirty="0" smtClean="0"/>
              <a:t>XI</a:t>
            </a:r>
            <a:r>
              <a:rPr lang="ru-RU" dirty="0" smtClean="0"/>
              <a:t> века.</a:t>
            </a:r>
            <a:endParaRPr lang="ru-RU" dirty="0"/>
          </a:p>
        </p:txBody>
      </p:sp>
      <p:pic>
        <p:nvPicPr>
          <p:cNvPr id="4" name="Рисунок 3" descr="&amp;Fcy;&amp;acy;&amp;ncy;&amp;tcy;&amp;acy;&amp;scy;&amp;tcy;&amp;icy;&amp;chcy;&amp;iecy;&amp;scy;&amp;kcy;&amp;icy;&amp;iecy; &amp;kcy;&amp;acy;&amp;rcy;&amp;ncy;&amp;acy;&amp;vcy;&amp;acy;&amp;lcy;&amp;softcy;&amp;ncy;&amp;ycy;&amp;iecy; &amp;mcy;&amp;acy;&amp;scy;&amp;kcy;&amp;icy; (&amp;mcy;&amp;ncy;&amp;ocy;&amp;gcy;&amp;ocy; &amp;fcy;&amp;ocy;&amp;tcy;&amp;ocy;) &quot; &amp;Pcy;&amp;rcy;&amp;icy;&amp;kcy;&amp;ocy;&amp;lcy;&amp;softcy;&amp;ncy;&amp;ycy;&amp;iecy; &amp;kcy;&amp;acy;&amp;rcy;&amp;tcy;&amp;icy;&amp;ncy;&amp;kcy;&amp;icy;, &amp;fcy;&amp;ocy;&amp;tcy;&amp;ocy; &amp;dcy;&amp;iecy;&amp;vcy;&amp;ucy;&amp;shcy;&amp;iecy;&amp;kcy;, &amp;bcy;&amp;iecy;&amp;scy;&amp;pcy;&amp;lcy;&amp;acy;&amp;tcy;&amp;ncy;&amp;ocy;&amp;iecy; &amp;vcy;&amp;icy;&amp;dcy;&amp;iecy;&amp;ocy;, &amp;fcy;&amp;ocy;&amp;tcy;&amp;ocy; &amp;pcy;&amp;rcy;&amp;icy;&amp;kcy;&amp;ocy;&amp;lcy;&amp;ycy;, &amp;yucy;&amp;mcy;&amp;ocy;&amp;r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2928958" cy="471490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dirty="0" smtClean="0"/>
              <a:t>    Наибольшего расцвета венецианский карнавал достиг в </a:t>
            </a:r>
            <a:r>
              <a:rPr lang="en-US" sz="5100" dirty="0" smtClean="0"/>
              <a:t>XYI</a:t>
            </a:r>
            <a:r>
              <a:rPr lang="ru-RU" sz="5100" dirty="0" smtClean="0"/>
              <a:t> веке. Раньше традиционной одеждой участников карнавала были шелковая накидка с капюшоном и черная маска. За ней сложно было угадать истинное лицо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WWW.OPEN.AZ &amp;Vcy;&amp;iecy;&amp;rcy;&amp;scy;&amp;icy;&amp;yacy; &amp;dcy;&amp;lcy;&amp;yacy; &amp;pcy;&amp;iecy;&amp;chcy;&amp;acy;&amp;tcy;&amp;icy; &amp;Vcy;&amp;iecy;&amp;ncy;&amp;iecy;&amp;tscy;&amp;icy;&amp;acy;&amp;ncy;&amp;scy;&amp;kcy;&amp;icy;&amp;jcy; &amp;Kcy;&amp;acy;&amp;rcy;&amp;ncy;&amp;acy;&amp;vcy;&amp;acy;&amp;lcy; (&amp;Mcy;&amp;acy;&amp;scy;&amp;kcy;&amp;icy;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85729"/>
            <a:ext cx="52260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Vcy;&amp;iecy;&amp;ncy;&amp;iecy;&amp;tscy;&amp;icy;&amp;acy;&amp;ncy;&amp;scy;&amp;kcy;&amp;icy;&amp;iecy; &amp;mcy;&amp;acy;&amp;scy;&amp;kcy;&amp;i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071942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Vcy;&amp;iecy;&amp;ncy;&amp;iecy;&amp;tscy;&amp;icy;&amp;acy;&amp;ncy;&amp;scy;&amp;kcy;&amp;icy;&amp;jcy; &amp;kcy;&amp;acy;&amp;rcy;&amp;ncy;&amp;acy;&amp;vcy;&amp;acy;&amp;l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071942"/>
            <a:ext cx="23987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2500330" cy="447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Сегодня карнавальные костюмы шьют из самых дорогих и красивых тканей: шелка, атласа, гипюра и бархата. Костюмы украшаются золотым и серебряным шитьем, бисером, бусинами, стразами, </a:t>
            </a:r>
            <a:r>
              <a:rPr lang="ru-RU" sz="2000" dirty="0" err="1" smtClean="0"/>
              <a:t>пайетками</a:t>
            </a:r>
            <a:r>
              <a:rPr lang="ru-RU" sz="2000" dirty="0" smtClean="0"/>
              <a:t>, перьями и кружевами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357298"/>
            <a:ext cx="271464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Рисунок 8" descr="&amp;Kcy;&amp;acy;&amp;rcy;&amp;ncy;&amp;acy;&amp;vcy;&amp;acy;&amp;lcy;&amp;softcy;&amp;ncy;&amp;ycy;&amp;iecy; &amp;mcy;&amp;acy;&amp;scy;&amp;kcy;&amp;icy; (46 &amp;fcy;&amp;ocy;&amp;tcy;&amp;ocy;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000372"/>
            <a:ext cx="55721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Pcy;&amp;acy;&amp;pcy;&amp;kcy;&amp;acy; '&amp;Mcy;&amp;icy;&amp;rcy; &amp;mcy;&amp;acy;&amp;scy;&amp;ocy;&amp;kcy;' - &amp;Ocy;&amp;lcy;&amp;softcy;&amp;gcy;&amp;acy; &amp;Vcy;&amp;acy;&amp;lcy;&amp;iecy;&amp;ncy;&amp;tcy;&amp;icy;&amp;ncy;&amp;ocy;&amp;vcy;&amp;ncy;&amp;acy; &amp;YUcy;&amp;shcy;&amp;kcy;&amp;ocy;&amp;vcy;&amp;a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57166"/>
            <a:ext cx="235267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Vcy;&amp;iecy;&amp;ncy;&amp;iecy;&amp;tscy;&amp;icy;&amp;acy;&amp;ncy;&amp;scy;&amp;kcy;&amp;icy;&amp;iecy; &amp;Mcy;&amp;Acy;&amp;Scy;&amp;Kcy;&amp;I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3071834" cy="25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600200"/>
            <a:ext cx="364333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Эффектным </a:t>
            </a:r>
          </a:p>
          <a:p>
            <a:pPr algn="ctr">
              <a:buNone/>
            </a:pPr>
            <a:r>
              <a:rPr lang="ru-RU" dirty="0" smtClean="0"/>
              <a:t>дополнением</a:t>
            </a:r>
          </a:p>
          <a:p>
            <a:pPr algn="ctr">
              <a:buNone/>
            </a:pPr>
            <a:r>
              <a:rPr lang="ru-RU" dirty="0" smtClean="0"/>
              <a:t> к костюму </a:t>
            </a:r>
          </a:p>
          <a:p>
            <a:pPr algn="ctr">
              <a:buNone/>
            </a:pPr>
            <a:r>
              <a:rPr lang="ru-RU" dirty="0" smtClean="0"/>
              <a:t> стал  изящный, дополненный кружевом, стразами и шитьем</a:t>
            </a:r>
          </a:p>
          <a:p>
            <a:pPr algn="ctr">
              <a:buNone/>
            </a:pPr>
            <a:r>
              <a:rPr lang="ru-RU" dirty="0" smtClean="0"/>
              <a:t> веер.</a:t>
            </a:r>
            <a:endParaRPr lang="ru-RU" dirty="0"/>
          </a:p>
        </p:txBody>
      </p:sp>
      <p:pic>
        <p:nvPicPr>
          <p:cNvPr id="5" name="Рисунок 4" descr="WWW.OPEN.AZ &amp;Vcy;&amp;iecy;&amp;rcy;&amp;scy;&amp;icy;&amp;yacy; &amp;dcy;&amp;lcy;&amp;yacy; &amp;pcy;&amp;iecy;&amp;chcy;&amp;acy;&amp;tcy;&amp;icy; &amp;Vcy;&amp;iecy;&amp;ncy;&amp;iecy;&amp;tscy;&amp;icy;&amp;acy;&amp;ncy;&amp;scy;&amp;kcy;&amp;icy;&amp;jcy; &amp;Kcy;&amp;acy;&amp;rcy;&amp;ncy;&amp;acy;&amp;vcy;&amp;acy;&amp;lcy; (&amp;Mcy;&amp;acy;&amp;scy;&amp;kcy;&amp;icy;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571480"/>
            <a:ext cx="52149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928670"/>
            <a:ext cx="2428892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&amp;Scy;&amp;vcy;&amp;ocy;&amp;bcy;&amp;ocy;&amp;dcy;&amp;ncy;&amp;ocy;&amp;iecy; &amp;tcy;&amp;vcy;&amp;ocy;&amp;rcy;&amp;chcy;&amp;iecy;&amp;scy;&amp;tcy;&amp;vcy;&amp;ocy;*: &quot;&amp;Icy;&amp;dcy;&amp;iecy;&amp;icy; &amp;dcy;&amp;lcy;&amp;yacy; &amp;vcy;&amp;dcy;&amp;ocy;&amp;khcy;&amp;ncy;&amp;ocy;&amp;vcy;&amp;iecy;&amp;ncy;&amp;icy;&amp;yacy;&quot; 8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35716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Vcy;&amp;scy;&amp;iecy; &amp;ocy; &amp;mcy;&amp;acy;&amp;scy;&amp;kcy;&amp;acy;&amp;kh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928934"/>
            <a:ext cx="22860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Ocy; &amp;kcy;&amp;ucy;&amp;kcy;&amp;lcy;&amp;acy;&amp;khcy; &amp;icy; &amp;dcy;&amp;rcy;. &amp;icy;&amp;gcy;&amp;rcy;&amp;ucy;&amp;shcy;&amp;kcy;&amp;acy;&amp;kh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57166"/>
            <a:ext cx="3143272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&amp;Kcy;&amp;acy;&amp;kcy; &amp;ucy;&amp;kcy;&amp;rcy;&amp;acy;&amp;scy;&amp;icy;&amp;tcy;&amp;softcy; &amp;mcy;&amp;acy;&amp;scy;&amp;kcy;&amp;ucy; :: &amp;Mcy;&amp;ocy;&amp;dcy;&amp;acy; &amp; &amp;Scy;&amp;tcy;&amp;icy;&amp;lcy;&amp;softcy; :: Fashion Stylist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3929066"/>
            <a:ext cx="3071834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ibellula - &amp;kcy;&amp;ucy;&amp;pcy;&amp;icy;&amp;tcy;&amp;softcy; &amp;vcy; &amp;Mcy;&amp;ocy;&amp;scy;&amp;kcy;&amp;vcy;&amp;iecy; &amp;vcy; &amp;icy;&amp;ncy;&amp;tcy;&amp;iecy;&amp;rcy;&amp;ncy;&amp;iecy;&amp;tcy; &amp;mcy;&amp;acy;&amp;gcy;&amp;acy;&amp;zcy;&amp;icy;&amp;ncy;&amp;iecy;. Libellula &amp;ncy;&amp;acy; &amp;Vcy;&amp;icy;&amp;kcy;&amp;icy;&amp;mcy;&amp;acy;&amp;rcy;&amp;tcy;&amp;iecy;!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929066"/>
            <a:ext cx="3113088" cy="261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868" y="1000109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Маски </a:t>
            </a:r>
            <a:r>
              <a:rPr lang="ru-RU" sz="2000" b="1" dirty="0" smtClean="0">
                <a:solidFill>
                  <a:srgbClr val="FF0000"/>
                </a:solidFill>
              </a:rPr>
              <a:t>венецианского</a:t>
            </a:r>
            <a:r>
              <a:rPr lang="ru-RU" sz="2400" b="1" dirty="0" smtClean="0">
                <a:solidFill>
                  <a:srgbClr val="FF0000"/>
                </a:solidFill>
              </a:rPr>
              <a:t> карнавала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Бразильский карнавал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714488"/>
            <a:ext cx="2928958" cy="43830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Уже более 350 лет в Рио-де-Жанейро проводится знаменитый бразильский карнавал.</a:t>
            </a:r>
            <a:endParaRPr lang="ru-RU" dirty="0"/>
          </a:p>
        </p:txBody>
      </p:sp>
      <p:pic>
        <p:nvPicPr>
          <p:cNvPr id="4" name="Рисунок 3" descr="&amp;Vcy;&amp;ycy;&amp;pcy;&amp;ucy;&amp;scy;&amp;kcy; &quot;&amp;Bcy;&amp;rcy;&amp;acy;&amp;zcy;&amp;icy;&amp;lcy;&amp;icy;&amp;yacy;&quot; &amp;rcy;&amp;acy;&amp;scy;&amp;scy;&amp;ycy;&amp;lcy;&amp;kcy;&amp;icy; &quot;&amp;Vcy;&amp;scy;&amp;iecy; &amp;ocy; &amp;tcy;&amp;ucy;&amp;rcy;&amp;icy;&amp;zcy;&amp;mcy;&amp;iecy; &amp;icy; &amp;pcy;&amp;ucy;&amp;tcy;&amp;iecy;&amp;shcy;&amp;iecy;&amp;scy;&amp;tcy;&amp;vcy;&amp;icy;&amp;yacy;&amp;khcy;&quot; &amp;ocy;&amp;tcy; 16 &amp;fcy;&amp;iecy;&amp;vcy;&amp;rcy;&amp;acy;&amp;lcy;&amp;yacy; 2012 &amp;gcy;&amp;ocy;&amp;dcy;&amp;acy;. &amp;Rcy;&amp;acy;&amp;scy;&amp;scy;&amp;ycy;&amp;lcy;&amp;kcy;&amp;icy; @MAIL.RU: &amp;Scy;&amp;lcy;&amp;ucy;&amp;zhcy;&amp;bcy;&amp;acy; &amp;pcy;&amp;ocy;&amp;chcy;&amp;tcy;&amp;ocy;&amp;vcy;&amp;ycy;&amp;khcy; &amp;rcy;&amp;acy;&amp;scy;&amp;scy;&amp;ycy;&amp;lcy;&amp;ocy;&amp;k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786190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ocy;&amp;ncy;&amp;kcy;&amp;ucy;&amp;rcy;&amp;scy; &amp;kcy;&amp;ocy;&amp;ncy;&amp;kcy;&amp;ucy;&amp;rcy;&amp;scy;&amp;ocy;&amp;v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razil Rio Carnival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416</Words>
  <Application>Microsoft Office PowerPoint</Application>
  <PresentationFormat>Экран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Ах, карнавал! Удивительный мир…</vt:lpstr>
      <vt:lpstr>Карнавал</vt:lpstr>
      <vt:lpstr>Презентация PowerPoint</vt:lpstr>
      <vt:lpstr>Венецианский карнавал</vt:lpstr>
      <vt:lpstr>Презентация PowerPoint</vt:lpstr>
      <vt:lpstr>Презентация PowerPoint</vt:lpstr>
      <vt:lpstr>Презентация PowerPoint</vt:lpstr>
      <vt:lpstr>Презентация PowerPoint</vt:lpstr>
      <vt:lpstr>Бразильский карнавал</vt:lpstr>
      <vt:lpstr>Карнавал в Лас-Вегасе</vt:lpstr>
      <vt:lpstr>Карнавал в Швейцарии.</vt:lpstr>
      <vt:lpstr>Испанский карнавал.</vt:lpstr>
      <vt:lpstr>Бельгийский карнавал</vt:lpstr>
      <vt:lpstr>Карнавал в Греции. Апокриес.</vt:lpstr>
      <vt:lpstr>Карнавал в Германии.</vt:lpstr>
      <vt:lpstr>Карнавал на Гоа в Индии.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 карнавал! Удивительный мир…</dc:title>
  <dc:creator>Мария</dc:creator>
  <cp:lastModifiedBy>История</cp:lastModifiedBy>
  <cp:revision>26</cp:revision>
  <dcterms:created xsi:type="dcterms:W3CDTF">2015-01-26T14:18:17Z</dcterms:created>
  <dcterms:modified xsi:type="dcterms:W3CDTF">2015-02-05T10:02:25Z</dcterms:modified>
</cp:coreProperties>
</file>