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8" r:id="rId3"/>
    <p:sldId id="269" r:id="rId4"/>
    <p:sldId id="267" r:id="rId5"/>
    <p:sldId id="263" r:id="rId6"/>
    <p:sldId id="266" r:id="rId7"/>
    <p:sldId id="264" r:id="rId8"/>
    <p:sldId id="265" r:id="rId9"/>
    <p:sldId id="271" r:id="rId10"/>
    <p:sldId id="278" r:id="rId11"/>
    <p:sldId id="280" r:id="rId12"/>
    <p:sldId id="272" r:id="rId13"/>
    <p:sldId id="273" r:id="rId14"/>
    <p:sldId id="274" r:id="rId15"/>
    <p:sldId id="275" r:id="rId16"/>
    <p:sldId id="276" r:id="rId17"/>
    <p:sldId id="277" r:id="rId18"/>
    <p:sldId id="279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783F-128C-4283-A881-6104811B5E4F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D03C-2D76-405E-8829-5C67AE869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783F-128C-4283-A881-6104811B5E4F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D03C-2D76-405E-8829-5C67AE869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783F-128C-4283-A881-6104811B5E4F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D03C-2D76-405E-8829-5C67AE869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783F-128C-4283-A881-6104811B5E4F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D03C-2D76-405E-8829-5C67AE869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783F-128C-4283-A881-6104811B5E4F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D03C-2D76-405E-8829-5C67AE869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783F-128C-4283-A881-6104811B5E4F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D03C-2D76-405E-8829-5C67AE869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783F-128C-4283-A881-6104811B5E4F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D03C-2D76-405E-8829-5C67AE869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783F-128C-4283-A881-6104811B5E4F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D03C-2D76-405E-8829-5C67AE869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783F-128C-4283-A881-6104811B5E4F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D03C-2D76-405E-8829-5C67AE869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783F-128C-4283-A881-6104811B5E4F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D03C-2D76-405E-8829-5C67AE869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783F-128C-4283-A881-6104811B5E4F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F3D03C-2D76-405E-8829-5C67AE869D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D9783F-128C-4283-A881-6104811B5E4F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F3D03C-2D76-405E-8829-5C67AE869D9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496"/>
            <a:ext cx="7772400" cy="2143139"/>
          </a:xfrm>
        </p:spPr>
        <p:txBody>
          <a:bodyPr>
            <a:noAutofit/>
          </a:bodyPr>
          <a:lstStyle/>
          <a:p>
            <a:r>
              <a:rPr lang="ru-RU" b="1" i="1" dirty="0" smtClean="0"/>
              <a:t>Универсальные учебные действия </a:t>
            </a:r>
            <a:r>
              <a:rPr lang="ru-RU" b="1" i="1" dirty="0"/>
              <a:t>в системе современного общего </a:t>
            </a:r>
            <a:r>
              <a:rPr lang="ru-RU" b="1" i="1" dirty="0" smtClean="0"/>
              <a:t>образования.</a:t>
            </a: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u="sng" dirty="0" smtClean="0"/>
              <a:t>Виды универсальных действий: 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3200" dirty="0" smtClean="0"/>
          </a:p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Личностные;</a:t>
            </a:r>
          </a:p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Познавательные; </a:t>
            </a:r>
          </a:p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Коммуникативные; </a:t>
            </a:r>
          </a:p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Регулятивные;</a:t>
            </a:r>
          </a:p>
          <a:p>
            <a:pPr>
              <a:buFont typeface="Wingdings" pitchFamily="2" charset="2"/>
              <a:buChar char="ü"/>
            </a:pPr>
            <a:endParaRPr lang="ru-RU" sz="32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u="sng" dirty="0" smtClean="0"/>
              <a:t>Личностные универсальные учебные действия:</a:t>
            </a:r>
            <a:endParaRPr lang="ru-RU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571744"/>
            <a:ext cx="8229600" cy="356522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i="1" dirty="0" smtClean="0"/>
              <a:t>личностное, жизненное самоопределение;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 действие смыслообразования;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 действие нравственно-этического оценивания усваиваемого содержания.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   Ребенок начинает понимать и осознавать «Что такое хорошо и что такое плохо»; эмоционально оценивает события. 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Autofit/>
          </a:bodyPr>
          <a:lstStyle/>
          <a:p>
            <a:pPr algn="l"/>
            <a:r>
              <a:rPr lang="ru-RU" b="1" i="1" u="sng" dirty="0" smtClean="0"/>
              <a:t>Познавательные универсальные учебные действия :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i="1" dirty="0" smtClean="0"/>
              <a:t>Общеучебные</a:t>
            </a:r>
          </a:p>
          <a:p>
            <a:pPr>
              <a:buFont typeface="Wingdings" pitchFamily="2" charset="2"/>
              <a:buChar char="ü"/>
            </a:pPr>
            <a:r>
              <a:rPr lang="ru-RU" sz="4000" i="1" dirty="0" smtClean="0"/>
              <a:t> Логические учебные действия,  </a:t>
            </a:r>
          </a:p>
          <a:p>
            <a:pPr>
              <a:buFont typeface="Wingdings" pitchFamily="2" charset="2"/>
              <a:buChar char="ü"/>
            </a:pPr>
            <a:r>
              <a:rPr lang="ru-RU" sz="4000" i="1" dirty="0" smtClean="0"/>
              <a:t>Постановка и решение проблемы.</a:t>
            </a:r>
            <a:br>
              <a:rPr lang="ru-RU" sz="4000" i="1" dirty="0" smtClean="0"/>
            </a:br>
            <a:endParaRPr lang="ru-RU" sz="40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7467600" cy="1274786"/>
          </a:xfrm>
        </p:spPr>
        <p:txBody>
          <a:bodyPr>
            <a:noAutofit/>
          </a:bodyPr>
          <a:lstStyle/>
          <a:p>
            <a:pPr algn="ctr"/>
            <a:r>
              <a:rPr lang="ru-RU" sz="3600" b="1" i="1" u="sng" dirty="0" smtClean="0"/>
              <a:t>Общеучебные универсальные действия 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3116"/>
            <a:ext cx="8001056" cy="450059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/>
              <a:t>  самостоятельное выделение и формулирование познавательной цели;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поиск и выделение необходимой информации;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применение методов информационного поиска, в том числе с помощью компьютерных средств;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структурирование знаний;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осознанное и произвольное построение речевого высказывания в устной и письменной форме</a:t>
            </a:r>
            <a:r>
              <a:rPr lang="ru-RU" i="1" dirty="0" smtClean="0"/>
              <a:t>;</a:t>
            </a: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417638"/>
          </a:xfrm>
        </p:spPr>
        <p:txBody>
          <a:bodyPr>
            <a:normAutofit/>
          </a:bodyPr>
          <a:lstStyle/>
          <a:p>
            <a:pPr algn="l"/>
            <a:r>
              <a:rPr lang="ru-RU" sz="3600" b="1" i="1" u="sng" dirty="0" smtClean="0"/>
              <a:t>Общеучебные универсальные действия: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выбор наиболее эффективных способов решения задач в зависимости от конкретных условий;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рефлексия способов и условий действия, контроль и оценка процесса и результатов деятельности;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определение основной и второстепенной информации; свободная ориентация и восприятие текстов художественного, научного, публицистического и официально - делового стилей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понимание и адекватная оценка языка средств массовой информации;</a:t>
            </a:r>
            <a:br>
              <a:rPr lang="ru-RU" i="1" dirty="0" smtClean="0"/>
            </a:b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 smtClean="0"/>
              <a:t>Логические универсальные действия: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1490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i="1" dirty="0" smtClean="0"/>
              <a:t>анализ объектов с целью выделения признаков (существенных, несущественных);</a:t>
            </a:r>
          </a:p>
          <a:p>
            <a:pPr>
              <a:buFont typeface="Wingdings" pitchFamily="2" charset="2"/>
              <a:buChar char="ü"/>
            </a:pPr>
            <a:r>
              <a:rPr lang="ru-RU" sz="2800" i="1" dirty="0" smtClean="0"/>
              <a:t> синтез — составление целого из частей, в том числе самостоятельное достраивание с восполнением недостающих компонентов;</a:t>
            </a:r>
          </a:p>
          <a:p>
            <a:pPr>
              <a:buFont typeface="Wingdings" pitchFamily="2" charset="2"/>
              <a:buChar char="ü"/>
            </a:pPr>
            <a:r>
              <a:rPr lang="ru-RU" sz="2800" i="1" dirty="0" smtClean="0"/>
              <a:t>выбор оснований и критериев для сравнения, сериации, классификации объектов;</a:t>
            </a:r>
          </a:p>
          <a:p>
            <a:pPr>
              <a:buFont typeface="Wingdings" pitchFamily="2" charset="2"/>
              <a:buChar char="ü"/>
            </a:pPr>
            <a:r>
              <a:rPr lang="ru-RU" sz="2800" i="1" dirty="0" smtClean="0"/>
              <a:t>подведение под понятие, выведение следствий;</a:t>
            </a:r>
            <a:br>
              <a:rPr lang="ru-RU" sz="2800" i="1" dirty="0" smtClean="0"/>
            </a:br>
            <a:r>
              <a:rPr lang="ru-RU" sz="2800" i="1" dirty="0" smtClean="0"/>
              <a:t> </a:t>
            </a:r>
            <a:endParaRPr lang="ru-RU" sz="28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u="sng" dirty="0" smtClean="0"/>
              <a:t>Логические универсальные действия: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86058"/>
            <a:ext cx="8229600" cy="327947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  </a:t>
            </a:r>
            <a:r>
              <a:rPr lang="ru-RU" i="1" dirty="0" smtClean="0"/>
              <a:t>установление причинно-следственных связей, представление цепочек объектов и явлений;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построение логической цепочки рассуждений, анализ истинности утверждений;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доказательство;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выдвижение гипотез и их обоснование.</a:t>
            </a:r>
            <a:br>
              <a:rPr lang="ru-RU" i="1" dirty="0" smtClean="0"/>
            </a:b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3600" b="1" i="1" u="sng" dirty="0" smtClean="0"/>
              <a:t>Постановка и решение проблемы</a:t>
            </a:r>
            <a:r>
              <a:rPr lang="ru-RU" sz="3600" b="1" i="1" dirty="0" smtClean="0"/>
              <a:t>: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000372"/>
            <a:ext cx="8229600" cy="292228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i="1" dirty="0" smtClean="0"/>
              <a:t>    формулирование проблемы;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 самостоятельное создание способов решения проблем творческого и поискового характера.</a:t>
            </a:r>
            <a:br>
              <a:rPr lang="ru-RU" i="1" dirty="0" smtClean="0"/>
            </a:b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85723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  </a:t>
            </a:r>
            <a:br>
              <a:rPr lang="ru-RU" sz="3600" b="1" dirty="0" smtClean="0"/>
            </a:br>
            <a:r>
              <a:rPr lang="ru-RU" sz="3600" b="1" i="1" u="sng" dirty="0" smtClean="0"/>
              <a:t>Критерии формирования познавательных  УУД</a:t>
            </a:r>
            <a:r>
              <a:rPr lang="ru-RU" sz="3600" b="1" i="1" u="sng" dirty="0" smtClean="0"/>
              <a:t>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401080" cy="48577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произвольно </a:t>
            </a:r>
            <a:r>
              <a:rPr lang="ru-RU" sz="2400" i="1" dirty="0" smtClean="0"/>
              <a:t>и осознанно владеть общим приемом решения задач;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осуществлять поиск необходимой информации для выполнения учебных заданий;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использовать знаково-символические средства, в том числе модели и схемы для решения учебных задач;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 ориентироваться на разнообразие способов решения задач;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учиться основам смыслового чтения художественных и познавательных текстов; уметь выделять существенную информацию из текстов разных видов;</a:t>
            </a:r>
            <a:br>
              <a:rPr lang="ru-RU" sz="2400" i="1" dirty="0" smtClean="0"/>
            </a:br>
            <a:endParaRPr lang="ru-RU" sz="2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u="sng" dirty="0" smtClean="0"/>
              <a:t>Критерии формирования познавательных  УУД:</a:t>
            </a:r>
            <a:endParaRPr lang="ru-RU" sz="36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85994"/>
            <a:ext cx="8229600" cy="418627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 уметь осуществлять анализ объектов с выделением существенных и несущественных признаков</a:t>
            </a:r>
            <a:br>
              <a:rPr lang="ru-RU" sz="2400" i="1" dirty="0" smtClean="0"/>
            </a:br>
            <a:r>
              <a:rPr lang="ru-RU" sz="2400" i="1" dirty="0" smtClean="0"/>
              <a:t>уметь осуществлять синтез как составление целого из частей;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уметь осуществлять сравнение, сериацию и классификацию по заданным критериям;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уметь устанавливать причинно-следственные связи;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уметь строить рассуждения в форме связи простых суждений об объекте, его строении, свойствах и связях; 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00125" y="1071563"/>
            <a:ext cx="8143875" cy="5554662"/>
          </a:xfrm>
        </p:spPr>
        <p:txBody>
          <a:bodyPr anchor="ctr">
            <a:normAutofit lnSpcReduction="10000"/>
          </a:bodyPr>
          <a:lstStyle/>
          <a:p>
            <a:pPr>
              <a:buNone/>
            </a:pPr>
            <a:r>
              <a:rPr lang="ru-RU" sz="4000" b="1" i="1" u="sng" dirty="0"/>
              <a:t>Ш</a:t>
            </a:r>
            <a:r>
              <a:rPr lang="ru-RU" sz="4000" b="1" i="1" u="sng" dirty="0" smtClean="0"/>
              <a:t>кола </a:t>
            </a:r>
            <a:r>
              <a:rPr lang="ru-RU" sz="4000" b="1" i="1" u="sng" dirty="0"/>
              <a:t>должна ребёнка</a:t>
            </a:r>
            <a:r>
              <a:rPr lang="ru-RU" sz="4000" b="1" i="1" u="sng" dirty="0" smtClean="0"/>
              <a:t>:</a:t>
            </a:r>
          </a:p>
          <a:p>
            <a:pPr>
              <a:buNone/>
            </a:pPr>
            <a:endParaRPr lang="ru-RU" sz="4000" b="1" i="1" u="sng" dirty="0" smtClean="0"/>
          </a:p>
          <a:p>
            <a:pPr>
              <a:buFont typeface="Wingdings" pitchFamily="2" charset="2"/>
              <a:buChar char="ü"/>
            </a:pPr>
            <a:r>
              <a:rPr lang="ru-RU" sz="4000" i="1" dirty="0" smtClean="0"/>
              <a:t> </a:t>
            </a:r>
            <a:r>
              <a:rPr lang="ru-RU" sz="4000" b="1" i="1" dirty="0"/>
              <a:t>«научить учиться», </a:t>
            </a:r>
            <a:endParaRPr lang="ru-RU" sz="4000" b="1" i="1" dirty="0" smtClean="0"/>
          </a:p>
          <a:p>
            <a:pPr>
              <a:buFont typeface="Wingdings" pitchFamily="2" charset="2"/>
              <a:buChar char="ü"/>
            </a:pPr>
            <a:r>
              <a:rPr lang="ru-RU" sz="4000" b="1" i="1" dirty="0" smtClean="0"/>
              <a:t>«</a:t>
            </a:r>
            <a:r>
              <a:rPr lang="ru-RU" sz="4000" b="1" i="1" dirty="0"/>
              <a:t>научить жить», </a:t>
            </a:r>
            <a:endParaRPr lang="ru-RU" sz="4000" b="1" i="1" dirty="0" smtClean="0"/>
          </a:p>
          <a:p>
            <a:pPr>
              <a:buFont typeface="Wingdings" pitchFamily="2" charset="2"/>
              <a:buChar char="ü"/>
            </a:pPr>
            <a:r>
              <a:rPr lang="ru-RU" sz="4000" b="1" i="1" dirty="0" smtClean="0"/>
              <a:t>«</a:t>
            </a:r>
            <a:r>
              <a:rPr lang="ru-RU" sz="4000" b="1" i="1" dirty="0"/>
              <a:t>научить жить вместе», </a:t>
            </a:r>
            <a:endParaRPr lang="ru-RU" sz="4000" b="1" i="1" dirty="0" smtClean="0"/>
          </a:p>
          <a:p>
            <a:pPr>
              <a:buFont typeface="Wingdings" pitchFamily="2" charset="2"/>
              <a:buChar char="ü"/>
            </a:pPr>
            <a:r>
              <a:rPr lang="ru-RU" sz="4000" b="1" i="1" dirty="0" smtClean="0"/>
              <a:t>«</a:t>
            </a:r>
            <a:r>
              <a:rPr lang="ru-RU" sz="4000" b="1" i="1" dirty="0"/>
              <a:t>научить работать и зарабатывать»</a:t>
            </a:r>
            <a:r>
              <a:rPr lang="ru-RU" sz="4000" i="1" dirty="0"/>
              <a:t> </a:t>
            </a:r>
            <a:endParaRPr lang="ru-RU" sz="4000" i="1" dirty="0" smtClean="0"/>
          </a:p>
          <a:p>
            <a:pPr algn="r">
              <a:buNone/>
            </a:pPr>
            <a:endParaRPr lang="ru-RU" sz="2000" dirty="0" smtClean="0"/>
          </a:p>
          <a:p>
            <a:pPr algn="r">
              <a:buNone/>
            </a:pPr>
            <a:r>
              <a:rPr lang="ru-RU" sz="1800" dirty="0" smtClean="0"/>
              <a:t>(</a:t>
            </a:r>
            <a:r>
              <a:rPr lang="ru-RU" sz="1800" dirty="0"/>
              <a:t>из доклада ЮНЕСКО «В новое тысячелетие»). </a:t>
            </a:r>
            <a:br>
              <a:rPr lang="ru-RU" sz="1800" dirty="0"/>
            </a:br>
            <a:endParaRPr lang="ru-RU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u="sng" dirty="0" smtClean="0"/>
              <a:t>Критерии формирования познавательных  УУД:</a:t>
            </a:r>
            <a:endParaRPr lang="ru-RU" sz="36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   </a:t>
            </a:r>
            <a:r>
              <a:rPr lang="ru-RU" i="1" dirty="0" smtClean="0"/>
              <a:t>владеть общим приемом решения учебных задач;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осуществлять расширенный поиск информации с использованием ресурсов библиотеки, образовательного пространства родного края (малой родины); 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создавать и преобразовывать модели и схемы для решения задач;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уметь осуществлять выбор наиболее эффективных способов решения образовательных задач в зависимости от конкретных условий.</a:t>
            </a:r>
            <a:br>
              <a:rPr lang="ru-RU" i="1" dirty="0" smtClean="0"/>
            </a:b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i="1" dirty="0" smtClean="0"/>
              <a:t>       </a:t>
            </a:r>
            <a:r>
              <a:rPr lang="ru-RU" sz="3200" b="1" i="1" dirty="0" smtClean="0"/>
              <a:t>Коммуникативные универсальные учебные действия: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i="1" dirty="0" smtClean="0"/>
              <a:t>   планирование учебного сотрудничества с учителем и сверстниками;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   постановка вопросов — инициативное сотрудничество в поиске и сборе информации;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разрешение конфликтов 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  управление поведением партнёра — контроль, коррекция, оценка его действий;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умение с достаточной полнотой и точностью выражать свои мысли в соответствии с задачами и условиями коммуникации;  </a:t>
            </a: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Критерии сформированности коммуникативных действий: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00052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   желание вступать в контакт с окружающими (мотивация общения «Я хочу!»);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    знание норм и правил, которым необходимо следовать при общении с окружающими (знакомство с коммуникативными навыками «Я знаю!»);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умение организовать общение (уровень овладения коммуникативными навыками «Я умею!»), включающее умение слушать собеседника, умение эмоционально сопереживать, умение решать конфликтные ситуации, умение работать в группе;</a:t>
            </a:r>
            <a:endParaRPr lang="ru-RU" sz="2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/>
              <a:t>Регулятивные универсальные учебные действия: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06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  целеполагание;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  планирование;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  прогнозирование; 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контроль в форме сличения способа действия и его результата с заданным эталоном с целью обнаружения отклонений и отличий от эталона;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коррекция 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 оценка - выделение и осознание учащимся того, что уже усвоено и что еще подлежит усвоению, осознание качества и уровня усвоения;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саморегуляция как способность к мобилизации сил и энергии, к волевому усилию;</a:t>
            </a:r>
            <a:endParaRPr lang="ru-RU" sz="2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Критерии сформированности    регуляции деятельности у учащегося-это способность: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8634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   </a:t>
            </a:r>
            <a:r>
              <a:rPr lang="ru-RU" i="1" dirty="0" smtClean="0"/>
              <a:t>выбирать средства для организации своего поведения;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запоминать и удерживать правило, инструкцию во времени;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 планировать, контролировать и выполнять действие по заданному образцу, правилу, с использованием норм;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предвосхищать промежуточные и конечные результаты своих действий, а также возможные ошибки;</a:t>
            </a:r>
            <a:br>
              <a:rPr lang="ru-RU" i="1" dirty="0" smtClean="0"/>
            </a:b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Критерии сформированности    регуляции деятельности у учащегося-это способность: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42687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dirty="0" smtClean="0"/>
              <a:t> </a:t>
            </a:r>
            <a:r>
              <a:rPr lang="ru-RU" sz="2800" i="1" dirty="0" smtClean="0"/>
              <a:t>предвосхищать промежуточные и конечные результаты своих действий, а также возможные ошибки;</a:t>
            </a:r>
          </a:p>
          <a:p>
            <a:pPr>
              <a:buFont typeface="Wingdings" pitchFamily="2" charset="2"/>
              <a:buChar char="ü"/>
            </a:pPr>
            <a:r>
              <a:rPr lang="ru-RU" sz="2800" i="1" dirty="0" smtClean="0"/>
              <a:t>начинать и заканчивать действие в нужный момент;</a:t>
            </a:r>
          </a:p>
          <a:p>
            <a:pPr>
              <a:buFont typeface="Wingdings" pitchFamily="2" charset="2"/>
              <a:buChar char="ü"/>
            </a:pPr>
            <a:r>
              <a:rPr lang="ru-RU" sz="2800" i="1" dirty="0" smtClean="0"/>
              <a:t>тормозить ненужные реакции.</a:t>
            </a:r>
            <a:br>
              <a:rPr lang="ru-RU" sz="2800" i="1" dirty="0" smtClean="0"/>
            </a:br>
            <a:endParaRPr lang="ru-RU" sz="28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85852" y="2143116"/>
            <a:ext cx="7158038" cy="294005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/>
              <a:t>Формирование УДД на уроке можно проследить по следующим позициям:</a:t>
            </a:r>
            <a:br>
              <a:rPr lang="ru-RU" b="1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000108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постановка учебной задачи (целеполагание);</a:t>
            </a:r>
          </a:p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содержательная линия урока;</a:t>
            </a:r>
          </a:p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 организация учебной деятельности;</a:t>
            </a:r>
          </a:p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 формы организации учебного сотрудничества;</a:t>
            </a:r>
          </a:p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работа в группе (позиция учеников, позиция учителя)</a:t>
            </a:r>
          </a:p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коммуникативная компетентность</a:t>
            </a:r>
            <a:endParaRPr lang="ru-RU" sz="32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64" y="1428736"/>
            <a:ext cx="84297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морально-этические и психологические принципы общения и сотрудничества;</a:t>
            </a:r>
          </a:p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вербальные и невербальные способы взаимодействия;</a:t>
            </a:r>
          </a:p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характеристики сотрудничества;</a:t>
            </a:r>
          </a:p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эффективность используемых на уроке форм и способов взаимодействия учителя и ученика, направленных на формирование универсальных учебных действий.</a:t>
            </a:r>
            <a:endParaRPr lang="ru-RU" sz="32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714356"/>
            <a:ext cx="8572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02" y="856357"/>
            <a:ext cx="84297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u="sng" dirty="0" smtClean="0"/>
              <a:t>В Федеральном государственном образовательном стандарте </a:t>
            </a:r>
            <a:r>
              <a:rPr lang="ru-RU" sz="3200" i="1" dirty="0" smtClean="0"/>
              <a:t>второго поколения основы </a:t>
            </a:r>
            <a:r>
              <a:rPr lang="ru-RU" sz="3200" i="1" u="sng" dirty="0" smtClean="0"/>
              <a:t>формирования универсальных учебных действий </a:t>
            </a:r>
            <a:r>
              <a:rPr lang="ru-RU" sz="3200" i="1" dirty="0" smtClean="0"/>
              <a:t>подчёркивают </a:t>
            </a:r>
            <a:r>
              <a:rPr lang="ru-RU" sz="3200" b="1" i="1" u="sng" dirty="0" smtClean="0"/>
              <a:t>ценность современного образования</a:t>
            </a:r>
            <a:r>
              <a:rPr lang="ru-RU" sz="3200" i="1" dirty="0" smtClean="0"/>
              <a:t> – школа должна побуждать молодёжь принимать активную гражданскую позицию, усиливать личностное развитие и безопасную социальную включённость в жизнь общества.</a:t>
            </a:r>
          </a:p>
          <a:p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38" y="642938"/>
            <a:ext cx="8501062" cy="576897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000" dirty="0" smtClean="0"/>
              <a:t>  </a:t>
            </a:r>
            <a:r>
              <a:rPr lang="ru-RU" sz="4000" i="1" dirty="0" smtClean="0"/>
              <a:t> </a:t>
            </a:r>
            <a:r>
              <a:rPr lang="ru-RU" sz="4400" i="1" dirty="0" smtClean="0"/>
              <a:t>Слова </a:t>
            </a:r>
            <a:r>
              <a:rPr lang="ru-RU" sz="4400" b="1" i="1" dirty="0" smtClean="0"/>
              <a:t>«универсальные </a:t>
            </a:r>
            <a:r>
              <a:rPr lang="ru-RU" sz="4400" b="1" i="1" dirty="0"/>
              <a:t>учебные действия» </a:t>
            </a:r>
            <a:endParaRPr lang="ru-RU" sz="4400" b="1" i="1" dirty="0" smtClean="0"/>
          </a:p>
          <a:p>
            <a:pPr>
              <a:buNone/>
            </a:pPr>
            <a:endParaRPr lang="ru-RU" sz="4400" b="1" i="1" dirty="0" smtClean="0"/>
          </a:p>
          <a:p>
            <a:pPr>
              <a:buNone/>
            </a:pPr>
            <a:r>
              <a:rPr lang="ru-RU" sz="4400" i="1" dirty="0" smtClean="0"/>
              <a:t>		означают</a:t>
            </a:r>
            <a:r>
              <a:rPr lang="ru-RU" sz="4400" b="1" i="1" dirty="0" smtClean="0"/>
              <a:t> </a:t>
            </a:r>
            <a:endParaRPr lang="ru-RU" sz="4400" b="1" i="1" dirty="0" smtClean="0"/>
          </a:p>
          <a:p>
            <a:pPr>
              <a:buNone/>
            </a:pPr>
            <a:r>
              <a:rPr lang="ru-RU" sz="4400" b="1" dirty="0"/>
              <a:t> </a:t>
            </a:r>
            <a:r>
              <a:rPr lang="ru-RU" sz="4400" b="1" dirty="0" smtClean="0"/>
              <a:t>  </a:t>
            </a:r>
            <a:r>
              <a:rPr lang="ru-RU" sz="4400" b="1" i="1" u="sng" dirty="0" smtClean="0"/>
              <a:t>саморазвитие </a:t>
            </a:r>
            <a:r>
              <a:rPr lang="ru-RU" sz="4400" b="1" i="1" u="sng" dirty="0"/>
              <a:t>и самосовершенствование</a:t>
            </a:r>
            <a:r>
              <a:rPr lang="ru-RU" sz="4400" i="1" u="sng" dirty="0"/>
              <a:t> </a:t>
            </a:r>
            <a:r>
              <a:rPr lang="ru-RU" sz="4400" i="1" dirty="0"/>
              <a:t>путём сознательного и активного </a:t>
            </a:r>
            <a:r>
              <a:rPr lang="ru-RU" sz="4400" b="1" i="1" u="sng" dirty="0"/>
              <a:t>присвоения нового социального опыта</a:t>
            </a:r>
            <a:r>
              <a:rPr lang="ru-RU" sz="4400" i="1" u="sng" dirty="0"/>
              <a:t>. </a:t>
            </a:r>
            <a:endParaRPr lang="ru-RU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00042"/>
            <a:ext cx="91440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357158" y="285728"/>
            <a:ext cx="8358188" cy="6154737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ea typeface="Times New Roman" pitchFamily="18" charset="0"/>
                <a:cs typeface="Times New Roman" pitchFamily="18" charset="0"/>
              </a:rPr>
              <a:t>Используемая литература:</a:t>
            </a:r>
            <a:r>
              <a:rPr lang="ru-RU" sz="2000" i="1" dirty="0" smtClean="0">
                <a:cs typeface="Arial" pitchFamily="34" charset="0"/>
              </a:rPr>
              <a:t/>
            </a:r>
            <a:br>
              <a:rPr lang="ru-RU" sz="2000" i="1" dirty="0" smtClean="0">
                <a:cs typeface="Arial" pitchFamily="34" charset="0"/>
              </a:rPr>
            </a:br>
            <a:r>
              <a:rPr lang="ru-RU" sz="2000" i="1" dirty="0" smtClean="0">
                <a:ea typeface="Times New Roman" pitchFamily="18" charset="0"/>
                <a:cs typeface="Times New Roman" pitchFamily="18" charset="0"/>
              </a:rPr>
              <a:t>1. Федеральный государственный образовательный стандарт начального общего образования</a:t>
            </a:r>
            <a:r>
              <a:rPr lang="ru-RU" sz="2000" i="1" dirty="0" smtClean="0">
                <a:cs typeface="Arial" pitchFamily="34" charset="0"/>
              </a:rPr>
              <a:t/>
            </a:r>
            <a:br>
              <a:rPr lang="ru-RU" sz="2000" i="1" dirty="0" smtClean="0">
                <a:cs typeface="Arial" pitchFamily="34" charset="0"/>
              </a:rPr>
            </a:br>
            <a:r>
              <a:rPr lang="ru-RU" sz="2000" i="1" dirty="0" smtClean="0">
                <a:ea typeface="Times New Roman" pitchFamily="18" charset="0"/>
                <a:cs typeface="Times New Roman" pitchFamily="18" charset="0"/>
              </a:rPr>
              <a:t>2. Г.К Селевко Энциклопедия образовательных технологий, М.2006</a:t>
            </a:r>
            <a:r>
              <a:rPr lang="ru-RU" sz="2000" i="1" dirty="0" smtClean="0">
                <a:cs typeface="Arial" pitchFamily="34" charset="0"/>
              </a:rPr>
              <a:t/>
            </a:r>
            <a:br>
              <a:rPr lang="ru-RU" sz="2000" i="1" dirty="0" smtClean="0">
                <a:cs typeface="Arial" pitchFamily="34" charset="0"/>
              </a:rPr>
            </a:br>
            <a:r>
              <a:rPr lang="ru-RU" sz="2000" i="1" dirty="0" smtClean="0">
                <a:ea typeface="Times New Roman" pitchFamily="18" charset="0"/>
                <a:cs typeface="Times New Roman" pitchFamily="18" charset="0"/>
              </a:rPr>
              <a:t>3. Т.Н. Беркалиев Развитие образования: опыт реформ и оценки прогресса школы, СПб. 2007</a:t>
            </a:r>
            <a:br>
              <a:rPr lang="ru-RU" sz="2000" i="1" dirty="0" smtClean="0">
                <a:ea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ea typeface="Times New Roman" pitchFamily="18" charset="0"/>
                <a:cs typeface="Times New Roman" pitchFamily="18" charset="0"/>
              </a:rPr>
              <a:t>4.</a:t>
            </a:r>
            <a:r>
              <a:rPr lang="ru-RU" sz="2000" i="1" dirty="0" smtClean="0">
                <a:cs typeface="Arial" pitchFamily="34" charset="0"/>
              </a:rPr>
              <a:t>Как проектировать универсальные учебные действия в начальной школе : от действия к мысли: пособие для учителя / [А.Г. Асмолов, Г.В. Бурменская, И.А. Володарская и др.]; под ред. А.Г. Асмолова — М.: Просвещение, 2008 </a:t>
            </a:r>
            <a:br>
              <a:rPr lang="ru-RU" sz="2000" i="1" dirty="0" smtClean="0">
                <a:cs typeface="Arial" pitchFamily="34" charset="0"/>
              </a:rPr>
            </a:br>
            <a:r>
              <a:rPr lang="ru-RU" sz="2000" i="1" dirty="0" smtClean="0">
                <a:cs typeface="Arial" pitchFamily="34" charset="0"/>
              </a:rPr>
              <a:t>5.Формирование универсальных учебных действий в основной школе: от действия к мысли. Система заданий: пособие для учителя / [А.Г. Асмолов, Г.В. Бурменская, И.А. Володарская и др.]; под ред. А.Г. Асмолова. – М.: Просвещение, 2010 </a:t>
            </a:r>
            <a:br>
              <a:rPr lang="ru-RU" sz="2000" i="1" dirty="0" smtClean="0">
                <a:cs typeface="Arial" pitchFamily="34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endParaRPr lang="ru-RU" sz="2000" i="1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642918"/>
            <a:ext cx="8643937" cy="128587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/>
              <a:t> </a:t>
            </a:r>
            <a:r>
              <a:rPr lang="ru-RU" sz="3600" b="1" i="1" dirty="0" smtClean="0"/>
              <a:t>Универсальность УД </a:t>
            </a:r>
            <a:br>
              <a:rPr lang="ru-RU" sz="3600" b="1" i="1" dirty="0" smtClean="0"/>
            </a:br>
            <a:r>
              <a:rPr lang="ru-RU" sz="3600" i="1" dirty="0" smtClean="0"/>
              <a:t> 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214438"/>
            <a:ext cx="9144000" cy="564356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sz="3500" i="1" dirty="0" smtClean="0"/>
          </a:p>
          <a:p>
            <a:pPr>
              <a:buFont typeface="Wingdings" pitchFamily="2" charset="2"/>
              <a:buChar char="ü"/>
            </a:pPr>
            <a:r>
              <a:rPr lang="ru-RU" sz="3500" i="1" dirty="0" smtClean="0"/>
              <a:t> </a:t>
            </a:r>
            <a:r>
              <a:rPr lang="ru-RU" sz="4100" i="1" dirty="0"/>
              <a:t>носят надпредметный, метапредметный характер</a:t>
            </a:r>
            <a:r>
              <a:rPr lang="ru-RU" sz="4100" i="1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4100" i="1" dirty="0" smtClean="0"/>
              <a:t>обеспечивают </a:t>
            </a:r>
            <a:r>
              <a:rPr lang="ru-RU" sz="4100" i="1" dirty="0"/>
              <a:t>целостность общекультурного, личностного и познавательного развития и саморазвития </a:t>
            </a:r>
            <a:r>
              <a:rPr lang="ru-RU" sz="4100" i="1" dirty="0" smtClean="0"/>
              <a:t>личности;</a:t>
            </a:r>
          </a:p>
          <a:p>
            <a:pPr>
              <a:buFont typeface="Wingdings" pitchFamily="2" charset="2"/>
              <a:buChar char="ü"/>
            </a:pPr>
            <a:r>
              <a:rPr lang="ru-RU" sz="4100" i="1" dirty="0"/>
              <a:t> </a:t>
            </a:r>
            <a:r>
              <a:rPr lang="ru-RU" sz="4100" i="1" dirty="0" smtClean="0"/>
              <a:t>  обеспечивают </a:t>
            </a:r>
            <a:r>
              <a:rPr lang="ru-RU" sz="4100" i="1" dirty="0"/>
              <a:t>преемственность всех ступеней образовательного </a:t>
            </a:r>
            <a:r>
              <a:rPr lang="ru-RU" sz="4100" i="1" dirty="0" smtClean="0"/>
              <a:t>процесса;</a:t>
            </a:r>
          </a:p>
          <a:p>
            <a:pPr>
              <a:buFont typeface="Wingdings" pitchFamily="2" charset="2"/>
              <a:buChar char="ü"/>
            </a:pPr>
            <a:r>
              <a:rPr lang="ru-RU" sz="4100" i="1" dirty="0"/>
              <a:t> </a:t>
            </a:r>
            <a:r>
              <a:rPr lang="ru-RU" sz="4100" i="1" dirty="0" smtClean="0"/>
              <a:t>   лежат </a:t>
            </a:r>
            <a:r>
              <a:rPr lang="ru-RU" sz="4100" i="1" dirty="0"/>
              <a:t>в основе организации и регуляции любой деятельности учащегося независимо от ее специально-предметного содержания</a:t>
            </a:r>
            <a:r>
              <a:rPr lang="ru-RU" sz="4100" i="1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4100" i="1" dirty="0" smtClean="0"/>
              <a:t>обеспечивают </a:t>
            </a:r>
            <a:r>
              <a:rPr lang="ru-RU" sz="4100" i="1" dirty="0"/>
              <a:t>этапы усвоения учебного содержания и формирования психологических способностей учащегося.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71480"/>
            <a:ext cx="7772400" cy="2428891"/>
          </a:xfrm>
        </p:spPr>
        <p:txBody>
          <a:bodyPr>
            <a:normAutofit/>
          </a:bodyPr>
          <a:lstStyle/>
          <a:p>
            <a:r>
              <a:rPr lang="ru-RU" sz="4800" i="1" dirty="0" smtClean="0"/>
              <a:t>О</a:t>
            </a:r>
            <a:r>
              <a:rPr lang="ru-RU" sz="4800" b="1" i="1" dirty="0" smtClean="0"/>
              <a:t>сновные функции </a:t>
            </a:r>
            <a:r>
              <a:rPr lang="ru-RU" sz="4800" b="1" i="1" dirty="0"/>
              <a:t>УУД</a:t>
            </a:r>
            <a:r>
              <a:rPr lang="ru-RU" sz="4800" i="1" dirty="0"/>
              <a:t> </a:t>
            </a:r>
            <a:r>
              <a:rPr lang="ru-RU" sz="4800" i="1" dirty="0" smtClean="0"/>
              <a:t>  </a:t>
            </a:r>
            <a:endParaRPr lang="ru-RU" sz="4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400" i="1" dirty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282" y="1285860"/>
            <a:ext cx="8572500" cy="500063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700" b="1" i="1" u="sng" dirty="0" smtClean="0"/>
              <a:t>Обеспечить учащегося возможностью  самостоятельно осуществлять деятельность </a:t>
            </a:r>
            <a:r>
              <a:rPr lang="ru-RU" sz="4700" b="1" i="1" u="sng" dirty="0" smtClean="0"/>
              <a:t>учения</a:t>
            </a:r>
          </a:p>
          <a:p>
            <a:pPr>
              <a:buNone/>
            </a:pPr>
            <a:endParaRPr lang="ru-RU" sz="4700" b="1" i="1" u="sng" dirty="0" smtClean="0"/>
          </a:p>
          <a:p>
            <a:pPr>
              <a:buFont typeface="Wingdings" pitchFamily="2" charset="2"/>
              <a:buChar char="ü"/>
            </a:pPr>
            <a:r>
              <a:rPr lang="ru-RU" sz="3900" i="1" dirty="0" smtClean="0"/>
              <a:t>   ставить учебные цели; </a:t>
            </a:r>
          </a:p>
          <a:p>
            <a:pPr>
              <a:buFont typeface="Wingdings" pitchFamily="2" charset="2"/>
              <a:buChar char="ü"/>
            </a:pPr>
            <a:r>
              <a:rPr lang="ru-RU" sz="3900" i="1" dirty="0" smtClean="0"/>
              <a:t>   искать и использовать необходимые средства и способы достижения; </a:t>
            </a:r>
          </a:p>
          <a:p>
            <a:pPr>
              <a:buFont typeface="Wingdings" pitchFamily="2" charset="2"/>
              <a:buChar char="ü"/>
            </a:pPr>
            <a:r>
              <a:rPr lang="ru-RU" sz="3900" i="1" dirty="0" smtClean="0"/>
              <a:t>    контролировать и оценивать процесс и результаты деятельности</a:t>
            </a:r>
            <a:r>
              <a:rPr lang="ru-RU" sz="3900" i="1" dirty="0" smtClean="0"/>
              <a:t>;</a:t>
            </a:r>
            <a:endParaRPr lang="ru-RU" sz="39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714375"/>
            <a:ext cx="8286808" cy="56435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 </a:t>
            </a:r>
            <a:r>
              <a:rPr lang="ru-RU" sz="3600" b="1" i="1" u="sng" dirty="0" smtClean="0"/>
              <a:t>Создать условия для </a:t>
            </a:r>
            <a:r>
              <a:rPr lang="ru-RU" sz="3600" b="1" i="1" u="sng" dirty="0" smtClean="0"/>
              <a:t>развития</a:t>
            </a:r>
          </a:p>
          <a:p>
            <a:pPr>
              <a:buNone/>
            </a:pPr>
            <a:endParaRPr lang="ru-RU" sz="3600" b="1" i="1" u="sng" dirty="0" smtClean="0"/>
          </a:p>
          <a:p>
            <a:pPr>
              <a:buFont typeface="Wingdings" pitchFamily="2" charset="2"/>
              <a:buChar char="ü"/>
            </a:pPr>
            <a:r>
              <a:rPr lang="ru-RU" sz="3600" i="1" dirty="0" smtClean="0"/>
              <a:t> личности и ее самореализации на основе готовности к непрерывному образованию;</a:t>
            </a:r>
          </a:p>
          <a:p>
            <a:pPr>
              <a:buFont typeface="Wingdings" pitchFamily="2" charset="2"/>
              <a:buChar char="ü"/>
            </a:pPr>
            <a:r>
              <a:rPr lang="ru-RU" sz="3600" i="1" dirty="0" smtClean="0"/>
              <a:t> компетентности «научить учиться»; </a:t>
            </a:r>
          </a:p>
          <a:p>
            <a:pPr>
              <a:buFont typeface="Wingdings" pitchFamily="2" charset="2"/>
              <a:buChar char="ü"/>
            </a:pPr>
            <a:r>
              <a:rPr lang="ru-RU" sz="3600" i="1" dirty="0" smtClean="0"/>
              <a:t>толерантности в поликультурном обществе;</a:t>
            </a:r>
            <a:br>
              <a:rPr lang="ru-RU" sz="3600" i="1" dirty="0" smtClean="0"/>
            </a:br>
            <a:r>
              <a:rPr lang="ru-RU" sz="3600" i="1" dirty="0" smtClean="0"/>
              <a:t> </a:t>
            </a:r>
            <a:endParaRPr lang="ru-RU" sz="36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1303338"/>
            <a:ext cx="8143932" cy="4983182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</a:t>
            </a:r>
            <a:r>
              <a:rPr lang="ru-RU" sz="4000" b="1" i="1" u="sng" dirty="0" smtClean="0"/>
              <a:t>Обеспечить успешное </a:t>
            </a:r>
            <a:r>
              <a:rPr lang="ru-RU" sz="4000" b="1" i="1" u="sng" dirty="0" smtClean="0"/>
              <a:t>усвоение</a:t>
            </a:r>
          </a:p>
          <a:p>
            <a:pPr>
              <a:buNone/>
            </a:pPr>
            <a:endParaRPr lang="ru-RU" sz="4000" b="1" i="1" u="sng" dirty="0" smtClean="0"/>
          </a:p>
          <a:p>
            <a:pPr>
              <a:buFont typeface="Wingdings" pitchFamily="2" charset="2"/>
              <a:buChar char="ü"/>
            </a:pPr>
            <a:r>
              <a:rPr lang="ru-RU" sz="4000" i="1" dirty="0" smtClean="0"/>
              <a:t>   знаний, умений и навыков  </a:t>
            </a:r>
          </a:p>
          <a:p>
            <a:pPr>
              <a:buFont typeface="Wingdings" pitchFamily="2" charset="2"/>
              <a:buChar char="ü"/>
            </a:pPr>
            <a:r>
              <a:rPr lang="ru-RU" sz="4000" i="1" dirty="0" smtClean="0"/>
              <a:t>  компетентностей в любой предметной области познания</a:t>
            </a:r>
            <a:endParaRPr lang="ru-RU" sz="40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i="1" u="sng" dirty="0" smtClean="0"/>
              <a:t>Критерии сформированности личностных УУД:</a:t>
            </a:r>
            <a:endParaRPr lang="ru-RU" sz="32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04337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  </a:t>
            </a:r>
            <a:r>
              <a:rPr lang="ru-RU" i="1" dirty="0" smtClean="0"/>
              <a:t> структура ценностного сознания;</a:t>
            </a:r>
          </a:p>
          <a:p>
            <a:pPr>
              <a:buFont typeface="Wingdings" pitchFamily="2" charset="2"/>
              <a:buChar char="q"/>
            </a:pPr>
            <a:r>
              <a:rPr lang="ru-RU" i="1" dirty="0" smtClean="0"/>
              <a:t> уровень развития морального сознания;</a:t>
            </a:r>
          </a:p>
          <a:p>
            <a:pPr>
              <a:buFont typeface="Wingdings" pitchFamily="2" charset="2"/>
              <a:buChar char="q"/>
            </a:pPr>
            <a:r>
              <a:rPr lang="ru-RU" i="1" dirty="0" smtClean="0"/>
              <a:t> присвоение моральных норм, выступающих регуляторами морального поведения;</a:t>
            </a:r>
          </a:p>
          <a:p>
            <a:pPr>
              <a:buFont typeface="Wingdings" pitchFamily="2" charset="2"/>
              <a:buChar char="q"/>
            </a:pPr>
            <a:r>
              <a:rPr lang="ru-RU" i="1" dirty="0" smtClean="0"/>
              <a:t> полноту ориентации учащихся на моральное содержание ситуации, действия, моральной дилеммы, требующей осуществления морального выбора.</a:t>
            </a: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311</TotalTime>
  <Words>1047</Words>
  <Application>Microsoft Office PowerPoint</Application>
  <PresentationFormat>Экран (4:3)</PresentationFormat>
  <Paragraphs>156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Поток</vt:lpstr>
      <vt:lpstr>Универсальные учебные действия в системе современного общего образования.</vt:lpstr>
      <vt:lpstr>Слайд 2</vt:lpstr>
      <vt:lpstr>Слайд 3</vt:lpstr>
      <vt:lpstr> Универсальность УД   </vt:lpstr>
      <vt:lpstr>Основные функции УУД   </vt:lpstr>
      <vt:lpstr>Слайд 6</vt:lpstr>
      <vt:lpstr>Слайд 7</vt:lpstr>
      <vt:lpstr>Слайд 8</vt:lpstr>
      <vt:lpstr>Критерии сформированности личностных УУД:</vt:lpstr>
      <vt:lpstr>Виды универсальных действий:  </vt:lpstr>
      <vt:lpstr>Личностные универсальные учебные действия:</vt:lpstr>
      <vt:lpstr>Познавательные универсальные учебные действия :</vt:lpstr>
      <vt:lpstr>Общеучебные универсальные действия </vt:lpstr>
      <vt:lpstr>Общеучебные универсальные действия: </vt:lpstr>
      <vt:lpstr>Логические универсальные действия:</vt:lpstr>
      <vt:lpstr>Логические универсальные действия:</vt:lpstr>
      <vt:lpstr>Постановка и решение проблемы:</vt:lpstr>
      <vt:lpstr>   Критерии формирования познавательных  УУД:</vt:lpstr>
      <vt:lpstr>Критерии формирования познавательных  УУД:</vt:lpstr>
      <vt:lpstr>Критерии формирования познавательных  УУД:</vt:lpstr>
      <vt:lpstr>       Коммуникативные универсальные учебные действия:</vt:lpstr>
      <vt:lpstr>Критерии сформированности коммуникативных действий:</vt:lpstr>
      <vt:lpstr>Регулятивные универсальные учебные действия:</vt:lpstr>
      <vt:lpstr>Критерии сформированности    регуляции деятельности у учащегося-это способность:</vt:lpstr>
      <vt:lpstr>Критерии сформированности    регуляции деятельности у учащегося-это способность:</vt:lpstr>
      <vt:lpstr>Формирование УДД на уроке можно проследить по следующим позициям:  </vt:lpstr>
      <vt:lpstr>Слайд 27</vt:lpstr>
      <vt:lpstr>Слайд 28</vt:lpstr>
      <vt:lpstr>Слайд 29</vt:lpstr>
      <vt:lpstr>                  Используемая литература: 1. Федеральный государственный образовательный стандарт начального общего образования 2. Г.К Селевко Энциклопедия образовательных технологий, М.2006 3. Т.Н. Беркалиев Развитие образования: опыт реформ и оценки прогресса школы, СПб. 2007 4.Как проектировать универсальные учебные действия в начальной школе : от действия к мысли: пособие для учителя / [А.Г. Асмолов, Г.В. Бурменская, И.А. Володарская и др.]; под ред. А.Г. Асмолова — М.: Просвещение, 2008  5.Формирование универсальных учебных действий в основной школе: от действия к мысли. Система заданий: пособие для учителя / [А.Г. Асмолов, Г.В. Бурменская, И.А. Володарская и др.]; под ред. А.Г. Асмолова. – М.: Просвещение, 2010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Универсальные учебные действия в системе современного общего образования.</dc:title>
  <dc:creator>VSG</dc:creator>
  <cp:lastModifiedBy>Анастасия</cp:lastModifiedBy>
  <cp:revision>34</cp:revision>
  <dcterms:created xsi:type="dcterms:W3CDTF">2012-03-06T13:51:46Z</dcterms:created>
  <dcterms:modified xsi:type="dcterms:W3CDTF">2013-07-10T12:38:45Z</dcterms:modified>
</cp:coreProperties>
</file>