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5"/>
  </p:notesMasterIdLst>
  <p:sldIdLst>
    <p:sldId id="257" r:id="rId2"/>
    <p:sldId id="262" r:id="rId3"/>
    <p:sldId id="261" r:id="rId4"/>
    <p:sldId id="272" r:id="rId5"/>
    <p:sldId id="263" r:id="rId6"/>
    <p:sldId id="266" r:id="rId7"/>
    <p:sldId id="273" r:id="rId8"/>
    <p:sldId id="274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40616-8B98-436C-9C53-D086496E51C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7D099-5C1E-4069-A1B9-39A1906736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4C6691A-6044-4EB1-A9B0-2A6CF75A5525}" type="slidenum">
              <a:rPr lang="ru-RU" sz="1200"/>
              <a:pPr algn="r"/>
              <a:t>5</a:t>
            </a:fld>
            <a:endParaRPr lang="ru-RU" sz="120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C5DE6B-8739-47EC-9839-A3C80235EF77}" type="slidenum">
              <a:rPr lang="ru-RU" sz="1200"/>
              <a:pPr algn="r"/>
              <a:t>5</a:t>
            </a:fld>
            <a:endParaRPr lang="ru-RU" sz="12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  <a:endParaRPr lang="ru-RU" b="1" smtClean="0"/>
          </a:p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ru-RU" b="1" smtClean="0"/>
              <a:t>	</a:t>
            </a:r>
            <a:r>
              <a:rPr lang="ru-RU" b="1" i="1" smtClean="0"/>
              <a:t>Системно-деятельностный подход </a:t>
            </a:r>
            <a:r>
              <a:rPr lang="ru-RU" i="1" smtClean="0"/>
              <a:t> </a:t>
            </a:r>
            <a:r>
              <a:rPr lang="ru-RU" smtClean="0"/>
              <a:t>служит основой  реализации основной образовательной программы начального общего образования  и предполагает ориентацию на достижение основного результата – развитие личности обучающегося на основе универсальных учебных действий познания и освоения мира, признание  решающей роли содержания образования и способов организации образовательной деятельности и учебного сотрудничества в достижении целей личностного и социального развития обучающихся.</a:t>
            </a:r>
            <a:endParaRPr lang="ru-RU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CAED-2633-4806-AB7A-467F4D9437E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37DD35-51EF-47EB-BC20-10740AA11E3F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82A8A4-88D3-475A-BE97-71BEE8C0E8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dalit.ru/images/435000/431176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6858016" cy="21431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подход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организации образовательного процесса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200" b="1" cap="none" dirty="0"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1890135" y="2967335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Рисунок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428868"/>
            <a:ext cx="15335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85720" y="4357694"/>
            <a:ext cx="1785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Л.С.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Выготский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500306"/>
            <a:ext cx="1390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857620" y="4286256"/>
            <a:ext cx="1714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А.Н. Леонтьев</a:t>
            </a:r>
          </a:p>
        </p:txBody>
      </p:sp>
      <p:pic>
        <p:nvPicPr>
          <p:cNvPr id="14" name="Рисунок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2500306"/>
            <a:ext cx="15001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7215206" y="4357694"/>
            <a:ext cx="1571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Д.Б.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Эльконин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70" y="4429132"/>
            <a:ext cx="17145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86380" y="4572008"/>
            <a:ext cx="18573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2000250" y="6215063"/>
            <a:ext cx="1714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П.Я. Гальперин</a:t>
            </a: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5429256" y="6273800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В.В. Давыдов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492125"/>
          <a:ext cx="8715436" cy="5752182"/>
        </p:xfrm>
        <a:graphic>
          <a:graphicData uri="http://schemas.openxmlformats.org/drawingml/2006/table">
            <a:tbl>
              <a:tblPr/>
              <a:tblGrid>
                <a:gridCol w="1714512"/>
                <a:gridCol w="3259241"/>
                <a:gridCol w="3741683"/>
              </a:tblGrid>
              <a:tr h="1428760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Осуществление </a:t>
                      </a: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контроля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Учитель </a:t>
                      </a: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осуществляет контроль за выполнением учащимися практической работы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Учащиеся </a:t>
                      </a: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осуществляют контроль (применяются формы самоконтроля, взаимоконтроля по предложенному талону)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774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Осуществление коррекции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Учащиеся формулируют затруднения и осуществляют коррекцию самостоятельно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4476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>
                          <a:solidFill>
                            <a:srgbClr val="000000"/>
                          </a:solidFill>
                          <a:latin typeface="Times New Roman"/>
                        </a:rPr>
                        <a:t>Оценивание </a:t>
                      </a:r>
                      <a:endParaRPr lang="ru-RU" sz="1800" kern="140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Учитель оценивает работу на уроке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Учащиеся участвуют в  оценке деятельности по её результатам (</a:t>
                      </a:r>
                      <a:r>
                        <a:rPr lang="ru-RU" sz="1800" kern="140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самооценивание</a:t>
                      </a: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, оценивание результатов деятельности товарищей)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080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>
                          <a:solidFill>
                            <a:srgbClr val="000000"/>
                          </a:solidFill>
                          <a:latin typeface="Times New Roman"/>
                        </a:rPr>
                        <a:t>Итог урока</a:t>
                      </a:r>
                      <a:endParaRPr lang="ru-RU" sz="1800" kern="140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Учитель выясняет у учащихся, что они запомнили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Проводится рефлексия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8742">
                <a:tc>
                  <a:txBody>
                    <a:bodyPr/>
                    <a:lstStyle/>
                    <a:p>
                      <a:pPr marR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>
                          <a:solidFill>
                            <a:srgbClr val="000000"/>
                          </a:solidFill>
                          <a:latin typeface="Times New Roman"/>
                        </a:rPr>
                        <a:t>Домашнее задание</a:t>
                      </a:r>
                      <a:endParaRPr lang="ru-RU" sz="1800" kern="140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Учитель объявляет и комментирует (чаще – задание одно для всех)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428625"/>
          <a:ext cx="8534400" cy="518160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Элементы</a:t>
                      </a:r>
                    </a:p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сравнения                            Традиционный урок                     Урок в режиме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деятельностного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подхода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714356"/>
            <a:ext cx="857256" cy="4786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anchor="ctr"/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25" y="2357438"/>
            <a:ext cx="4429125" cy="714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Технология, основанная на создании учебной ситуации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14625" y="3571875"/>
            <a:ext cx="4429125" cy="7858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проектного обучения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14625" y="4714875"/>
            <a:ext cx="4429125" cy="10001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Технология, основанная на уровневой дифференциации обучения</a:t>
            </a:r>
          </a:p>
        </p:txBody>
      </p:sp>
      <p:cxnSp>
        <p:nvCxnSpPr>
          <p:cNvPr id="9" name="Прямая со стрелкой 8"/>
          <p:cNvCxnSpPr>
            <a:stCxn id="3" idx="3"/>
            <a:endCxn id="4" idx="1"/>
          </p:cNvCxnSpPr>
          <p:nvPr/>
        </p:nvCxnSpPr>
        <p:spPr>
          <a:xfrm flipV="1">
            <a:off x="1428750" y="2714625"/>
            <a:ext cx="1285875" cy="392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3"/>
            <a:endCxn id="5" idx="1"/>
          </p:cNvCxnSpPr>
          <p:nvPr/>
        </p:nvCxnSpPr>
        <p:spPr>
          <a:xfrm>
            <a:off x="1428750" y="3106738"/>
            <a:ext cx="1285875" cy="858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3"/>
            <a:endCxn id="6" idx="1"/>
          </p:cNvCxnSpPr>
          <p:nvPr/>
        </p:nvCxnSpPr>
        <p:spPr>
          <a:xfrm>
            <a:off x="1428750" y="3106738"/>
            <a:ext cx="1285875" cy="210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786063" y="1000125"/>
            <a:ext cx="4357687" cy="714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Информационные и коммуникативные </a:t>
            </a:r>
          </a:p>
        </p:txBody>
      </p:sp>
      <p:cxnSp>
        <p:nvCxnSpPr>
          <p:cNvPr id="29" name="Прямая со стрелкой 28"/>
          <p:cNvCxnSpPr>
            <a:stCxn id="3" idx="3"/>
          </p:cNvCxnSpPr>
          <p:nvPr/>
        </p:nvCxnSpPr>
        <p:spPr>
          <a:xfrm flipV="1">
            <a:off x="1428750" y="1357313"/>
            <a:ext cx="1285875" cy="1749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428750" y="1357313"/>
            <a:ext cx="1285875" cy="1749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928688" y="214313"/>
            <a:ext cx="7840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C3C57"/>
                </a:solidFill>
                <a:latin typeface="Times New Roman" pitchFamily="18" charset="0"/>
                <a:cs typeface="Times New Roman" pitchFamily="18" charset="0"/>
              </a:rPr>
              <a:t>Технология деятельностного метода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625" y="1071563"/>
          <a:ext cx="8358188" cy="5429252"/>
        </p:xfrm>
        <a:graphic>
          <a:graphicData uri="http://schemas.openxmlformats.org/drawingml/2006/table">
            <a:tbl>
              <a:tblPr/>
              <a:tblGrid>
                <a:gridCol w="285750"/>
                <a:gridCol w="1930400"/>
                <a:gridCol w="6142038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Организующая роль учителя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7F2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Мотивация к учебной деятельности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Создают условия для возникновения у ученика внутренней потребности включения в деятельность («хочу») и выделения содержательной области («могу»).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2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 и фиксация индивидуального затруднения в пробном действии.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подготовку учащихся к самостоятельному выполнению пробного учебного действия: 1) актуализацию знаний, умений и навыков, достаточных для построения нового способа действий; 2) тренировку соответствующих мыслительных операций. В завершении этапа создается затруднение в индивидуальной деятельности учащимися, которое фиксируется ими самими.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30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Выявление места и причины затруднения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выявление учащимися места и причины затруднения: 1) организовывается восстановление выполненных операций и фиксация места, шага, где возникло затруднение 2) выявление причины затруднения- каких конкретно знаний, умений не хватает для решения исходной задачи такого класса или типа.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Построение проекта выхода из затруднения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процесс открытия нового знания, где учащиеся в коммуникативной форме обдумывают проект будущих учебных действий: ставят цель, строят план достижения цели, выбирают метод разрешения проблемной ситуации.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357188"/>
          <a:ext cx="8501062" cy="6202998"/>
        </p:xfrm>
        <a:graphic>
          <a:graphicData uri="http://schemas.openxmlformats.org/drawingml/2006/table">
            <a:tbl>
              <a:tblPr/>
              <a:tblGrid>
                <a:gridCol w="309562"/>
                <a:gridCol w="1944688"/>
                <a:gridCol w="6246812"/>
              </a:tblGrid>
              <a:tr h="145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построенного проекта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Организует: обсуждение различных вариантов, предложенных учащимися;  выбор оптимального варианта, который фиксируется вербально и знаково. Уточняет характер нового знания.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Первичное закрепление с проговариванием во внешней речи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усвоение учениками нового способа действий при решении типовых задач с их проговариванием (фронтально, в парах или группах).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работа с самопроверкой по эталону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самостоятельное выполнение учащимися задания на новый способ действия и самопроверку на основе сопоставления с эталоном. Создает, по возможности, для каждого ученика ситуацию успеха. </a:t>
                      </a:r>
                    </a:p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Включение в систему знаний и повторение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выявление границ применения нового знания, повторение учебного содержания, необходимого для обеспечения содержательной непрерывности.</a:t>
                      </a:r>
                    </a:p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182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 учебной деятельности.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оценивание учащимися собственной деятельности, фиксирование неразрешённых затруднений на уроке как направления будущей учебной деятельности, обсуждение и запись домашнего задания.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00034" y="214291"/>
            <a:ext cx="4214842" cy="2786082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>
                <a:solidFill>
                  <a:srgbClr val="5E283A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000" b="1" dirty="0">
                <a:solidFill>
                  <a:srgbClr val="5E283A"/>
                </a:solidFill>
                <a:latin typeface="Times New Roman" pitchFamily="18" charset="0"/>
                <a:cs typeface="Times New Roman" pitchFamily="18" charset="0"/>
              </a:rPr>
              <a:t> подход </a:t>
            </a:r>
            <a:r>
              <a:rPr lang="ru-RU" sz="2000" dirty="0">
                <a:solidFill>
                  <a:srgbClr val="5E283A"/>
                </a:solidFill>
                <a:latin typeface="Times New Roman" pitchFamily="18" charset="0"/>
                <a:cs typeface="Times New Roman" pitchFamily="18" charset="0"/>
              </a:rPr>
              <a:t>– это организация учебного процесса, в котором главное место отводится активной и разносторонней, в максимальной степени самостоятельной познавательной деятельности школьника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143504" y="642918"/>
            <a:ext cx="3571900" cy="250033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Сущность системно - </a:t>
            </a:r>
            <a:r>
              <a:rPr lang="ru-RU" sz="2000" b="1" dirty="0" err="1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 подхода </a:t>
            </a:r>
            <a:r>
              <a:rPr lang="ru-RU" sz="20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заключается в рассмотрении развития личности в деятельности и через деятельность.</a:t>
            </a:r>
            <a:endParaRPr lang="ru-RU" sz="2000" dirty="0">
              <a:solidFill>
                <a:srgbClr val="5E283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57158" y="3214686"/>
            <a:ext cx="3857652" cy="3357586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Психологическую основу концепции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подхода к обучению составляет положение: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усвоение содержания обучения и развитие ученика происходит не путем передачи некоторой информации, а в процессе его собственной активной деятельности.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572000" y="3429000"/>
            <a:ext cx="4214810" cy="3000375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подход –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подход к организации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процесса обучения, в котором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первый план выходит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проблема самоопределения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ученика в учебном процессе.</a:t>
            </a:r>
            <a:endParaRPr lang="ru-RU" sz="2000" dirty="0">
              <a:solidFill>
                <a:srgbClr val="5E283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а 1 из 196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4000500"/>
            <a:ext cx="2143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5750" y="428625"/>
            <a:ext cx="8643938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2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концептуальная основа ФГОС общего образования</a:t>
            </a: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428625" y="1285875"/>
            <a:ext cx="8001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Обеспечивает:</a:t>
            </a:r>
          </a:p>
          <a:p>
            <a:endParaRPr lang="ru-RU" sz="8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/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формирование готовности личности к саморазвитию и непрерывному образованию;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проектирование и конструирование социальной среды развития обучающихся в системе образования;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активную учебно-познавательную деятельность обучающихся;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с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учётом индивидуальных возрастных,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психологических и физиологических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особенностей обучающихся. 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2" y="428604"/>
            <a:ext cx="81439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Деятельностный</a:t>
            </a:r>
            <a:r>
              <a:rPr lang="ru-RU" sz="2000" b="1" dirty="0" smtClean="0"/>
              <a:t> подход обусловливает изменение общей парадигмы образования, которая находит отражение в переходе:</a:t>
            </a:r>
            <a:endParaRPr lang="ru-RU" sz="2000" b="1" dirty="0"/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428624" y="1285875"/>
            <a:ext cx="842965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 определения цели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школьного обучения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как усвоения знаний,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умений, навыков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 определению этой цели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 формирования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умения учиться;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● от стихийности учебной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деятельности ученика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 стратегии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ее целенаправленной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планомерного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● от изолированного изучения учащимися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системы научных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понятий, составляющих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содержание учебного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предмета, к включению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содержания обучения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контекст решения значимых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жизненных задач;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● от индивидуальной формы усвоения знаний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 признанию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решающей роли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учебного сотрудничества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достижении целей обучения.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17700"/>
            <a:ext cx="9144000" cy="4940300"/>
          </a:xfrm>
        </p:spPr>
        <p:txBody>
          <a:bodyPr/>
          <a:lstStyle/>
          <a:p>
            <a:pPr marL="609600" indent="-609600" algn="ctr" eaLnBrk="1" hangingPunct="1">
              <a:spcBef>
                <a:spcPct val="0"/>
              </a:spcBef>
              <a:buClr>
                <a:srgbClr val="FFFFFF"/>
              </a:buClr>
              <a:buFont typeface="Arial" charset="0"/>
              <a:buNone/>
              <a:defRPr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spcBef>
                <a:spcPct val="0"/>
              </a:spcBef>
              <a:buClr>
                <a:srgbClr val="FFFFFF"/>
              </a:buClr>
              <a:buFont typeface="Arial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Основная педагогическая задача – </a:t>
            </a:r>
          </a:p>
          <a:p>
            <a:pPr marL="609600" indent="-609600" algn="ctr" eaLnBrk="1" hangingPunct="1">
              <a:spcBef>
                <a:spcPct val="0"/>
              </a:spcBef>
              <a:buClr>
                <a:srgbClr val="FFFFFF"/>
              </a:buClr>
              <a:buFont typeface="Arial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создание и организация условий,</a:t>
            </a:r>
          </a:p>
          <a:p>
            <a:pPr marL="609600" indent="-609600" algn="ctr" eaLnBrk="1" hangingPunct="1">
              <a:spcBef>
                <a:spcPct val="0"/>
              </a:spcBef>
              <a:buClr>
                <a:srgbClr val="FFFFFF"/>
              </a:buClr>
              <a:buFont typeface="Arial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инициирующих детское действие</a:t>
            </a:r>
            <a:endParaRPr lang="ru-RU" sz="2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Oval 6"/>
          <p:cNvSpPr>
            <a:spLocks noChangeArrowheads="1"/>
          </p:cNvSpPr>
          <p:nvPr/>
        </p:nvSpPr>
        <p:spPr bwMode="auto">
          <a:xfrm>
            <a:off x="6443663" y="3968750"/>
            <a:ext cx="2339975" cy="2339975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Tahoma" pitchFamily="34" charset="0"/>
              </a:rPr>
              <a:t>Как учить?</a:t>
            </a:r>
          </a:p>
          <a:p>
            <a:pPr algn="ctr"/>
            <a:endParaRPr lang="ru-RU" sz="1000" b="1" i="1">
              <a:latin typeface="Tahoma" pitchFamily="34" charset="0"/>
            </a:endParaRPr>
          </a:p>
          <a:p>
            <a:pPr algn="ctr"/>
            <a:r>
              <a:rPr lang="ru-RU" b="1">
                <a:latin typeface="Tahoma" pitchFamily="34" charset="0"/>
              </a:rPr>
              <a:t>обновление</a:t>
            </a:r>
          </a:p>
          <a:p>
            <a:pPr algn="ctr"/>
            <a:r>
              <a:rPr lang="ru-RU" b="1">
                <a:latin typeface="Tahoma" pitchFamily="34" charset="0"/>
              </a:rPr>
              <a:t>средств</a:t>
            </a:r>
          </a:p>
          <a:p>
            <a:pPr algn="ctr"/>
            <a:r>
              <a:rPr lang="ru-RU" b="1">
                <a:latin typeface="Tahoma" pitchFamily="34" charset="0"/>
              </a:rPr>
              <a:t>обучения</a:t>
            </a:r>
          </a:p>
        </p:txBody>
      </p:sp>
      <p:sp>
        <p:nvSpPr>
          <p:cNvPr id="3076" name="Oval 5"/>
          <p:cNvSpPr>
            <a:spLocks noChangeArrowheads="1"/>
          </p:cNvSpPr>
          <p:nvPr/>
        </p:nvSpPr>
        <p:spPr bwMode="auto">
          <a:xfrm>
            <a:off x="3240088" y="3968750"/>
            <a:ext cx="2339975" cy="2339975"/>
          </a:xfrm>
          <a:prstGeom prst="ellipse">
            <a:avLst/>
          </a:prstGeom>
          <a:gradFill rotWithShape="1">
            <a:gsLst>
              <a:gs pos="0">
                <a:srgbClr val="FF33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>
                <a:latin typeface="Tahoma" pitchFamily="34" charset="0"/>
              </a:rPr>
              <a:t>Ради чего</a:t>
            </a:r>
          </a:p>
          <a:p>
            <a:pPr algn="ctr">
              <a:defRPr/>
            </a:pPr>
            <a:r>
              <a:rPr lang="ru-RU" sz="2400" b="1" i="1">
                <a:latin typeface="Tahoma" pitchFamily="34" charset="0"/>
              </a:rPr>
              <a:t>учить?</a:t>
            </a:r>
          </a:p>
          <a:p>
            <a:pPr algn="ctr">
              <a:defRPr/>
            </a:pPr>
            <a:endParaRPr lang="ru-RU" b="1" i="1">
              <a:latin typeface="Tahoma" pitchFamily="34" charset="0"/>
            </a:endParaRP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ценности 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образования</a:t>
            </a:r>
          </a:p>
          <a:p>
            <a:pPr algn="ctr">
              <a:defRPr/>
            </a:pPr>
            <a:endParaRPr lang="ru-RU" sz="8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57158" y="3929066"/>
            <a:ext cx="2339975" cy="2339975"/>
          </a:xfrm>
          <a:prstGeom prst="ellipse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 dirty="0">
                <a:latin typeface="Tahoma" pitchFamily="34" charset="0"/>
              </a:rPr>
              <a:t>Чему учить?</a:t>
            </a:r>
          </a:p>
          <a:p>
            <a:pPr algn="ctr">
              <a:defRPr/>
            </a:pPr>
            <a:endParaRPr lang="ru-RU" sz="2400" b="1" i="1" dirty="0">
              <a:latin typeface="Tahoma" pitchFamily="34" charset="0"/>
            </a:endParaRPr>
          </a:p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обновление</a:t>
            </a:r>
          </a:p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содержания</a:t>
            </a:r>
          </a:p>
          <a:p>
            <a:pPr algn="ctr">
              <a:defRPr/>
            </a:pPr>
            <a:endParaRPr lang="ru-RU" sz="800" b="1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gray">
          <a:xfrm>
            <a:off x="250825" y="260350"/>
            <a:ext cx="8712200" cy="576263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sz="3600" b="1" dirty="0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подход</a:t>
            </a:r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719138" y="3536950"/>
            <a:ext cx="7740650" cy="431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/>
              <a:t>Вектор смещения акцентов нового стандарта</a:t>
            </a:r>
          </a:p>
        </p:txBody>
      </p:sp>
      <p:sp>
        <p:nvSpPr>
          <p:cNvPr id="17416" name="AutoShape 9"/>
          <p:cNvSpPr>
            <a:spLocks noChangeArrowheads="1"/>
          </p:cNvSpPr>
          <p:nvPr/>
        </p:nvSpPr>
        <p:spPr bwMode="auto">
          <a:xfrm>
            <a:off x="107950" y="981075"/>
            <a:ext cx="8604250" cy="1223963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 dirty="0"/>
              <a:t>Основной результат – развитие личности ребенка</a:t>
            </a:r>
          </a:p>
          <a:p>
            <a:pPr algn="ctr"/>
            <a:r>
              <a:rPr lang="ru-RU" sz="2000" b="1" i="1" dirty="0"/>
              <a:t>на основе  универсальных учебных действий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28662" y="1357298"/>
            <a:ext cx="2643187" cy="3714750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Дидактические принципы построения урока в режиме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6287" y="571486"/>
            <a:ext cx="3643312" cy="5000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деятельности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6287" y="1285861"/>
            <a:ext cx="3633787" cy="5619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непрерывности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86287" y="2143111"/>
            <a:ext cx="3643312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целостности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86287" y="2928923"/>
            <a:ext cx="3643312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минимакса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86287" y="3714736"/>
            <a:ext cx="3643312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психологической комфортности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287" y="4571986"/>
            <a:ext cx="3643312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вариативности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287" y="5357798"/>
            <a:ext cx="3643312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творчества</a:t>
            </a:r>
          </a:p>
        </p:txBody>
      </p:sp>
      <p:cxnSp>
        <p:nvCxnSpPr>
          <p:cNvPr id="22" name="Прямая со стрелкой 21"/>
          <p:cNvCxnSpPr>
            <a:endCxn id="16" idx="1"/>
          </p:cNvCxnSpPr>
          <p:nvPr/>
        </p:nvCxnSpPr>
        <p:spPr>
          <a:xfrm flipV="1">
            <a:off x="3571849" y="3214673"/>
            <a:ext cx="12144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7" idx="1"/>
          </p:cNvCxnSpPr>
          <p:nvPr/>
        </p:nvCxnSpPr>
        <p:spPr>
          <a:xfrm>
            <a:off x="3571849" y="3214673"/>
            <a:ext cx="1214438" cy="785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8" idx="1"/>
          </p:cNvCxnSpPr>
          <p:nvPr/>
        </p:nvCxnSpPr>
        <p:spPr>
          <a:xfrm rot="16200000" flipH="1">
            <a:off x="3357536" y="3428986"/>
            <a:ext cx="1643063" cy="1214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5" idx="1"/>
          </p:cNvCxnSpPr>
          <p:nvPr/>
        </p:nvCxnSpPr>
        <p:spPr>
          <a:xfrm flipV="1">
            <a:off x="3571849" y="2428861"/>
            <a:ext cx="1214438" cy="785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8" idx="3"/>
            <a:endCxn id="19" idx="1"/>
          </p:cNvCxnSpPr>
          <p:nvPr/>
        </p:nvCxnSpPr>
        <p:spPr>
          <a:xfrm>
            <a:off x="3571849" y="3214673"/>
            <a:ext cx="1214438" cy="2428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8" idx="3"/>
            <a:endCxn id="14" idx="1"/>
          </p:cNvCxnSpPr>
          <p:nvPr/>
        </p:nvCxnSpPr>
        <p:spPr>
          <a:xfrm flipV="1">
            <a:off x="3571849" y="1566848"/>
            <a:ext cx="1214438" cy="1647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8" idx="3"/>
            <a:endCxn id="13" idx="1"/>
          </p:cNvCxnSpPr>
          <p:nvPr/>
        </p:nvCxnSpPr>
        <p:spPr>
          <a:xfrm flipV="1">
            <a:off x="3571849" y="820723"/>
            <a:ext cx="1214438" cy="239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5"/>
            <a:ext cx="8429684" cy="527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2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ru-RU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ru-RU" sz="2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еализации принципов системно -</a:t>
            </a:r>
            <a:r>
              <a:rPr lang="ru-RU" sz="22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подхода при построении учебных и внеурочных занятий</a:t>
            </a:r>
            <a:r>
              <a:rPr lang="ru-RU" sz="2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defRPr/>
            </a:pPr>
            <a:endParaRPr lang="ru-RU" sz="22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включение учащихся в активную мотивирующую учебную и внеурочную деятельность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интеграция учебной и </a:t>
            </a:r>
            <a:r>
              <a:rPr lang="ru-RU" sz="2200" dirty="0" err="1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 деятельности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ориентация на зону ближайшего развития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взаимодействие учащихся друг с другом и педагогом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самостоятельная организация учащимися собственной учебной деятельности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ориентация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на диалоговое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взаимодействие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активная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работа с различными источниками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активных форм и методов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организация рефлексии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специальных ситуаций, обеспечивающих развитие УУД</a:t>
            </a: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endParaRPr lang="ru-RU" sz="2200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-54662"/>
            <a:ext cx="8429684" cy="691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2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Формы организации </a:t>
            </a:r>
            <a:r>
              <a:rPr lang="ru-RU" sz="22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познавательной </a:t>
            </a:r>
            <a:r>
              <a:rPr lang="ru-RU" sz="22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деятельности учеников</a:t>
            </a:r>
            <a:r>
              <a:rPr lang="ru-RU" sz="2200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200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включение учащихся в активную мотивирующую учебную и внеурочную деятельность </a:t>
            </a:r>
            <a:endParaRPr lang="ru-RU" sz="2200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игровое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экспериментирование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драматизации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проблемно ориентированный диалог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учебная дискуссия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формулирование вопросов для получения информации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ситуации выбора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анализ жизненного опыта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рефлексивный анализ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рецензирование работ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составление каталогов и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систематизаторов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разработка алгоритмов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проблемных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ситуаций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моделирование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обсуждение докладов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организация опытов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подготовка презентаций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практических </a:t>
            </a: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работ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Исследование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22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проектов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  <a:defRPr/>
            </a:pPr>
            <a:endParaRPr lang="ru-RU" sz="2000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355600">
              <a:lnSpc>
                <a:spcPct val="90000"/>
              </a:lnSpc>
              <a:buFont typeface="Wingdings" pitchFamily="2" charset="2"/>
              <a:buChar char="v"/>
              <a:defRPr/>
            </a:pPr>
            <a:endParaRPr lang="ru-RU" sz="2000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1071563"/>
          <a:ext cx="8429684" cy="5580701"/>
        </p:xfrm>
        <a:graphic>
          <a:graphicData uri="http://schemas.openxmlformats.org/drawingml/2006/table">
            <a:tbl>
              <a:tblPr/>
              <a:tblGrid>
                <a:gridCol w="1857388"/>
                <a:gridCol w="3000396"/>
                <a:gridCol w="3571900"/>
              </a:tblGrid>
              <a:tr h="64294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Элементы </a:t>
                      </a:r>
                      <a:endParaRPr lang="ru-RU" sz="16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сравнения</a:t>
                      </a:r>
                      <a:endParaRPr lang="ru-RU" sz="16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Традиционный урок</a:t>
                      </a:r>
                      <a:endParaRPr lang="ru-RU" sz="16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Урок в режиме </a:t>
                      </a:r>
                      <a:r>
                        <a:rPr lang="ru-RU" sz="1600" b="1" kern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деятельностного</a:t>
                      </a:r>
                      <a:r>
                        <a:rPr lang="ru-RU" sz="1600" b="1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подхода</a:t>
                      </a:r>
                      <a:endParaRPr lang="ru-RU" sz="16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08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Формулирование  темы </a:t>
                      </a: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урока</a:t>
                      </a: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сообщает </a:t>
                      </a: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учащимся</a:t>
                      </a: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Формулируют сами учащиеся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08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Постановка целей и задач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формулирует и сообщает учащимся, чему должны </a:t>
                      </a: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научиться</a:t>
                      </a: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Формулируют сами учащиеся, определив границы знания и незнания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7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Планирование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сообщает учащимся, какую работу они должны выполнить, чтобы достичь </a:t>
                      </a: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</a:p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Планирование учащимися способов достижения намеченной цели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0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Практическая деятельность учащихся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 руководством учителя учащиеся выполняют ряд практических задач (чаще применяется фронтальная форма организации деятельности</a:t>
                      </a:r>
                      <a:r>
                        <a:rPr lang="ru-RU" sz="1800" kern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kern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4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Учащиеся осуществляют учебные действия по намеченному плану (применяются групповая и  индивидуальная форма организации деятельности)</a:t>
                      </a:r>
                    </a:p>
                  </a:txBody>
                  <a:tcPr marL="56081" marR="5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625" y="428625"/>
            <a:ext cx="8572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урока в рамках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973</Words>
  <Application>Microsoft Office PowerPoint</Application>
  <PresentationFormat>Экран (4:3)</PresentationFormat>
  <Paragraphs>186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деятельностный подход  к организации образовательного процесса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деятельностный подход  к организации образовательного процесса </dc:title>
  <dc:creator>Анастасия</dc:creator>
  <cp:lastModifiedBy>Анастасия</cp:lastModifiedBy>
  <cp:revision>13</cp:revision>
  <dcterms:created xsi:type="dcterms:W3CDTF">2012-12-13T12:07:33Z</dcterms:created>
  <dcterms:modified xsi:type="dcterms:W3CDTF">2012-12-13T14:12:42Z</dcterms:modified>
</cp:coreProperties>
</file>