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71" r:id="rId14"/>
    <p:sldId id="267" r:id="rId15"/>
    <p:sldId id="268" r:id="rId16"/>
    <p:sldId id="272" r:id="rId17"/>
    <p:sldId id="273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C1052-C5D1-4AFD-907E-C0C8380A259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36E8E2-77E1-4F88-84F5-2C1E3B44395B}">
      <dgm:prSet phldrT="[Текст]"/>
      <dgm:spPr/>
      <dgm:t>
        <a:bodyPr/>
        <a:lstStyle/>
        <a:p>
          <a:r>
            <a:rPr lang="ru-RU" b="1" dirty="0" smtClean="0"/>
            <a:t>Виды референдумов</a:t>
          </a:r>
          <a:endParaRPr lang="ru-RU" b="1" dirty="0"/>
        </a:p>
      </dgm:t>
    </dgm:pt>
    <dgm:pt modelId="{376D6F8A-AE90-4E23-BE5D-722B3C0E5D66}" type="parTrans" cxnId="{AE716C7A-20BE-44AF-9B99-0B60ACA47654}">
      <dgm:prSet/>
      <dgm:spPr/>
      <dgm:t>
        <a:bodyPr/>
        <a:lstStyle/>
        <a:p>
          <a:endParaRPr lang="ru-RU"/>
        </a:p>
      </dgm:t>
    </dgm:pt>
    <dgm:pt modelId="{86C752F3-87EF-4D79-99AD-37A49450878C}" type="sibTrans" cxnId="{AE716C7A-20BE-44AF-9B99-0B60ACA47654}">
      <dgm:prSet/>
      <dgm:spPr/>
      <dgm:t>
        <a:bodyPr/>
        <a:lstStyle/>
        <a:p>
          <a:endParaRPr lang="ru-RU"/>
        </a:p>
      </dgm:t>
    </dgm:pt>
    <dgm:pt modelId="{DE236127-8A7B-4832-BA2E-70A7BADAC9D8}">
      <dgm:prSet phldrT="[Текст]"/>
      <dgm:spPr/>
      <dgm:t>
        <a:bodyPr/>
        <a:lstStyle/>
        <a:p>
          <a:r>
            <a:rPr lang="ru-RU" b="1" dirty="0" smtClean="0"/>
            <a:t>По территории</a:t>
          </a:r>
          <a:endParaRPr lang="ru-RU" b="1" dirty="0"/>
        </a:p>
      </dgm:t>
    </dgm:pt>
    <dgm:pt modelId="{92A87A9D-E9CB-4371-855E-55D55507DADE}" type="parTrans" cxnId="{C1C0F695-6E80-476D-84AA-1CC8691A98B8}">
      <dgm:prSet/>
      <dgm:spPr/>
      <dgm:t>
        <a:bodyPr/>
        <a:lstStyle/>
        <a:p>
          <a:endParaRPr lang="ru-RU"/>
        </a:p>
      </dgm:t>
    </dgm:pt>
    <dgm:pt modelId="{DD3EE6A6-A041-43A4-B744-C901683D24DE}" type="sibTrans" cxnId="{C1C0F695-6E80-476D-84AA-1CC8691A98B8}">
      <dgm:prSet/>
      <dgm:spPr/>
      <dgm:t>
        <a:bodyPr/>
        <a:lstStyle/>
        <a:p>
          <a:endParaRPr lang="ru-RU"/>
        </a:p>
      </dgm:t>
    </dgm:pt>
    <dgm:pt modelId="{B580876F-DA1F-4AC1-81A7-5FF14E277962}">
      <dgm:prSet phldrT="[Текст]"/>
      <dgm:spPr/>
      <dgm:t>
        <a:bodyPr/>
        <a:lstStyle/>
        <a:p>
          <a:r>
            <a:rPr lang="ru-RU" b="1" dirty="0" smtClean="0"/>
            <a:t>По юридической силе</a:t>
          </a:r>
          <a:endParaRPr lang="ru-RU" b="1" dirty="0"/>
        </a:p>
      </dgm:t>
    </dgm:pt>
    <dgm:pt modelId="{914C9568-0E43-461C-8579-133BDF84F1BF}" type="parTrans" cxnId="{A01CFDE8-2897-4750-9A01-872103F0D7C5}">
      <dgm:prSet/>
      <dgm:spPr/>
      <dgm:t>
        <a:bodyPr/>
        <a:lstStyle/>
        <a:p>
          <a:endParaRPr lang="ru-RU"/>
        </a:p>
      </dgm:t>
    </dgm:pt>
    <dgm:pt modelId="{F9299907-1B21-47E1-8A7B-3663C4F45277}" type="sibTrans" cxnId="{A01CFDE8-2897-4750-9A01-872103F0D7C5}">
      <dgm:prSet/>
      <dgm:spPr/>
      <dgm:t>
        <a:bodyPr/>
        <a:lstStyle/>
        <a:p>
          <a:endParaRPr lang="ru-RU"/>
        </a:p>
      </dgm:t>
    </dgm:pt>
    <dgm:pt modelId="{F5BDE688-0AA8-4021-9AAC-BF0A57448026}">
      <dgm:prSet phldrT="[Текст]"/>
      <dgm:spPr/>
      <dgm:t>
        <a:bodyPr/>
        <a:lstStyle/>
        <a:p>
          <a:r>
            <a:rPr lang="ru-RU" b="1" dirty="0" smtClean="0"/>
            <a:t>Общероссийский</a:t>
          </a:r>
        </a:p>
        <a:p>
          <a:r>
            <a:rPr lang="ru-RU" b="1" dirty="0" smtClean="0"/>
            <a:t>Субъектов РФ</a:t>
          </a:r>
        </a:p>
        <a:p>
          <a:r>
            <a:rPr lang="ru-RU" b="1" dirty="0" smtClean="0"/>
            <a:t>местный</a:t>
          </a:r>
          <a:endParaRPr lang="ru-RU" b="1" dirty="0"/>
        </a:p>
      </dgm:t>
    </dgm:pt>
    <dgm:pt modelId="{CC5A49B8-75E5-4776-981A-9FD46C0B9AF4}" type="parTrans" cxnId="{4B9412CB-74C8-49FA-9EE5-0415BF869AB5}">
      <dgm:prSet/>
      <dgm:spPr/>
      <dgm:t>
        <a:bodyPr/>
        <a:lstStyle/>
        <a:p>
          <a:endParaRPr lang="ru-RU"/>
        </a:p>
      </dgm:t>
    </dgm:pt>
    <dgm:pt modelId="{47746D24-A8B9-4BC6-88E3-B8EDD9D85C47}" type="sibTrans" cxnId="{4B9412CB-74C8-49FA-9EE5-0415BF869AB5}">
      <dgm:prSet/>
      <dgm:spPr/>
      <dgm:t>
        <a:bodyPr/>
        <a:lstStyle/>
        <a:p>
          <a:endParaRPr lang="ru-RU"/>
        </a:p>
      </dgm:t>
    </dgm:pt>
    <dgm:pt modelId="{4DB56DC7-17E5-456A-9B4D-C0BAE5C04957}">
      <dgm:prSet phldrT="[Текст]"/>
      <dgm:spPr/>
      <dgm:t>
        <a:bodyPr/>
        <a:lstStyle/>
        <a:p>
          <a:r>
            <a:rPr lang="ru-RU" b="1" dirty="0" smtClean="0"/>
            <a:t>Конституционный</a:t>
          </a:r>
        </a:p>
        <a:p>
          <a:r>
            <a:rPr lang="ru-RU" b="1" dirty="0" smtClean="0"/>
            <a:t>Законодательный</a:t>
          </a:r>
        </a:p>
        <a:p>
          <a:r>
            <a:rPr lang="ru-RU" b="1" dirty="0" smtClean="0"/>
            <a:t>консультационный</a:t>
          </a:r>
          <a:endParaRPr lang="ru-RU" b="1" dirty="0"/>
        </a:p>
      </dgm:t>
    </dgm:pt>
    <dgm:pt modelId="{335AB124-D99F-450A-BEF0-9FE61A01542B}" type="parTrans" cxnId="{4591A349-64B4-45D4-8E71-B34F986F51C2}">
      <dgm:prSet/>
      <dgm:spPr/>
      <dgm:t>
        <a:bodyPr/>
        <a:lstStyle/>
        <a:p>
          <a:endParaRPr lang="ru-RU"/>
        </a:p>
      </dgm:t>
    </dgm:pt>
    <dgm:pt modelId="{5AF7B58A-5EDA-4175-A113-2577D80A0719}" type="sibTrans" cxnId="{4591A349-64B4-45D4-8E71-B34F986F51C2}">
      <dgm:prSet/>
      <dgm:spPr/>
      <dgm:t>
        <a:bodyPr/>
        <a:lstStyle/>
        <a:p>
          <a:endParaRPr lang="ru-RU"/>
        </a:p>
      </dgm:t>
    </dgm:pt>
    <dgm:pt modelId="{B3880AE9-D6D6-4080-A0E1-FAA3FE67E0DE}" type="pres">
      <dgm:prSet presAssocID="{89CC1052-C5D1-4AFD-907E-C0C8380A259B}" presName="diagram" presStyleCnt="0">
        <dgm:presLayoutVars>
          <dgm:dir/>
          <dgm:resizeHandles val="exact"/>
        </dgm:presLayoutVars>
      </dgm:prSet>
      <dgm:spPr/>
    </dgm:pt>
    <dgm:pt modelId="{995651BB-82F4-4CDF-9644-D6C2CC49A941}" type="pres">
      <dgm:prSet presAssocID="{9136E8E2-77E1-4F88-84F5-2C1E3B44395B}" presName="node" presStyleLbl="node1" presStyleIdx="0" presStyleCnt="5" custLinFactNeighborX="54425" custLinFactNeighborY="-3745">
        <dgm:presLayoutVars>
          <dgm:bulletEnabled val="1"/>
        </dgm:presLayoutVars>
      </dgm:prSet>
      <dgm:spPr/>
    </dgm:pt>
    <dgm:pt modelId="{876B3AF6-C220-410C-A0D4-6EEF9DC967F0}" type="pres">
      <dgm:prSet presAssocID="{86C752F3-87EF-4D79-99AD-37A49450878C}" presName="sibTrans" presStyleCnt="0"/>
      <dgm:spPr/>
    </dgm:pt>
    <dgm:pt modelId="{BE51461F-E7FD-45E8-BA3D-EE3576BEF426}" type="pres">
      <dgm:prSet presAssocID="{DE236127-8A7B-4832-BA2E-70A7BADAC9D8}" presName="node" presStyleLbl="node1" presStyleIdx="1" presStyleCnt="5" custLinFactNeighborX="48385" custLinFactNeighborY="99278">
        <dgm:presLayoutVars>
          <dgm:bulletEnabled val="1"/>
        </dgm:presLayoutVars>
      </dgm:prSet>
      <dgm:spPr/>
    </dgm:pt>
    <dgm:pt modelId="{4BA94A54-CAA1-4AC0-A156-F16FBDBBFAA1}" type="pres">
      <dgm:prSet presAssocID="{DD3EE6A6-A041-43A4-B744-C901683D24DE}" presName="sibTrans" presStyleCnt="0"/>
      <dgm:spPr/>
    </dgm:pt>
    <dgm:pt modelId="{B7EEEA9C-DE68-47B4-B36C-BE923175A012}" type="pres">
      <dgm:prSet presAssocID="{B580876F-DA1F-4AC1-81A7-5FF14E277962}" presName="node" presStyleLbl="node1" presStyleIdx="2" presStyleCnt="5" custLinFactNeighborX="-38296" custLinFactNeighborY="-17388">
        <dgm:presLayoutVars>
          <dgm:bulletEnabled val="1"/>
        </dgm:presLayoutVars>
      </dgm:prSet>
      <dgm:spPr/>
    </dgm:pt>
    <dgm:pt modelId="{A7A40B40-5AF8-46A1-A563-03A8F57A558B}" type="pres">
      <dgm:prSet presAssocID="{F9299907-1B21-47E1-8A7B-3663C4F45277}" presName="sibTrans" presStyleCnt="0"/>
      <dgm:spPr/>
    </dgm:pt>
    <dgm:pt modelId="{CC7EC5FD-10F1-4E42-BEAF-99E6CF2D84BD}" type="pres">
      <dgm:prSet presAssocID="{F5BDE688-0AA8-4021-9AAC-BF0A57448026}" presName="node" presStyleLbl="node1" presStyleIdx="3" presStyleCnt="5" custLinFactY="15031" custLinFactNeighborX="65943" custLinFactNeighborY="100000">
        <dgm:presLayoutVars>
          <dgm:bulletEnabled val="1"/>
        </dgm:presLayoutVars>
      </dgm:prSet>
      <dgm:spPr/>
    </dgm:pt>
    <dgm:pt modelId="{625658E7-831D-4881-A641-D7B72763801D}" type="pres">
      <dgm:prSet presAssocID="{47746D24-A8B9-4BC6-88E3-B8EDD9D85C47}" presName="sibTrans" presStyleCnt="0"/>
      <dgm:spPr/>
    </dgm:pt>
    <dgm:pt modelId="{BF0B90C4-C7EA-479B-8BAE-E267B933E676}" type="pres">
      <dgm:prSet presAssocID="{4DB56DC7-17E5-456A-9B4D-C0BAE5C04957}" presName="node" presStyleLbl="node1" presStyleIdx="4" presStyleCnt="5" custLinFactNeighborX="-98981" custLinFactNeighborY="51572">
        <dgm:presLayoutVars>
          <dgm:bulletEnabled val="1"/>
        </dgm:presLayoutVars>
      </dgm:prSet>
      <dgm:spPr/>
    </dgm:pt>
  </dgm:ptLst>
  <dgm:cxnLst>
    <dgm:cxn modelId="{B38A8032-8147-4943-BEFB-03809E616883}" type="presOf" srcId="{9136E8E2-77E1-4F88-84F5-2C1E3B44395B}" destId="{995651BB-82F4-4CDF-9644-D6C2CC49A941}" srcOrd="0" destOrd="0" presId="urn:microsoft.com/office/officeart/2005/8/layout/default"/>
    <dgm:cxn modelId="{4B9412CB-74C8-49FA-9EE5-0415BF869AB5}" srcId="{89CC1052-C5D1-4AFD-907E-C0C8380A259B}" destId="{F5BDE688-0AA8-4021-9AAC-BF0A57448026}" srcOrd="3" destOrd="0" parTransId="{CC5A49B8-75E5-4776-981A-9FD46C0B9AF4}" sibTransId="{47746D24-A8B9-4BC6-88E3-B8EDD9D85C47}"/>
    <dgm:cxn modelId="{4591A349-64B4-45D4-8E71-B34F986F51C2}" srcId="{89CC1052-C5D1-4AFD-907E-C0C8380A259B}" destId="{4DB56DC7-17E5-456A-9B4D-C0BAE5C04957}" srcOrd="4" destOrd="0" parTransId="{335AB124-D99F-450A-BEF0-9FE61A01542B}" sibTransId="{5AF7B58A-5EDA-4175-A113-2577D80A0719}"/>
    <dgm:cxn modelId="{65CC4B73-0F5C-4530-B02A-42CF8B89FEC8}" type="presOf" srcId="{89CC1052-C5D1-4AFD-907E-C0C8380A259B}" destId="{B3880AE9-D6D6-4080-A0E1-FAA3FE67E0DE}" srcOrd="0" destOrd="0" presId="urn:microsoft.com/office/officeart/2005/8/layout/default"/>
    <dgm:cxn modelId="{C1C0F695-6E80-476D-84AA-1CC8691A98B8}" srcId="{89CC1052-C5D1-4AFD-907E-C0C8380A259B}" destId="{DE236127-8A7B-4832-BA2E-70A7BADAC9D8}" srcOrd="1" destOrd="0" parTransId="{92A87A9D-E9CB-4371-855E-55D55507DADE}" sibTransId="{DD3EE6A6-A041-43A4-B744-C901683D24DE}"/>
    <dgm:cxn modelId="{C044DF62-FC09-4B3A-8464-C9E1AF3A3D84}" type="presOf" srcId="{B580876F-DA1F-4AC1-81A7-5FF14E277962}" destId="{B7EEEA9C-DE68-47B4-B36C-BE923175A012}" srcOrd="0" destOrd="0" presId="urn:microsoft.com/office/officeart/2005/8/layout/default"/>
    <dgm:cxn modelId="{47B2AC2E-34AC-4EDE-9F1B-6A8AF4858CA3}" type="presOf" srcId="{4DB56DC7-17E5-456A-9B4D-C0BAE5C04957}" destId="{BF0B90C4-C7EA-479B-8BAE-E267B933E676}" srcOrd="0" destOrd="0" presId="urn:microsoft.com/office/officeart/2005/8/layout/default"/>
    <dgm:cxn modelId="{BA6AD6F7-82C1-437D-ACCD-8C414912C316}" type="presOf" srcId="{F5BDE688-0AA8-4021-9AAC-BF0A57448026}" destId="{CC7EC5FD-10F1-4E42-BEAF-99E6CF2D84BD}" srcOrd="0" destOrd="0" presId="urn:microsoft.com/office/officeart/2005/8/layout/default"/>
    <dgm:cxn modelId="{AE716C7A-20BE-44AF-9B99-0B60ACA47654}" srcId="{89CC1052-C5D1-4AFD-907E-C0C8380A259B}" destId="{9136E8E2-77E1-4F88-84F5-2C1E3B44395B}" srcOrd="0" destOrd="0" parTransId="{376D6F8A-AE90-4E23-BE5D-722B3C0E5D66}" sibTransId="{86C752F3-87EF-4D79-99AD-37A49450878C}"/>
    <dgm:cxn modelId="{C8AB935C-B8F5-4F58-A7E1-CB1DB2F5939A}" type="presOf" srcId="{DE236127-8A7B-4832-BA2E-70A7BADAC9D8}" destId="{BE51461F-E7FD-45E8-BA3D-EE3576BEF426}" srcOrd="0" destOrd="0" presId="urn:microsoft.com/office/officeart/2005/8/layout/default"/>
    <dgm:cxn modelId="{A01CFDE8-2897-4750-9A01-872103F0D7C5}" srcId="{89CC1052-C5D1-4AFD-907E-C0C8380A259B}" destId="{B580876F-DA1F-4AC1-81A7-5FF14E277962}" srcOrd="2" destOrd="0" parTransId="{914C9568-0E43-461C-8579-133BDF84F1BF}" sibTransId="{F9299907-1B21-47E1-8A7B-3663C4F45277}"/>
    <dgm:cxn modelId="{3745431D-6855-47DF-9412-E801C67D0276}" type="presParOf" srcId="{B3880AE9-D6D6-4080-A0E1-FAA3FE67E0DE}" destId="{995651BB-82F4-4CDF-9644-D6C2CC49A941}" srcOrd="0" destOrd="0" presId="urn:microsoft.com/office/officeart/2005/8/layout/default"/>
    <dgm:cxn modelId="{E94F1D20-16D5-4D70-B506-DA341E7E21B4}" type="presParOf" srcId="{B3880AE9-D6D6-4080-A0E1-FAA3FE67E0DE}" destId="{876B3AF6-C220-410C-A0D4-6EEF9DC967F0}" srcOrd="1" destOrd="0" presId="urn:microsoft.com/office/officeart/2005/8/layout/default"/>
    <dgm:cxn modelId="{9E6C5AFD-5A9B-4410-82D2-09E8A2A35AD4}" type="presParOf" srcId="{B3880AE9-D6D6-4080-A0E1-FAA3FE67E0DE}" destId="{BE51461F-E7FD-45E8-BA3D-EE3576BEF426}" srcOrd="2" destOrd="0" presId="urn:microsoft.com/office/officeart/2005/8/layout/default"/>
    <dgm:cxn modelId="{9985F893-D615-4481-A958-D891933EC1F7}" type="presParOf" srcId="{B3880AE9-D6D6-4080-A0E1-FAA3FE67E0DE}" destId="{4BA94A54-CAA1-4AC0-A156-F16FBDBBFAA1}" srcOrd="3" destOrd="0" presId="urn:microsoft.com/office/officeart/2005/8/layout/default"/>
    <dgm:cxn modelId="{06A94B57-538F-4CB3-B28F-5F9FEA803073}" type="presParOf" srcId="{B3880AE9-D6D6-4080-A0E1-FAA3FE67E0DE}" destId="{B7EEEA9C-DE68-47B4-B36C-BE923175A012}" srcOrd="4" destOrd="0" presId="urn:microsoft.com/office/officeart/2005/8/layout/default"/>
    <dgm:cxn modelId="{14A3656E-C2F9-4BBA-BCFE-36ADC77DA147}" type="presParOf" srcId="{B3880AE9-D6D6-4080-A0E1-FAA3FE67E0DE}" destId="{A7A40B40-5AF8-46A1-A563-03A8F57A558B}" srcOrd="5" destOrd="0" presId="urn:microsoft.com/office/officeart/2005/8/layout/default"/>
    <dgm:cxn modelId="{A03BBA27-3B31-4880-976C-7630243AD971}" type="presParOf" srcId="{B3880AE9-D6D6-4080-A0E1-FAA3FE67E0DE}" destId="{CC7EC5FD-10F1-4E42-BEAF-99E6CF2D84BD}" srcOrd="6" destOrd="0" presId="urn:microsoft.com/office/officeart/2005/8/layout/default"/>
    <dgm:cxn modelId="{7F4BA95D-68F9-4266-BCA1-2A2B7C6F2755}" type="presParOf" srcId="{B3880AE9-D6D6-4080-A0E1-FAA3FE67E0DE}" destId="{625658E7-831D-4881-A641-D7B72763801D}" srcOrd="7" destOrd="0" presId="urn:microsoft.com/office/officeart/2005/8/layout/default"/>
    <dgm:cxn modelId="{532DD6D0-7615-468C-96D7-771B144C8208}" type="presParOf" srcId="{B3880AE9-D6D6-4080-A0E1-FAA3FE67E0DE}" destId="{BF0B90C4-C7EA-479B-8BAE-E267B933E67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5651BB-82F4-4CDF-9644-D6C2CC49A941}">
      <dsp:nvSpPr>
        <dsp:cNvPr id="0" name=""/>
        <dsp:cNvSpPr/>
      </dsp:nvSpPr>
      <dsp:spPr>
        <a:xfrm>
          <a:off x="1751853" y="0"/>
          <a:ext cx="2562820" cy="1537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Виды референдумов</a:t>
          </a:r>
          <a:endParaRPr lang="ru-RU" sz="2200" b="1" kern="1200" dirty="0"/>
        </a:p>
      </dsp:txBody>
      <dsp:txXfrm>
        <a:off x="1751853" y="0"/>
        <a:ext cx="2562820" cy="1537692"/>
      </dsp:txXfrm>
    </dsp:sp>
    <dsp:sp modelId="{BE51461F-E7FD-45E8-BA3D-EE3576BEF426}">
      <dsp:nvSpPr>
        <dsp:cNvPr id="0" name=""/>
        <dsp:cNvSpPr/>
      </dsp:nvSpPr>
      <dsp:spPr>
        <a:xfrm>
          <a:off x="3533179" y="1527941"/>
          <a:ext cx="2562820" cy="1537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 территории</a:t>
          </a:r>
          <a:endParaRPr lang="ru-RU" sz="2200" b="1" kern="1200" dirty="0"/>
        </a:p>
      </dsp:txBody>
      <dsp:txXfrm>
        <a:off x="3533179" y="1527941"/>
        <a:ext cx="2562820" cy="1537692"/>
      </dsp:txXfrm>
    </dsp:sp>
    <dsp:sp modelId="{B7EEEA9C-DE68-47B4-B36C-BE923175A012}">
      <dsp:nvSpPr>
        <dsp:cNvPr id="0" name=""/>
        <dsp:cNvSpPr/>
      </dsp:nvSpPr>
      <dsp:spPr>
        <a:xfrm>
          <a:off x="0" y="1527951"/>
          <a:ext cx="2562820" cy="1537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 юридической силе</a:t>
          </a:r>
          <a:endParaRPr lang="ru-RU" sz="2200" b="1" kern="1200" dirty="0"/>
        </a:p>
      </dsp:txBody>
      <dsp:txXfrm>
        <a:off x="0" y="1527951"/>
        <a:ext cx="2562820" cy="1537692"/>
      </dsp:txXfrm>
    </dsp:sp>
    <dsp:sp modelId="{CC7EC5FD-10F1-4E42-BEAF-99E6CF2D84BD}">
      <dsp:nvSpPr>
        <dsp:cNvPr id="0" name=""/>
        <dsp:cNvSpPr/>
      </dsp:nvSpPr>
      <dsp:spPr>
        <a:xfrm>
          <a:off x="3533179" y="3564148"/>
          <a:ext cx="2562820" cy="1537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Общероссийский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Субъектов РФ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местный</a:t>
          </a:r>
          <a:endParaRPr lang="ru-RU" sz="2200" b="1" kern="1200" dirty="0"/>
        </a:p>
      </dsp:txBody>
      <dsp:txXfrm>
        <a:off x="3533179" y="3564148"/>
        <a:ext cx="2562820" cy="1537692"/>
      </dsp:txXfrm>
    </dsp:sp>
    <dsp:sp modelId="{BF0B90C4-C7EA-479B-8BAE-E267B933E676}">
      <dsp:nvSpPr>
        <dsp:cNvPr id="0" name=""/>
        <dsp:cNvSpPr/>
      </dsp:nvSpPr>
      <dsp:spPr>
        <a:xfrm>
          <a:off x="0" y="3590651"/>
          <a:ext cx="2562820" cy="1537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Конституционный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Законодательный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консультационный</a:t>
          </a:r>
          <a:endParaRPr lang="ru-RU" sz="2200" b="1" kern="1200" dirty="0"/>
        </a:p>
      </dsp:txBody>
      <dsp:txXfrm>
        <a:off x="0" y="3590651"/>
        <a:ext cx="2562820" cy="1537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8DDE7-DF42-47CC-9434-B48C77C6AB3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E9844-A885-49EC-9C51-091D2A19A7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Плебисцит, референдум, всенародный опрос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Элективный курс по политологии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10-11 классы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Составила учитель истории МКОУ «</a:t>
            </a:r>
            <a:r>
              <a:rPr lang="ru-RU" dirty="0" err="1" smtClean="0">
                <a:solidFill>
                  <a:schemeClr val="tx1"/>
                </a:solidFill>
              </a:rPr>
              <a:t>Гауфская</a:t>
            </a:r>
            <a:r>
              <a:rPr lang="ru-RU" dirty="0" smtClean="0">
                <a:solidFill>
                  <a:schemeClr val="tx1"/>
                </a:solidFill>
              </a:rPr>
              <a:t> СОШ»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Кущенко</a:t>
            </a:r>
            <a:r>
              <a:rPr lang="ru-RU" dirty="0" smtClean="0">
                <a:solidFill>
                  <a:schemeClr val="tx1"/>
                </a:solidFill>
              </a:rPr>
              <a:t> Г.В.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Галина\Desktop\Новая папка (2)\iгал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20688"/>
            <a:ext cx="2543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Порядок проведения референдума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Инициирует проведение референдума активная группа граждан численностью не менее 100 человек</a:t>
            </a:r>
          </a:p>
          <a:p>
            <a:r>
              <a:rPr lang="ru-RU" dirty="0" smtClean="0"/>
              <a:t>2. Группа проводит сбор подписей в поддержку референдума</a:t>
            </a:r>
          </a:p>
        </p:txBody>
      </p:sp>
      <p:pic>
        <p:nvPicPr>
          <p:cNvPr id="6147" name="Picture 3" descr="C:\Users\Галина\Desktop\Новая папка (2)\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915054"/>
            <a:ext cx="3528392" cy="2646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/>
          <a:lstStyle/>
          <a:p>
            <a:r>
              <a:rPr lang="ru-RU" dirty="0" smtClean="0"/>
              <a:t>3. Если собрано не менее 2 </a:t>
            </a:r>
            <a:r>
              <a:rPr lang="ru-RU" dirty="0" err="1" smtClean="0"/>
              <a:t>млн</a:t>
            </a:r>
            <a:r>
              <a:rPr lang="ru-RU" dirty="0" smtClean="0"/>
              <a:t> подписей, то Центризбирком направляет Президенту свое заключение</a:t>
            </a:r>
          </a:p>
          <a:p>
            <a:r>
              <a:rPr lang="ru-RU" dirty="0" smtClean="0"/>
              <a:t>4. Президент назначает дату референдума</a:t>
            </a:r>
          </a:p>
          <a:p>
            <a:endParaRPr lang="ru-RU" dirty="0"/>
          </a:p>
        </p:txBody>
      </p:sp>
      <p:pic>
        <p:nvPicPr>
          <p:cNvPr id="7170" name="Picture 2" descr="C:\Users\Галина\Desktop\Новая папка (2)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6238" y="2557643"/>
            <a:ext cx="5634074" cy="403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881563"/>
            <a:ext cx="8229600" cy="1976437"/>
          </a:xfrm>
        </p:spPr>
        <p:txBody>
          <a:bodyPr/>
          <a:lstStyle/>
          <a:p>
            <a:r>
              <a:rPr lang="ru-RU" dirty="0" smtClean="0"/>
              <a:t>5. Текст публикуется в печати</a:t>
            </a:r>
          </a:p>
          <a:p>
            <a:r>
              <a:rPr lang="ru-RU" dirty="0" smtClean="0"/>
              <a:t>6. Разрешается агитация за проект. </a:t>
            </a:r>
          </a:p>
          <a:p>
            <a:r>
              <a:rPr lang="ru-RU" dirty="0" smtClean="0"/>
              <a:t>7. В СМИ проводится обсуждение проекта</a:t>
            </a:r>
          </a:p>
        </p:txBody>
      </p:sp>
      <p:pic>
        <p:nvPicPr>
          <p:cNvPr id="8195" name="Picture 3" descr="C:\Users\Галина\Desktop\Новая папка (2)\01агитац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6002638" cy="4032448"/>
          </a:xfrm>
          <a:prstGeom prst="rect">
            <a:avLst/>
          </a:prstGeom>
          <a:noFill/>
        </p:spPr>
      </p:pic>
      <p:pic>
        <p:nvPicPr>
          <p:cNvPr id="8196" name="Picture 4" descr="C:\Users\Галина\Desktop\Новая папка (2)\iсм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2877" y="1844824"/>
            <a:ext cx="3840427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r>
              <a:rPr lang="ru-RU" dirty="0" smtClean="0"/>
              <a:t>8. Проводится голосование</a:t>
            </a:r>
          </a:p>
          <a:p>
            <a:r>
              <a:rPr lang="ru-RU" dirty="0" smtClean="0"/>
              <a:t>9. Подводятся итоги: если за него отдано более 50% голосов лиц, участвовавших в голосовании, то он считается принятым</a:t>
            </a:r>
          </a:p>
          <a:p>
            <a:endParaRPr lang="ru-RU" dirty="0"/>
          </a:p>
        </p:txBody>
      </p:sp>
      <p:pic>
        <p:nvPicPr>
          <p:cNvPr id="9218" name="Picture 2" descr="C:\Users\Галина\Desktop\Новая папка (2)\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00199"/>
            <a:ext cx="4968552" cy="3297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Особенности референдума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 каком-либо одобрении и утверждении (в сравнении с парламентскими законами) он не нуждается.</a:t>
            </a:r>
          </a:p>
          <a:p>
            <a:r>
              <a:rPr lang="ru-RU" dirty="0" smtClean="0"/>
              <a:t>При этом законы, принятые на референдуме имеют такую же юридическую силу, как и парламентские законы.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Практика проведения референдумов в РФ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3635896" cy="53012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Первый референдум </a:t>
            </a:r>
            <a:r>
              <a:rPr lang="ru-RU" dirty="0" smtClean="0"/>
              <a:t>проводился в 1991 г. при СССР. Суть : граждане должны были высказаться хотят ли они дальше жить в СССР. Был получен утвердительный ответ. Однако вскоре СССР распался.</a:t>
            </a:r>
          </a:p>
        </p:txBody>
      </p:sp>
      <p:pic>
        <p:nvPicPr>
          <p:cNvPr id="10242" name="Picture 2" descr="C:\Users\Галина\Desktop\Новая папка (2)\1829ссср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7376" y="1340768"/>
            <a:ext cx="5616624" cy="55172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243" name="Picture 3" descr="C:\Users\Галина\Desktop\Новая папка (2)\iссср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0"/>
            <a:ext cx="1470301" cy="1986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25923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Второй референдум </a:t>
            </a:r>
            <a:r>
              <a:rPr lang="ru-RU" dirty="0" smtClean="0"/>
              <a:t>проводился в 1992 г. в обстановке резкой конфронтации президентской и законодательной ветвей власти России. Большинство высказались в поддержку Президента Ельцина</a:t>
            </a:r>
          </a:p>
          <a:p>
            <a:endParaRPr lang="ru-RU" dirty="0"/>
          </a:p>
        </p:txBody>
      </p:sp>
      <p:pic>
        <p:nvPicPr>
          <p:cNvPr id="11266" name="Picture 2" descr="C:\Users\Галина\Desktop\Новая папка (2)\iельц.jpg"/>
          <p:cNvPicPr>
            <a:picLocks noChangeAspect="1" noChangeArrowheads="1"/>
          </p:cNvPicPr>
          <p:nvPr/>
        </p:nvPicPr>
        <p:blipFill>
          <a:blip r:embed="rId2" cstate="print"/>
          <a:srcRect l="42465" t="3846"/>
          <a:stretch>
            <a:fillRect/>
          </a:stretch>
        </p:blipFill>
        <p:spPr bwMode="auto">
          <a:xfrm>
            <a:off x="5508104" y="2924944"/>
            <a:ext cx="3024337" cy="3600400"/>
          </a:xfrm>
          <a:prstGeom prst="rect">
            <a:avLst/>
          </a:prstGeom>
          <a:noFill/>
        </p:spPr>
      </p:pic>
      <p:pic>
        <p:nvPicPr>
          <p:cNvPr id="11267" name="Picture 3" descr="C:\Users\Галина\Desktop\Новая папка (2)\ельц.jpg"/>
          <p:cNvPicPr>
            <a:picLocks noChangeAspect="1" noChangeArrowheads="1"/>
          </p:cNvPicPr>
          <p:nvPr/>
        </p:nvPicPr>
        <p:blipFill>
          <a:blip r:embed="rId3" cstate="print"/>
          <a:srcRect r="49113"/>
          <a:stretch>
            <a:fillRect/>
          </a:stretch>
        </p:blipFill>
        <p:spPr bwMode="auto">
          <a:xfrm>
            <a:off x="0" y="2924944"/>
            <a:ext cx="2627784" cy="359055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1268" name="Picture 4" descr="C:\Users\Галина\Desktop\Новая папка (2)\iпротвос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852936"/>
            <a:ext cx="3384376" cy="2236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Третий референдум </a:t>
            </a:r>
            <a:r>
              <a:rPr lang="ru-RU" dirty="0" smtClean="0"/>
              <a:t>проводился в 1993 г. по вопросу принятия Конституции РФ. Проект был одобрен и она вступила в силу.</a:t>
            </a:r>
          </a:p>
          <a:p>
            <a:endParaRPr lang="ru-RU" dirty="0"/>
          </a:p>
        </p:txBody>
      </p:sp>
      <p:pic>
        <p:nvPicPr>
          <p:cNvPr id="12290" name="Picture 2" descr="C:\Users\Галина\Desktop\Новая папка (2)\iконст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04864"/>
            <a:ext cx="3015580" cy="4349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Какая страна была родоначальницей референдума?</a:t>
            </a:r>
          </a:p>
          <a:p>
            <a:r>
              <a:rPr lang="ru-RU" dirty="0" smtClean="0"/>
              <a:t>2.Что это такое?</a:t>
            </a:r>
          </a:p>
          <a:p>
            <a:r>
              <a:rPr lang="ru-RU" dirty="0" smtClean="0"/>
              <a:t>3. Какие нормативные акты регулируют референдумы?</a:t>
            </a:r>
          </a:p>
          <a:p>
            <a:r>
              <a:rPr lang="ru-RU" dirty="0" smtClean="0"/>
              <a:t>4. Кто имеет право принимать в нем участие?</a:t>
            </a:r>
            <a:endParaRPr lang="ru-RU" dirty="0"/>
          </a:p>
          <a:p>
            <a:r>
              <a:rPr lang="ru-RU" dirty="0" smtClean="0"/>
              <a:t>5. По каким вопросам можно, а по каким нельзя проводить референдумы?</a:t>
            </a:r>
          </a:p>
          <a:p>
            <a:r>
              <a:rPr lang="ru-RU" dirty="0" smtClean="0"/>
              <a:t>6. Дайте классификацию референдумов по территориальному принципу; по принципу юридической силы.</a:t>
            </a:r>
          </a:p>
          <a:p>
            <a:r>
              <a:rPr lang="ru-RU" dirty="0" smtClean="0"/>
              <a:t>7. Какова процедура проведения референдумов</a:t>
            </a:r>
          </a:p>
          <a:p>
            <a:r>
              <a:rPr lang="ru-RU" dirty="0" smtClean="0"/>
              <a:t>8. Сколько референдумов было проведено в России?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9. Какой вопрос вы бы вынесли на всенародный референдум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Исторические корни плебисцита, референдума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4896544" cy="530120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Плебисцит </a:t>
            </a:r>
            <a:r>
              <a:rPr lang="ru-RU" dirty="0" smtClean="0"/>
              <a:t>(в переводе с латинского языка) – постановления, принимаемые собранием плебеев в Древнем Риме.</a:t>
            </a:r>
          </a:p>
          <a:p>
            <a:r>
              <a:rPr lang="ru-RU" dirty="0" smtClean="0"/>
              <a:t>В Новое время впервые идея плебисцита возникла во Франции в эпоху Великой французской буржуазной революции.</a:t>
            </a:r>
            <a:endParaRPr lang="ru-RU" dirty="0"/>
          </a:p>
        </p:txBody>
      </p:sp>
      <p:pic>
        <p:nvPicPr>
          <p:cNvPr id="2050" name="Picture 2" descr="C:\Users\Галина\Desktop\Новая папка (2)\iри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40768"/>
            <a:ext cx="3240360" cy="2394355"/>
          </a:xfrm>
          <a:prstGeom prst="rect">
            <a:avLst/>
          </a:prstGeom>
          <a:noFill/>
        </p:spPr>
      </p:pic>
      <p:pic>
        <p:nvPicPr>
          <p:cNvPr id="2051" name="Picture 3" descr="C:\Users\Галина\Desktop\Новая папка (2)\iре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0130" y="4005064"/>
            <a:ext cx="3573870" cy="280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Понятие и цель референдума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5"/>
            <a:ext cx="9144000" cy="345638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Референдум – это всенародное голосование граждан по законопроектам, действующим законам и другим вопросам государственного значения</a:t>
            </a:r>
          </a:p>
          <a:p>
            <a:r>
              <a:rPr lang="ru-RU" u="sng" dirty="0" smtClean="0"/>
              <a:t>Цель референдума – сформулировать общую волю народа </a:t>
            </a:r>
            <a:r>
              <a:rPr lang="ru-RU" dirty="0" smtClean="0"/>
              <a:t>по какому-либо принципиальному вопросу общественной жизни</a:t>
            </a:r>
            <a:endParaRPr lang="ru-RU" dirty="0"/>
          </a:p>
        </p:txBody>
      </p:sp>
      <p:pic>
        <p:nvPicPr>
          <p:cNvPr id="3076" name="Picture 4" descr="C:\Users\Галина\Desktop\Новая папка (2)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328958"/>
            <a:ext cx="3816424" cy="218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Законы РФ о референдуме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Конституция РФ (ч.2, ст. 32)</a:t>
            </a:r>
          </a:p>
          <a:p>
            <a:r>
              <a:rPr lang="ru-RU" dirty="0" smtClean="0"/>
              <a:t>Закон «О референдуме РФ»</a:t>
            </a:r>
          </a:p>
          <a:p>
            <a:r>
              <a:rPr lang="ru-RU" dirty="0" smtClean="0"/>
              <a:t>«Об основных гарантиях избирательных прав и права на участие в референдуме граждан РФ»</a:t>
            </a:r>
          </a:p>
          <a:p>
            <a:endParaRPr lang="ru-RU" dirty="0"/>
          </a:p>
          <a:p>
            <a:r>
              <a:rPr lang="ru-RU" dirty="0" smtClean="0"/>
              <a:t>Права на участие в референдуме имеют право все, кто обладает политическими правами.</a:t>
            </a:r>
            <a:endParaRPr lang="ru-RU" dirty="0"/>
          </a:p>
        </p:txBody>
      </p:sp>
      <p:pic>
        <p:nvPicPr>
          <p:cNvPr id="4098" name="Picture 2" descr="C:\Users\Галина\Desktop\Новая папка (2)\iкон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8052" y="4873720"/>
            <a:ext cx="4192140" cy="1984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Вопросы, выносимые на референдум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референдум выносятся только </a:t>
            </a:r>
            <a:r>
              <a:rPr lang="ru-RU" dirty="0" smtClean="0">
                <a:solidFill>
                  <a:srgbClr val="FF0000"/>
                </a:solidFill>
              </a:rPr>
              <a:t>принципиальные, социально значимые, важные вопросы жизни страны</a:t>
            </a:r>
            <a:r>
              <a:rPr lang="ru-RU" dirty="0" smtClean="0"/>
              <a:t>.</a:t>
            </a:r>
          </a:p>
        </p:txBody>
      </p:sp>
      <p:pic>
        <p:nvPicPr>
          <p:cNvPr id="5122" name="Picture 2" descr="C:\Users\Галина\Desktop\Новая папка (2)\i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56992"/>
            <a:ext cx="462387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Референдум </a:t>
            </a:r>
            <a:r>
              <a:rPr lang="ru-RU" u="sng" dirty="0" smtClean="0">
                <a:solidFill>
                  <a:srgbClr val="FF0000"/>
                </a:solidFill>
              </a:rPr>
              <a:t>не проводится </a:t>
            </a:r>
            <a:r>
              <a:rPr lang="ru-RU" dirty="0" smtClean="0">
                <a:solidFill>
                  <a:srgbClr val="FF0000"/>
                </a:solidFill>
              </a:rPr>
              <a:t>по следующим вопросам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u="sng" dirty="0" smtClean="0"/>
              <a:t>Изменение статуса субъекта Федерации </a:t>
            </a:r>
            <a:r>
              <a:rPr lang="ru-RU" dirty="0" smtClean="0"/>
              <a:t>(народ даже с  общего согласия не может отказаться от территориальной целостности государства)</a:t>
            </a:r>
          </a:p>
          <a:p>
            <a:pPr marL="514350" indent="-514350">
              <a:buAutoNum type="arabicPeriod"/>
            </a:pPr>
            <a:r>
              <a:rPr lang="ru-RU" u="sng" dirty="0" smtClean="0"/>
              <a:t>Досрочное прекращение полномочий Президента РФ, палат российского парламента </a:t>
            </a:r>
            <a:r>
              <a:rPr lang="ru-RU" dirty="0" smtClean="0"/>
              <a:t>(срок полномочий этих лиц ограничен ; существуют иные механизмы: отзыв депутата, импичмент и др. для решения подобных вопросов)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33374"/>
            <a:ext cx="9144000" cy="6263977"/>
          </a:xfrm>
        </p:spPr>
        <p:txBody>
          <a:bodyPr>
            <a:normAutofit/>
          </a:bodyPr>
          <a:lstStyle/>
          <a:p>
            <a:r>
              <a:rPr lang="ru-RU" dirty="0" smtClean="0"/>
              <a:t>3. </a:t>
            </a:r>
            <a:r>
              <a:rPr lang="ru-RU" u="sng" dirty="0" smtClean="0"/>
              <a:t>Финансовые вопросы, т.е. принятие и изменение бюджета, налогов и сборов</a:t>
            </a:r>
            <a:r>
              <a:rPr lang="ru-RU" dirty="0" smtClean="0"/>
              <a:t>( налогоплательщики заведомо заинтересованы только в снижении налогов; обычные избиратели недостаточно информированы и компетентны в финансовых вопросах)</a:t>
            </a:r>
          </a:p>
          <a:p>
            <a:r>
              <a:rPr lang="ru-RU" u="sng" dirty="0" smtClean="0"/>
              <a:t>Вопросы амнистии и помилования </a:t>
            </a:r>
            <a:r>
              <a:rPr lang="ru-RU" dirty="0" smtClean="0"/>
              <a:t>(для решения этих вопросов также нужна особая информированность  и знания)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 референдума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Юристы</a:t>
            </a:r>
            <a:r>
              <a:rPr lang="ru-RU" dirty="0" smtClean="0"/>
              <a:t> выделяют такие виды:</a:t>
            </a:r>
          </a:p>
          <a:p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плебисцит</a:t>
            </a:r>
            <a:r>
              <a:rPr lang="ru-RU" dirty="0" smtClean="0"/>
              <a:t> – всенародное голосование по кардинальным вопросам общественной жизни</a:t>
            </a:r>
          </a:p>
          <a:p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референдум </a:t>
            </a:r>
            <a:r>
              <a:rPr lang="ru-RU" dirty="0" smtClean="0"/>
              <a:t>– голосование народа по законопроектам или законам</a:t>
            </a:r>
          </a:p>
          <a:p>
            <a:r>
              <a:rPr lang="ru-RU" dirty="0" smtClean="0"/>
              <a:t>3. </a:t>
            </a:r>
            <a:r>
              <a:rPr lang="ru-RU" dirty="0" smtClean="0">
                <a:solidFill>
                  <a:srgbClr val="FF0000"/>
                </a:solidFill>
              </a:rPr>
              <a:t>всенародный опрос </a:t>
            </a:r>
            <a:r>
              <a:rPr lang="ru-RU" dirty="0" smtClean="0"/>
              <a:t>– отражает желание государства узнать мнение народа по какому-то вопросу, чтобы получить потом возможности для преобразований общества в определенных областях и сферах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r>
              <a:rPr lang="ru-RU" u="sng" dirty="0" smtClean="0"/>
              <a:t>Ученые-политологи </a:t>
            </a:r>
            <a:r>
              <a:rPr lang="ru-RU" dirty="0" smtClean="0"/>
              <a:t>все названные виды называют референдумом  и классифицируют их по юридической силе: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699792" y="44371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300192" y="44371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652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Плебисцит, референдум, всенародный опрос</vt:lpstr>
      <vt:lpstr>Исторические корни плебисцита, референдума</vt:lpstr>
      <vt:lpstr>Понятие и цель референдума</vt:lpstr>
      <vt:lpstr>Законы РФ о референдуме</vt:lpstr>
      <vt:lpstr>Вопросы, выносимые на референдум</vt:lpstr>
      <vt:lpstr>Референдум не проводится по следующим вопросам</vt:lpstr>
      <vt:lpstr>Слайд 7</vt:lpstr>
      <vt:lpstr>Виды референдума</vt:lpstr>
      <vt:lpstr>Слайд 9</vt:lpstr>
      <vt:lpstr>Порядок проведения референдума</vt:lpstr>
      <vt:lpstr>Слайд 11</vt:lpstr>
      <vt:lpstr>Слайд 12</vt:lpstr>
      <vt:lpstr>Слайд 13</vt:lpstr>
      <vt:lpstr>Особенности референдума</vt:lpstr>
      <vt:lpstr>Практика проведения референдумов в РФ</vt:lpstr>
      <vt:lpstr>Слайд 16</vt:lpstr>
      <vt:lpstr>Слайд 17</vt:lpstr>
      <vt:lpstr>Вопросы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Плебисцит, референдум, всенародный опрос</dc:title>
  <dc:creator>Галина</dc:creator>
  <cp:lastModifiedBy>Галина</cp:lastModifiedBy>
  <cp:revision>12</cp:revision>
  <dcterms:created xsi:type="dcterms:W3CDTF">2013-02-20T13:45:29Z</dcterms:created>
  <dcterms:modified xsi:type="dcterms:W3CDTF">2013-02-20T15:34:46Z</dcterms:modified>
</cp:coreProperties>
</file>