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2" r:id="rId4"/>
    <p:sldId id="286" r:id="rId5"/>
    <p:sldId id="261" r:id="rId6"/>
    <p:sldId id="260" r:id="rId7"/>
    <p:sldId id="284" r:id="rId8"/>
    <p:sldId id="285" r:id="rId9"/>
    <p:sldId id="267" r:id="rId10"/>
    <p:sldId id="268" r:id="rId11"/>
    <p:sldId id="256" r:id="rId12"/>
    <p:sldId id="278" r:id="rId13"/>
    <p:sldId id="287" r:id="rId14"/>
    <p:sldId id="283" r:id="rId15"/>
    <p:sldId id="269" r:id="rId16"/>
    <p:sldId id="279" r:id="rId17"/>
    <p:sldId id="271" r:id="rId18"/>
    <p:sldId id="280" r:id="rId19"/>
    <p:sldId id="281" r:id="rId20"/>
    <p:sldId id="288" r:id="rId21"/>
  </p:sldIdLst>
  <p:sldSz cx="9144000" cy="6858000" type="screen4x3"/>
  <p:notesSz cx="6858000" cy="9144000"/>
  <p:defaultTextStyle>
    <a:defPPr>
      <a:defRPr lang="ru-RU"/>
    </a:defPPr>
    <a:lvl1pPr algn="ctr" rtl="0" fontAlgn="base">
      <a:spcBef>
        <a:spcPct val="0"/>
      </a:spcBef>
      <a:spcAft>
        <a:spcPct val="0"/>
      </a:spcAft>
      <a:defRPr sz="2800" kern="1200">
        <a:solidFill>
          <a:schemeClr val="tx2"/>
        </a:solidFill>
        <a:latin typeface="Book Antiqua" pitchFamily="18" charset="0"/>
        <a:ea typeface="+mn-ea"/>
        <a:cs typeface="+mn-cs"/>
      </a:defRPr>
    </a:lvl1pPr>
    <a:lvl2pPr marL="457200" algn="ctr" rtl="0" fontAlgn="base">
      <a:spcBef>
        <a:spcPct val="0"/>
      </a:spcBef>
      <a:spcAft>
        <a:spcPct val="0"/>
      </a:spcAft>
      <a:defRPr sz="2800" kern="1200">
        <a:solidFill>
          <a:schemeClr val="tx2"/>
        </a:solidFill>
        <a:latin typeface="Book Antiqua" pitchFamily="18" charset="0"/>
        <a:ea typeface="+mn-ea"/>
        <a:cs typeface="+mn-cs"/>
      </a:defRPr>
    </a:lvl2pPr>
    <a:lvl3pPr marL="914400" algn="ctr" rtl="0" fontAlgn="base">
      <a:spcBef>
        <a:spcPct val="0"/>
      </a:spcBef>
      <a:spcAft>
        <a:spcPct val="0"/>
      </a:spcAft>
      <a:defRPr sz="2800" kern="1200">
        <a:solidFill>
          <a:schemeClr val="tx2"/>
        </a:solidFill>
        <a:latin typeface="Book Antiqua" pitchFamily="18" charset="0"/>
        <a:ea typeface="+mn-ea"/>
        <a:cs typeface="+mn-cs"/>
      </a:defRPr>
    </a:lvl3pPr>
    <a:lvl4pPr marL="1371600" algn="ctr" rtl="0" fontAlgn="base">
      <a:spcBef>
        <a:spcPct val="0"/>
      </a:spcBef>
      <a:spcAft>
        <a:spcPct val="0"/>
      </a:spcAft>
      <a:defRPr sz="2800" kern="1200">
        <a:solidFill>
          <a:schemeClr val="tx2"/>
        </a:solidFill>
        <a:latin typeface="Book Antiqua" pitchFamily="18" charset="0"/>
        <a:ea typeface="+mn-ea"/>
        <a:cs typeface="+mn-cs"/>
      </a:defRPr>
    </a:lvl4pPr>
    <a:lvl5pPr marL="1828800" algn="ctr" rtl="0" fontAlgn="base">
      <a:spcBef>
        <a:spcPct val="0"/>
      </a:spcBef>
      <a:spcAft>
        <a:spcPct val="0"/>
      </a:spcAft>
      <a:defRPr sz="2800" kern="1200">
        <a:solidFill>
          <a:schemeClr val="tx2"/>
        </a:solidFill>
        <a:latin typeface="Book Antiqua" pitchFamily="18" charset="0"/>
        <a:ea typeface="+mn-ea"/>
        <a:cs typeface="+mn-cs"/>
      </a:defRPr>
    </a:lvl5pPr>
    <a:lvl6pPr marL="2286000" algn="l" defTabSz="914400" rtl="0" eaLnBrk="1" latinLnBrk="0" hangingPunct="1">
      <a:defRPr sz="2800" kern="1200">
        <a:solidFill>
          <a:schemeClr val="tx2"/>
        </a:solidFill>
        <a:latin typeface="Book Antiqua" pitchFamily="18" charset="0"/>
        <a:ea typeface="+mn-ea"/>
        <a:cs typeface="+mn-cs"/>
      </a:defRPr>
    </a:lvl6pPr>
    <a:lvl7pPr marL="2743200" algn="l" defTabSz="914400" rtl="0" eaLnBrk="1" latinLnBrk="0" hangingPunct="1">
      <a:defRPr sz="2800" kern="1200">
        <a:solidFill>
          <a:schemeClr val="tx2"/>
        </a:solidFill>
        <a:latin typeface="Book Antiqua" pitchFamily="18" charset="0"/>
        <a:ea typeface="+mn-ea"/>
        <a:cs typeface="+mn-cs"/>
      </a:defRPr>
    </a:lvl7pPr>
    <a:lvl8pPr marL="3200400" algn="l" defTabSz="914400" rtl="0" eaLnBrk="1" latinLnBrk="0" hangingPunct="1">
      <a:defRPr sz="2800" kern="1200">
        <a:solidFill>
          <a:schemeClr val="tx2"/>
        </a:solidFill>
        <a:latin typeface="Book Antiqua" pitchFamily="18" charset="0"/>
        <a:ea typeface="+mn-ea"/>
        <a:cs typeface="+mn-cs"/>
      </a:defRPr>
    </a:lvl8pPr>
    <a:lvl9pPr marL="3657600" algn="l" defTabSz="914400" rtl="0" eaLnBrk="1" latinLnBrk="0" hangingPunct="1">
      <a:defRPr sz="2800" kern="1200">
        <a:solidFill>
          <a:schemeClr val="tx2"/>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a:srgbClr val="C0C0C0"/>
    <a:srgbClr val="CC0000"/>
    <a:srgbClr val="FF3300"/>
    <a:srgbClr val="0066FF"/>
    <a:srgbClr val="66C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69" autoAdjust="0"/>
    <p:restoredTop sz="94660"/>
  </p:normalViewPr>
  <p:slideViewPr>
    <p:cSldViewPr>
      <p:cViewPr varScale="1">
        <p:scale>
          <a:sx n="106" d="100"/>
          <a:sy n="106" d="100"/>
        </p:scale>
        <p:origin x="-11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CD3F27D-7EC9-4E64-A13D-80E34C986D0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2F6AF99-78AA-4FED-95EA-3A4E9F157AF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7FCFD91-9FC2-4D17-A5BD-E7C5476E747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27F3D9E-1244-46D6-9820-98AE3E61378A}"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52B8EDA-A2F8-4E38-A84C-8F79712D447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63E2B82-5865-458B-99E0-5FFB5CFA1A3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B3FB15F-FB67-4825-9C8A-CF8B708E348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E8D3D97-D113-4DE4-9561-2706090D7FE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CB974BC3-C520-4ED3-878F-24E1E712A3C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6365255-5741-4ABB-BCC2-C088BEB44BD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9E6CE20-5ADC-4AC1-8553-71D3E3D25C3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3FBC854-52B2-41A4-B4D8-3C16B03BBF2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6E4EE6A-51C8-450E-A248-90B1A80EE81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06DFC68E-F06A-4555-B087-4A1CF5CD013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pic>
        <p:nvPicPr>
          <p:cNvPr id="3074" name="Picture 7" descr="title_new"/>
          <p:cNvPicPr>
            <a:picLocks noChangeAspect="1" noChangeArrowheads="1"/>
          </p:cNvPicPr>
          <p:nvPr/>
        </p:nvPicPr>
        <p:blipFill>
          <a:blip r:embed="rId3"/>
          <a:srcRect/>
          <a:stretch>
            <a:fillRect/>
          </a:stretch>
        </p:blipFill>
        <p:spPr bwMode="auto">
          <a:xfrm>
            <a:off x="0" y="4862513"/>
            <a:ext cx="9144000" cy="1995487"/>
          </a:xfrm>
          <a:prstGeom prst="rect">
            <a:avLst/>
          </a:prstGeom>
          <a:ln>
            <a:noFill/>
          </a:ln>
          <a:effectLst>
            <a:softEdge rad="112500"/>
          </a:effectLst>
        </p:spPr>
      </p:pic>
      <p:pic>
        <p:nvPicPr>
          <p:cNvPr id="3075" name="Picture 9" descr="Портрет цв 111"/>
          <p:cNvPicPr>
            <a:picLocks noChangeAspect="1" noChangeArrowheads="1"/>
          </p:cNvPicPr>
          <p:nvPr/>
        </p:nvPicPr>
        <p:blipFill>
          <a:blip r:embed="rId4"/>
          <a:srcRect/>
          <a:stretch>
            <a:fillRect/>
          </a:stretch>
        </p:blipFill>
        <p:spPr bwMode="auto">
          <a:xfrm>
            <a:off x="0" y="0"/>
            <a:ext cx="3851275" cy="4868863"/>
          </a:xfrm>
          <a:prstGeom prst="rect">
            <a:avLst/>
          </a:prstGeom>
          <a:ln>
            <a:noFill/>
          </a:ln>
          <a:effectLst>
            <a:softEdge rad="112500"/>
          </a:effectLst>
        </p:spPr>
      </p:pic>
      <p:sp>
        <p:nvSpPr>
          <p:cNvPr id="3076" name="Rectangle 4"/>
          <p:cNvSpPr>
            <a:spLocks noGrp="1" noChangeArrowheads="1"/>
          </p:cNvSpPr>
          <p:nvPr>
            <p:ph type="ctrTitle"/>
          </p:nvPr>
        </p:nvSpPr>
        <p:spPr>
          <a:xfrm>
            <a:off x="3786188" y="428625"/>
            <a:ext cx="5214937" cy="4286250"/>
          </a:xfrm>
        </p:spPr>
        <p:txBody>
          <a:bodyPr/>
          <a:lstStyle/>
          <a:p>
            <a:pPr eaLnBrk="1" hangingPunct="1">
              <a:defRPr/>
            </a:pPr>
            <a:r>
              <a:rPr lang="ru-RU" sz="5000" dirty="0" smtClean="0">
                <a:effectLst>
                  <a:outerShdw blurRad="38100" dist="38100" dir="2700000" algn="tl">
                    <a:srgbClr val="FFFFFF"/>
                  </a:outerShdw>
                </a:effectLst>
                <a:latin typeface="Book Antiqua" pitchFamily="18" charset="0"/>
              </a:rPr>
              <a:t> </a:t>
            </a:r>
            <a:r>
              <a:rPr lang="ru-RU" sz="5400" b="1" dirty="0" smtClean="0">
                <a:solidFill>
                  <a:schemeClr val="accent2"/>
                </a:solidFill>
                <a:effectLst>
                  <a:outerShdw blurRad="38100" dist="38100" dir="2700000" algn="tl">
                    <a:srgbClr val="000000"/>
                  </a:outerShdw>
                </a:effectLst>
                <a:latin typeface="Monotype Corsiva" pitchFamily="66" charset="0"/>
              </a:rPr>
              <a:t>Рахманинов</a:t>
            </a:r>
            <a:br>
              <a:rPr lang="ru-RU" sz="5400" b="1" dirty="0" smtClean="0">
                <a:solidFill>
                  <a:schemeClr val="accent2"/>
                </a:solidFill>
                <a:effectLst>
                  <a:outerShdw blurRad="38100" dist="38100" dir="2700000" algn="tl">
                    <a:srgbClr val="000000"/>
                  </a:outerShdw>
                </a:effectLst>
                <a:latin typeface="Monotype Corsiva" pitchFamily="66" charset="0"/>
              </a:rPr>
            </a:br>
            <a:r>
              <a:rPr lang="ru-RU" sz="5400" b="1" dirty="0" smtClean="0">
                <a:solidFill>
                  <a:schemeClr val="accent2"/>
                </a:solidFill>
                <a:effectLst>
                  <a:outerShdw blurRad="38100" dist="38100" dir="2700000" algn="tl">
                    <a:srgbClr val="000000"/>
                  </a:outerShdw>
                </a:effectLst>
                <a:latin typeface="Monotype Corsiva" pitchFamily="66" charset="0"/>
              </a:rPr>
              <a:t>Сергей Васильевич </a:t>
            </a:r>
            <a:r>
              <a:rPr lang="ru-RU" sz="5400" b="1" dirty="0" smtClean="0">
                <a:solidFill>
                  <a:schemeClr val="accent2"/>
                </a:solidFill>
                <a:effectLst>
                  <a:outerShdw blurRad="38100" dist="38100" dir="2700000" algn="tl">
                    <a:srgbClr val="000000"/>
                  </a:outerShdw>
                </a:effectLst>
                <a:latin typeface="Monotype Corsiva" pitchFamily="66" charset="0"/>
                <a:sym typeface="Symbol" pitchFamily="18" charset="2"/>
              </a:rPr>
              <a:t></a:t>
            </a:r>
            <a:r>
              <a:rPr lang="ru-RU" sz="5400" b="1" dirty="0" smtClean="0">
                <a:solidFill>
                  <a:schemeClr val="accent2"/>
                </a:solidFill>
                <a:effectLst>
                  <a:outerShdw blurRad="38100" dist="38100" dir="2700000" algn="tl">
                    <a:srgbClr val="000000"/>
                  </a:outerShdw>
                </a:effectLst>
                <a:latin typeface="Monotype Corsiva" pitchFamily="66" charset="0"/>
              </a:rPr>
              <a:t> </a:t>
            </a:r>
            <a:br>
              <a:rPr lang="ru-RU" sz="5400" b="1" dirty="0" smtClean="0">
                <a:solidFill>
                  <a:schemeClr val="accent2"/>
                </a:solidFill>
                <a:effectLst>
                  <a:outerShdw blurRad="38100" dist="38100" dir="2700000" algn="tl">
                    <a:srgbClr val="000000"/>
                  </a:outerShdw>
                </a:effectLst>
                <a:latin typeface="Monotype Corsiva" pitchFamily="66" charset="0"/>
              </a:rPr>
            </a:br>
            <a:r>
              <a:rPr lang="ru-RU" b="1" dirty="0" smtClean="0">
                <a:solidFill>
                  <a:schemeClr val="accent2"/>
                </a:solidFill>
                <a:effectLst>
                  <a:outerShdw blurRad="38100" dist="38100" dir="2700000" algn="tl">
                    <a:srgbClr val="000000"/>
                  </a:outerShdw>
                </a:effectLst>
                <a:latin typeface="Monotype Corsiva" pitchFamily="66" charset="0"/>
              </a:rPr>
              <a:t> </a:t>
            </a:r>
            <a:r>
              <a:rPr lang="ru-RU" b="1" dirty="0" smtClean="0">
                <a:solidFill>
                  <a:schemeClr val="accent2"/>
                </a:solidFill>
                <a:effectLst>
                  <a:outerShdw blurRad="38100" dist="38100" dir="2700000" algn="tl">
                    <a:srgbClr val="FFFFFF"/>
                  </a:outerShdw>
                </a:effectLst>
                <a:latin typeface="Monotype Corsiva" pitchFamily="66" charset="0"/>
              </a:rPr>
              <a:t>уже более ста лет звучит это имя в мире музыки.</a:t>
            </a:r>
            <a:r>
              <a:rPr lang="ru-RU" b="1" dirty="0" smtClean="0">
                <a:solidFill>
                  <a:schemeClr val="accent2"/>
                </a:solidFill>
                <a:latin typeface="Monotype Corsiva" pitchFamily="66" charset="0"/>
              </a:rPr>
              <a:t> </a:t>
            </a:r>
          </a:p>
        </p:txBody>
      </p:sp>
      <p:sp>
        <p:nvSpPr>
          <p:cNvPr id="3078" name="Text Box 10"/>
          <p:cNvSpPr txBox="1">
            <a:spLocks noChangeArrowheads="1"/>
          </p:cNvSpPr>
          <p:nvPr/>
        </p:nvSpPr>
        <p:spPr bwMode="auto">
          <a:xfrm>
            <a:off x="684213" y="4941888"/>
            <a:ext cx="2200275" cy="519112"/>
          </a:xfrm>
          <a:prstGeom prst="rect">
            <a:avLst/>
          </a:prstGeom>
          <a:noFill/>
          <a:ln w="9525" algn="ctr">
            <a:noFill/>
            <a:miter lim="800000"/>
            <a:headEnd/>
            <a:tailEnd/>
          </a:ln>
        </p:spPr>
        <p:txBody>
          <a:bodyPr wrap="none">
            <a:spAutoFit/>
          </a:bodyPr>
          <a:lstStyle/>
          <a:p>
            <a:r>
              <a:rPr lang="ru-RU"/>
              <a:t>(1873 – 1943)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076"/>
                                        </p:tgtEl>
                                        <p:attrNameLst>
                                          <p:attrName>style.visibility</p:attrName>
                                        </p:attrNameLst>
                                      </p:cBhvr>
                                      <p:to>
                                        <p:strVal val="visible"/>
                                      </p:to>
                                    </p:set>
                                    <p:anim calcmode="discrete" valueType="clr">
                                      <p:cBhvr override="childStyle">
                                        <p:cTn id="7" dur="80"/>
                                        <p:tgtEl>
                                          <p:spTgt spid="30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6"/>
                                        </p:tgtEl>
                                        <p:attrNameLst>
                                          <p:attrName>fillcolor</p:attrName>
                                        </p:attrNameLst>
                                      </p:cBhvr>
                                      <p:tavLst>
                                        <p:tav tm="0">
                                          <p:val>
                                            <p:clrVal>
                                              <a:schemeClr val="accent2"/>
                                            </p:clrVal>
                                          </p:val>
                                        </p:tav>
                                        <p:tav tm="50000">
                                          <p:val>
                                            <p:clrVal>
                                              <a:schemeClr val="hlink"/>
                                            </p:clrVal>
                                          </p:val>
                                        </p:tav>
                                      </p:tavLst>
                                    </p:anim>
                                    <p:set>
                                      <p:cBhvr>
                                        <p:cTn id="9" dur="80"/>
                                        <p:tgtEl>
                                          <p:spTgt spid="30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sp>
        <p:nvSpPr>
          <p:cNvPr id="14338" name="Rectangle 2"/>
          <p:cNvSpPr>
            <a:spLocks noGrp="1" noChangeArrowheads="1"/>
          </p:cNvSpPr>
          <p:nvPr>
            <p:ph type="ctrTitle"/>
          </p:nvPr>
        </p:nvSpPr>
        <p:spPr>
          <a:xfrm>
            <a:off x="142875" y="188913"/>
            <a:ext cx="8858250" cy="4392612"/>
          </a:xfrm>
        </p:spPr>
        <p:txBody>
          <a:bodyPr/>
          <a:lstStyle/>
          <a:p>
            <a:pPr algn="just" eaLnBrk="1" hangingPunct="1">
              <a:defRPr/>
            </a:pPr>
            <a:r>
              <a:rPr lang="ru-RU" sz="2000" b="1" dirty="0" smtClean="0">
                <a:solidFill>
                  <a:schemeClr val="accent2"/>
                </a:solidFill>
                <a:effectLst>
                  <a:outerShdw blurRad="38100" dist="38100" dir="2700000" algn="tl">
                    <a:srgbClr val="FFFFFF"/>
                  </a:outerShdw>
                </a:effectLst>
                <a:latin typeface="Monotype Corsiva" pitchFamily="66" charset="0"/>
              </a:rPr>
              <a:t>      </a:t>
            </a:r>
            <a:r>
              <a:rPr lang="ru-RU" sz="20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Февральская революция 1917 года была радостным событием для Рахманинова. Вскоре, однако, чувство радости сменилось тревогой, которая все нарастала в связи с</a:t>
            </a:r>
            <a:r>
              <a:rPr lang="en-US" sz="20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 </a:t>
            </a:r>
            <a:r>
              <a:rPr lang="ru-RU" sz="20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развертывающимися событиями. Октябрьская революция была встречена композитором с</a:t>
            </a:r>
            <a:r>
              <a:rPr lang="en-US" sz="20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 </a:t>
            </a:r>
            <a:r>
              <a:rPr lang="ru-RU" sz="20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тревогой. По его мнению, в связи с ломкой всего строя, артистическая деятельность в</a:t>
            </a:r>
            <a:r>
              <a:rPr lang="en-US" sz="20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 </a:t>
            </a:r>
            <a:r>
              <a:rPr lang="ru-RU" sz="20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России могла прекратить свое существование на многие годы. Поэтому, в декабре 1917 года, выехав на гастроли в Швецию, вместе с семьей, С.В. Рахманинов уже больше не</a:t>
            </a:r>
            <a:r>
              <a:rPr lang="en-US" sz="20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 </a:t>
            </a:r>
            <a:r>
              <a:rPr lang="ru-RU" sz="20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возвращался в Россию.   </a:t>
            </a:r>
            <a:br>
              <a:rPr lang="ru-RU" sz="20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br>
            <a:r>
              <a:rPr lang="ru-RU" sz="20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      В течение нескольких месяцев Рахманинов концертировал в Скандинавии, обосновавшись с семьей в Дании. В ноябре 1918 года Рахманиновы переехали в Америку и</a:t>
            </a:r>
            <a:r>
              <a:rPr lang="en-US" sz="20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 </a:t>
            </a:r>
            <a:r>
              <a:rPr lang="ru-RU" sz="20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поселились в Нью-Йорке.</a:t>
            </a:r>
          </a:p>
        </p:txBody>
      </p:sp>
      <p:sp>
        <p:nvSpPr>
          <p:cNvPr id="14339" name="Rectangle 3"/>
          <p:cNvSpPr>
            <a:spLocks noGrp="1" noChangeArrowheads="1"/>
          </p:cNvSpPr>
          <p:nvPr>
            <p:ph type="subTitle" idx="1"/>
          </p:nvPr>
        </p:nvSpPr>
        <p:spPr>
          <a:xfrm>
            <a:off x="1331913" y="188913"/>
            <a:ext cx="6408737" cy="792162"/>
          </a:xfrm>
        </p:spPr>
        <p:txBody>
          <a:bodyPr/>
          <a:lstStyle/>
          <a:p>
            <a:pPr eaLnBrk="1" hangingPunct="1">
              <a:defRPr/>
            </a:pPr>
            <a:r>
              <a:rPr lang="ru-RU" sz="3800" b="1" dirty="0" smtClean="0">
                <a:solidFill>
                  <a:schemeClr val="accent2"/>
                </a:solidFill>
                <a:effectLst>
                  <a:outerShdw blurRad="38100" dist="38100" dir="2700000" algn="tl">
                    <a:srgbClr val="FFFFFF"/>
                  </a:outerShdw>
                </a:effectLst>
                <a:latin typeface="Monotype Corsiva" pitchFamily="66" charset="0"/>
              </a:rPr>
              <a:t>Революции 1917 года</a:t>
            </a:r>
          </a:p>
          <a:p>
            <a:pPr eaLnBrk="1" hangingPunct="1">
              <a:defRPr/>
            </a:pPr>
            <a:endParaRPr lang="ru-RU" dirty="0" smtClean="0">
              <a:effectLst>
                <a:outerShdw blurRad="38100" dist="38100" dir="2700000" algn="tl">
                  <a:srgbClr val="FFFFFF"/>
                </a:outerShdw>
              </a:effectLst>
              <a:latin typeface="Book Antiqua" pitchFamily="18" charset="0"/>
            </a:endParaRPr>
          </a:p>
        </p:txBody>
      </p:sp>
      <p:pic>
        <p:nvPicPr>
          <p:cNvPr id="14342" name="Picture 6"/>
          <p:cNvPicPr>
            <a:picLocks noChangeAspect="1" noChangeArrowheads="1"/>
          </p:cNvPicPr>
          <p:nvPr/>
        </p:nvPicPr>
        <p:blipFill>
          <a:blip r:embed="rId3"/>
          <a:srcRect/>
          <a:stretch>
            <a:fillRect/>
          </a:stretch>
        </p:blipFill>
        <p:spPr bwMode="auto">
          <a:xfrm>
            <a:off x="857224" y="4071942"/>
            <a:ext cx="3695700" cy="2486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22" name="Text Box 7"/>
          <p:cNvSpPr txBox="1">
            <a:spLocks noChangeArrowheads="1"/>
          </p:cNvSpPr>
          <p:nvPr/>
        </p:nvSpPr>
        <p:spPr bwMode="auto">
          <a:xfrm>
            <a:off x="4643438" y="5929313"/>
            <a:ext cx="2719387" cy="584200"/>
          </a:xfrm>
          <a:prstGeom prst="rect">
            <a:avLst/>
          </a:prstGeom>
          <a:noFill/>
          <a:ln w="9525" algn="ctr">
            <a:noFill/>
            <a:miter lim="800000"/>
            <a:headEnd/>
            <a:tailEnd/>
          </a:ln>
        </p:spPr>
        <p:txBody>
          <a:bodyPr wrap="none">
            <a:spAutoFit/>
          </a:bodyPr>
          <a:lstStyle/>
          <a:p>
            <a:pPr algn="l"/>
            <a:r>
              <a:rPr lang="ru-RU" sz="1600">
                <a:latin typeface="Monotype Corsiva" pitchFamily="66" charset="0"/>
              </a:rPr>
              <a:t>Рахманинов со своими дочерьми </a:t>
            </a:r>
          </a:p>
          <a:p>
            <a:pPr algn="l"/>
            <a:r>
              <a:rPr lang="ru-RU" sz="1600">
                <a:latin typeface="Monotype Corsiva" pitchFamily="66" charset="0"/>
              </a:rPr>
              <a:t>Ириной и Татьяной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7" dur="500"/>
                                        <p:tgtEl>
                                          <p:spTgt spid="1433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4342"/>
                                        </p:tgtEl>
                                        <p:attrNameLst>
                                          <p:attrName>style.visibility</p:attrName>
                                        </p:attrNameLst>
                                      </p:cBhvr>
                                      <p:to>
                                        <p:strVal val="visible"/>
                                      </p:to>
                                    </p:set>
                                    <p:animEffect transition="in" filter="checkerboard(across)">
                                      <p:cBhvr>
                                        <p:cTn id="11"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pic>
        <p:nvPicPr>
          <p:cNvPr id="2050" name="Picture 13" descr="rahmaninov"/>
          <p:cNvPicPr>
            <a:picLocks noChangeAspect="1" noChangeArrowheads="1"/>
          </p:cNvPicPr>
          <p:nvPr/>
        </p:nvPicPr>
        <p:blipFill>
          <a:blip r:embed="rId3">
            <a:lum bright="10000" contrast="-10000"/>
          </a:blip>
          <a:srcRect l="8232" t="4878" r="11280"/>
          <a:stretch>
            <a:fillRect/>
          </a:stretch>
        </p:blipFill>
        <p:spPr bwMode="auto">
          <a:xfrm>
            <a:off x="357158" y="1071546"/>
            <a:ext cx="4071966" cy="45720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52" name="Заголовок 2"/>
          <p:cNvSpPr>
            <a:spLocks noGrp="1"/>
          </p:cNvSpPr>
          <p:nvPr>
            <p:ph type="title"/>
          </p:nvPr>
        </p:nvSpPr>
        <p:spPr>
          <a:xfrm>
            <a:off x="4857750" y="274638"/>
            <a:ext cx="3829050" cy="6011862"/>
          </a:xfrm>
        </p:spPr>
        <p:txBody>
          <a:bodyPr/>
          <a:lstStyle/>
          <a:p>
            <a:r>
              <a:rPr lang="ru-RU" sz="2400" b="1" smtClean="0">
                <a:solidFill>
                  <a:schemeClr val="accent2"/>
                </a:solidFill>
                <a:latin typeface="Monotype Corsiva" pitchFamily="66" charset="0"/>
              </a:rPr>
              <a:t>Каждое выступление Сергея Васильевича Рахманинова сопровождалось огромным успехам, но он с поразительным упорством и настойчивостью продолжал свои ежедневные занятия, становился к себе все более требовательнее, стремясь к дальнейшему усовершенствованию в исполнении произведений.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pic>
        <p:nvPicPr>
          <p:cNvPr id="19459" name="Picture 3" descr="C:\Users\К\Documents\мамуле\Рахманинов\ruki-rachmaninova.jpg"/>
          <p:cNvPicPr>
            <a:picLocks noChangeAspect="1" noChangeArrowheads="1"/>
          </p:cNvPicPr>
          <p:nvPr/>
        </p:nvPicPr>
        <p:blipFill>
          <a:blip r:embed="rId3"/>
          <a:srcRect/>
          <a:stretch>
            <a:fillRect/>
          </a:stretch>
        </p:blipFill>
        <p:spPr bwMode="auto">
          <a:xfrm>
            <a:off x="1500166" y="1309695"/>
            <a:ext cx="5753100" cy="3190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4" name="Text Box 7"/>
          <p:cNvSpPr txBox="1">
            <a:spLocks noChangeArrowheads="1"/>
          </p:cNvSpPr>
          <p:nvPr/>
        </p:nvSpPr>
        <p:spPr bwMode="auto">
          <a:xfrm>
            <a:off x="1143000" y="214313"/>
            <a:ext cx="6715125" cy="954087"/>
          </a:xfrm>
          <a:prstGeom prst="rect">
            <a:avLst/>
          </a:prstGeom>
          <a:noFill/>
          <a:ln w="9525" algn="ctr">
            <a:noFill/>
            <a:miter lim="800000"/>
            <a:headEnd/>
            <a:tailEnd/>
          </a:ln>
        </p:spPr>
        <p:txBody>
          <a:bodyPr>
            <a:spAutoFit/>
          </a:bodyPr>
          <a:lstStyle/>
          <a:p>
            <a:r>
              <a:rPr lang="ru-RU" b="1">
                <a:solidFill>
                  <a:schemeClr val="accent2"/>
                </a:solidFill>
                <a:latin typeface="Monotype Corsiva" pitchFamily="66" charset="0"/>
              </a:rPr>
              <a:t>«Руки, которые стоят миллионы»… - подпись неизвестного фотографа.</a:t>
            </a:r>
          </a:p>
        </p:txBody>
      </p:sp>
      <p:sp>
        <p:nvSpPr>
          <p:cNvPr id="15365" name="Text Box 7"/>
          <p:cNvSpPr txBox="1">
            <a:spLocks noChangeArrowheads="1"/>
          </p:cNvSpPr>
          <p:nvPr/>
        </p:nvSpPr>
        <p:spPr bwMode="auto">
          <a:xfrm>
            <a:off x="785813" y="4714875"/>
            <a:ext cx="7429500" cy="1938338"/>
          </a:xfrm>
          <a:prstGeom prst="rect">
            <a:avLst/>
          </a:prstGeom>
          <a:noFill/>
          <a:ln w="9525" algn="ctr">
            <a:noFill/>
            <a:miter lim="800000"/>
            <a:headEnd/>
            <a:tailEnd/>
          </a:ln>
        </p:spPr>
        <p:txBody>
          <a:bodyPr>
            <a:spAutoFit/>
          </a:bodyPr>
          <a:lstStyle/>
          <a:p>
            <a:r>
              <a:rPr lang="ru-RU" sz="2000" b="1">
                <a:solidFill>
                  <a:schemeClr val="accent2"/>
                </a:solidFill>
                <a:latin typeface="Monotype Corsiva" pitchFamily="66" charset="0"/>
              </a:rPr>
              <a:t>У Рахманинова были необыкновенно длинные пальцы и большие руки. Благодаря такой способности мог дотянуться одной рукой от ноты «до» до  ноты «соль» другой октавы, при этом нажимая еще несколько клавиш между ними. Эта особенность помогла композитору стать одним из выдающихся пианистов – виртуозов.  Поэтому произведения композитора могут исполнять не все музыканты.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heckerboard(across)">
                                      <p:cBhvr>
                                        <p:cTn id="7" dur="1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sp>
        <p:nvSpPr>
          <p:cNvPr id="19459" name="Прямоугольник 2"/>
          <p:cNvSpPr>
            <a:spLocks noChangeArrowheads="1"/>
          </p:cNvSpPr>
          <p:nvPr/>
        </p:nvSpPr>
        <p:spPr bwMode="auto">
          <a:xfrm>
            <a:off x="142875" y="142875"/>
            <a:ext cx="8715375" cy="1077913"/>
          </a:xfrm>
          <a:prstGeom prst="rect">
            <a:avLst/>
          </a:prstGeom>
          <a:noFill/>
          <a:ln w="9525">
            <a:noFill/>
            <a:miter lim="800000"/>
            <a:headEnd/>
            <a:tailEnd/>
          </a:ln>
        </p:spPr>
        <p:txBody>
          <a:bodyPr>
            <a:spAutoFit/>
          </a:bodyPr>
          <a:lstStyle/>
          <a:p>
            <a:r>
              <a:rPr lang="ru-RU" sz="3200" b="1" dirty="0">
                <a:solidFill>
                  <a:schemeClr val="accent2"/>
                </a:solidFill>
                <a:latin typeface="Monotype Corsiva" pitchFamily="66" charset="0"/>
              </a:rPr>
              <a:t>Сергей Рахманинов постоянно занимался благотворительностью.</a:t>
            </a:r>
            <a:r>
              <a:rPr lang="ru-RU" sz="3200" dirty="0">
                <a:solidFill>
                  <a:schemeClr val="accent2"/>
                </a:solidFill>
                <a:latin typeface="Monotype Corsiva" pitchFamily="66" charset="0"/>
              </a:rPr>
              <a:t> </a:t>
            </a:r>
          </a:p>
        </p:txBody>
      </p:sp>
      <p:sp>
        <p:nvSpPr>
          <p:cNvPr id="19460" name="Прямоугольник 3"/>
          <p:cNvSpPr>
            <a:spLocks noChangeArrowheads="1"/>
          </p:cNvSpPr>
          <p:nvPr/>
        </p:nvSpPr>
        <p:spPr bwMode="auto">
          <a:xfrm>
            <a:off x="142875" y="1225550"/>
            <a:ext cx="8858250" cy="5632450"/>
          </a:xfrm>
          <a:prstGeom prst="rect">
            <a:avLst/>
          </a:prstGeom>
          <a:noFill/>
          <a:ln w="9525">
            <a:noFill/>
            <a:miter lim="800000"/>
            <a:headEnd/>
            <a:tailEnd/>
          </a:ln>
        </p:spPr>
        <p:txBody>
          <a:bodyPr>
            <a:spAutoFit/>
          </a:bodyPr>
          <a:lstStyle/>
          <a:p>
            <a:pPr indent="452438" algn="just"/>
            <a:r>
              <a:rPr lang="ru-RU" sz="2000" b="1">
                <a:solidFill>
                  <a:schemeClr val="accent2"/>
                </a:solidFill>
                <a:latin typeface="Monotype Corsiva" pitchFamily="66" charset="0"/>
                <a:cs typeface="Times New Roman" pitchFamily="18" charset="0"/>
              </a:rPr>
              <a:t>Так, в 1921/22 годах Сергей Васильевич дает с 10 ноября по 21 апреля шестьдесят четыре концерта в Америке. Сборы с двух последних концертов в Нью-Йорке поступили на нужды русских людей. Сбор с 21 апреля пошел на помощь русским студентам в Америке. Сбор с симфонического концерта 2 апреля, в котором Сергей Васильевич опять исполнял свои Второй и Третий концерты под управлением Дамроша, был передан через организацию ARA (American Relief Administration ) в пользу голодающих в России. Сергей Васильевич настоял на том, чтобы часть этой суммы была истрачена организацией на помощь его сотоварищам по профессии: артистам, музыкантам и персоналу русской консерватории, филармонических училищ и оперных театров, включая, конечно, и членов оркестров и хоров. В этот тяжелый и страшный для России год Сергей Васильевич посылал, кроме того, очень большое количество индивидуальных посылок: родным, знакомым, музыкантам, актерам, художникам, ученым, преподавательскому персоналу некоторых средних школ и школы живописи и ваяния, профессорам многих высших учебных заведений Петрограда, Киева, Харькова и других городов. Эти посылки с сахаром, мукой, жирами и прочими пищевыми продуктами посылались и через ARA, и просто по почте. По припискам к пришедшим обратно распискам в получении пакетов можно видеть, как оценили эту память и внимание Сергея Васильевича в России, как сильны и трогательны были слова благодарности.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1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pic>
        <p:nvPicPr>
          <p:cNvPr id="33794" name="Picture 2" descr="C:\Users\К\Documents\мамуле\Рахманинов\рррр.png"/>
          <p:cNvPicPr>
            <a:picLocks noChangeAspect="1" noChangeArrowheads="1"/>
          </p:cNvPicPr>
          <p:nvPr/>
        </p:nvPicPr>
        <p:blipFill>
          <a:blip r:embed="rId3"/>
          <a:srcRect l="4757" t="2693" r="3276" b="3051"/>
          <a:stretch>
            <a:fillRect/>
          </a:stretch>
        </p:blipFill>
        <p:spPr bwMode="auto">
          <a:xfrm>
            <a:off x="285720" y="642918"/>
            <a:ext cx="4025021" cy="4857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8" name="Text Box 7"/>
          <p:cNvSpPr txBox="1">
            <a:spLocks noChangeArrowheads="1"/>
          </p:cNvSpPr>
          <p:nvPr/>
        </p:nvSpPr>
        <p:spPr bwMode="auto">
          <a:xfrm>
            <a:off x="4357688" y="500063"/>
            <a:ext cx="4429125" cy="5262562"/>
          </a:xfrm>
          <a:prstGeom prst="rect">
            <a:avLst/>
          </a:prstGeom>
          <a:noFill/>
          <a:ln w="9525" algn="ctr">
            <a:noFill/>
            <a:miter lim="800000"/>
            <a:headEnd/>
            <a:tailEnd/>
          </a:ln>
        </p:spPr>
        <p:txBody>
          <a:bodyPr>
            <a:spAutoFit/>
          </a:bodyPr>
          <a:lstStyle/>
          <a:p>
            <a:r>
              <a:rPr lang="ru-RU" sz="2400" b="1">
                <a:solidFill>
                  <a:schemeClr val="accent2"/>
                </a:solidFill>
                <a:latin typeface="Monotype Corsiva" pitchFamily="66" charset="0"/>
              </a:rPr>
              <a:t>Сергей Васильевич очень любил автомобиль, «страдал» от нанесенной автомобилю царапины , и не за что не давал , за очень редкими исключениями, управлять машиной другим лицам.</a:t>
            </a:r>
          </a:p>
          <a:p>
            <a:r>
              <a:rPr lang="ru-RU" sz="2400" b="1">
                <a:solidFill>
                  <a:schemeClr val="accent2"/>
                </a:solidFill>
                <a:latin typeface="Monotype Corsiva" pitchFamily="66" charset="0"/>
              </a:rPr>
              <a:t>«Хороший дирижер должен быть хорошим шофером, - шутил Рахманинов, - обоим нужны одни и те же качества: сосредоточенность, непрерывное внимание и присутствие духа… Дирижеру остается лишь немного знать музыку».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sp>
        <p:nvSpPr>
          <p:cNvPr id="15362" name="Rectangle 2"/>
          <p:cNvSpPr>
            <a:spLocks noGrp="1" noChangeArrowheads="1"/>
          </p:cNvSpPr>
          <p:nvPr>
            <p:ph type="ctrTitle"/>
          </p:nvPr>
        </p:nvSpPr>
        <p:spPr>
          <a:xfrm>
            <a:off x="142875" y="428625"/>
            <a:ext cx="4857750" cy="5929313"/>
          </a:xfrm>
        </p:spPr>
        <p:txBody>
          <a:bodyPr/>
          <a:lstStyle/>
          <a:p>
            <a:pPr algn="just" eaLnBrk="1" hangingPunct="1">
              <a:defRPr/>
            </a:pPr>
            <a:r>
              <a:rPr lang="ru-RU" sz="2200" b="1" dirty="0" smtClean="0">
                <a:solidFill>
                  <a:schemeClr val="accent2"/>
                </a:solidFill>
                <a:effectLst>
                  <a:outerShdw blurRad="38100" dist="38100" dir="2700000" algn="tl">
                    <a:srgbClr val="FFFFFF"/>
                  </a:outerShdw>
                </a:effectLst>
                <a:latin typeface="Monotype Corsiva" pitchFamily="66" charset="0"/>
              </a:rPr>
              <a:t>      </a:t>
            </a:r>
            <a:r>
              <a:rPr lang="ru-RU" sz="24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В 44 года покинув Россию, он до конца оставался патриотом, глубоко переживающим свою разлуку с родиной. Находясь в эмиграции, он писал: «Я пишу ту музыку, которую слышу внутри себя. Я русский композитор, и мое отечество воздействовало и на мой темперамент, и на мое мировоззрение, поэтому и музыка моя – русская…» </a:t>
            </a:r>
            <a:br>
              <a:rPr lang="ru-RU" sz="24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br>
            <a:r>
              <a:rPr lang="ru-RU" sz="2400" b="1" dirty="0" smtClean="0">
                <a:solidFill>
                  <a:schemeClr val="accent2"/>
                </a:solidFill>
                <a:effectLst>
                  <a:outerShdw blurRad="38100" dist="38100" dir="2700000" algn="tl">
                    <a:srgbClr val="FFFFFF"/>
                  </a:outerShdw>
                </a:effectLst>
                <a:latin typeface="Monotype Corsiva" pitchFamily="66" charset="0"/>
                <a:cs typeface="Times New Roman" pitchFamily="18" charset="0"/>
              </a:rPr>
              <a:t>     Во время ВОВ денежный сбор от одного из своих концертов Рахманинов перевел в фонд обороны СССР со словами: «От одного из русских посильная помощь русскому народу в его борьбе с врагом. Хочу верить, верю в полную победу». </a:t>
            </a:r>
          </a:p>
        </p:txBody>
      </p:sp>
      <p:pic>
        <p:nvPicPr>
          <p:cNvPr id="13320" name="Picture 8" descr="C:\Users\К\Documents\мамуле\Рахманинов\382.jpg"/>
          <p:cNvPicPr>
            <a:picLocks noChangeAspect="1" noChangeArrowheads="1"/>
          </p:cNvPicPr>
          <p:nvPr/>
        </p:nvPicPr>
        <p:blipFill>
          <a:blip r:embed="rId3"/>
          <a:srcRect/>
          <a:stretch>
            <a:fillRect/>
          </a:stretch>
        </p:blipFill>
        <p:spPr bwMode="auto">
          <a:xfrm>
            <a:off x="5214942" y="928670"/>
            <a:ext cx="3678278" cy="4552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checkerboard(across)">
                                      <p:cBhvr>
                                        <p:cTn id="7" dur="10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pic>
        <p:nvPicPr>
          <p:cNvPr id="37892" name="Picture 4" descr="могила 11"/>
          <p:cNvPicPr>
            <a:picLocks noGrp="1" noChangeAspect="1" noChangeArrowheads="1"/>
          </p:cNvPicPr>
          <p:nvPr>
            <p:ph sz="half" idx="2"/>
          </p:nvPr>
        </p:nvPicPr>
        <p:blipFill>
          <a:blip r:embed="rId3"/>
          <a:srcRect/>
          <a:stretch>
            <a:fillRect/>
          </a:stretch>
        </p:blipFill>
        <p:spPr>
          <a:xfrm>
            <a:off x="0" y="0"/>
            <a:ext cx="9144000" cy="5068888"/>
          </a:xfrm>
          <a:effectLst>
            <a:softEdge rad="112500"/>
          </a:effectLst>
        </p:spPr>
      </p:pic>
      <p:sp>
        <p:nvSpPr>
          <p:cNvPr id="37891" name="Rectangle 3"/>
          <p:cNvSpPr>
            <a:spLocks noGrp="1" noChangeArrowheads="1"/>
          </p:cNvSpPr>
          <p:nvPr>
            <p:ph type="body" sz="half" idx="1"/>
          </p:nvPr>
        </p:nvSpPr>
        <p:spPr>
          <a:xfrm>
            <a:off x="0" y="5143500"/>
            <a:ext cx="9001125" cy="1714500"/>
          </a:xfrm>
        </p:spPr>
        <p:txBody>
          <a:bodyPr/>
          <a:lstStyle/>
          <a:p>
            <a:pPr algn="ctr" eaLnBrk="1" hangingPunct="1">
              <a:lnSpc>
                <a:spcPct val="80000"/>
              </a:lnSpc>
              <a:buFontTx/>
              <a:buNone/>
              <a:defRPr/>
            </a:pPr>
            <a:r>
              <a:rPr lang="ru-RU" sz="2400" dirty="0" smtClean="0">
                <a:solidFill>
                  <a:schemeClr val="accent2"/>
                </a:solidFill>
                <a:effectLst>
                  <a:outerShdw blurRad="38100" dist="38100" dir="2700000" algn="tl">
                    <a:srgbClr val="FFFFFF"/>
                  </a:outerShdw>
                </a:effectLst>
                <a:latin typeface="Monotype Corsiva" pitchFamily="66" charset="0"/>
              </a:rPr>
              <a:t>      </a:t>
            </a:r>
            <a:r>
              <a:rPr lang="ru-RU" sz="2400" b="1" dirty="0" smtClean="0">
                <a:solidFill>
                  <a:schemeClr val="accent2"/>
                </a:solidFill>
                <a:effectLst>
                  <a:outerShdw blurRad="38100" dist="38100" dir="2700000" algn="tl">
                    <a:srgbClr val="FFFFFF"/>
                  </a:outerShdw>
                </a:effectLst>
                <a:latin typeface="Monotype Corsiva" pitchFamily="66" charset="0"/>
              </a:rPr>
              <a:t>Сергей Васильевич умер 28 марта</a:t>
            </a:r>
            <a:r>
              <a:rPr lang="en-US" sz="2400" b="1" dirty="0" smtClean="0">
                <a:solidFill>
                  <a:schemeClr val="accent2"/>
                </a:solidFill>
                <a:effectLst>
                  <a:outerShdw blurRad="38100" dist="38100" dir="2700000" algn="tl">
                    <a:srgbClr val="FFFFFF"/>
                  </a:outerShdw>
                </a:effectLst>
                <a:latin typeface="Monotype Corsiva" pitchFamily="66" charset="0"/>
              </a:rPr>
              <a:t> </a:t>
            </a:r>
            <a:r>
              <a:rPr lang="ru-RU" sz="2400" b="1" dirty="0" smtClean="0">
                <a:solidFill>
                  <a:schemeClr val="accent2"/>
                </a:solidFill>
                <a:effectLst>
                  <a:outerShdw blurRad="38100" dist="38100" dir="2700000" algn="tl">
                    <a:srgbClr val="FFFFFF"/>
                  </a:outerShdw>
                </a:effectLst>
                <a:latin typeface="Monotype Corsiva" pitchFamily="66" charset="0"/>
              </a:rPr>
              <a:t>1943</a:t>
            </a:r>
            <a:r>
              <a:rPr lang="en-US" sz="2400" b="1" dirty="0" smtClean="0">
                <a:solidFill>
                  <a:schemeClr val="accent2"/>
                </a:solidFill>
                <a:effectLst>
                  <a:outerShdw blurRad="38100" dist="38100" dir="2700000" algn="tl">
                    <a:srgbClr val="FFFFFF"/>
                  </a:outerShdw>
                </a:effectLst>
                <a:latin typeface="Monotype Corsiva" pitchFamily="66" charset="0"/>
              </a:rPr>
              <a:t> </a:t>
            </a:r>
            <a:r>
              <a:rPr lang="ru-RU" sz="2400" b="1" dirty="0" smtClean="0">
                <a:solidFill>
                  <a:schemeClr val="accent2"/>
                </a:solidFill>
                <a:effectLst>
                  <a:outerShdw blurRad="38100" dist="38100" dir="2700000" algn="tl">
                    <a:srgbClr val="FFFFFF"/>
                  </a:outerShdw>
                </a:effectLst>
                <a:latin typeface="Monotype Corsiva" pitchFamily="66" charset="0"/>
              </a:rPr>
              <a:t>г. в час ночи, не дожив нескольких дней до своего семидесятилетия. Последние переживания композитора были связаны с известиями о ходе боев советской армии с войсками фашистской Германии. Утраченная родина жила в его сердце как самая большая, дающая творческие силы любовь.</a:t>
            </a:r>
            <a:r>
              <a:rPr lang="ru-RU" sz="2000" dirty="0" smtClean="0">
                <a:solidFill>
                  <a:schemeClr val="accent2"/>
                </a:solidFill>
                <a:effectLst>
                  <a:outerShdw blurRad="38100" dist="38100" dir="2700000" algn="tl">
                    <a:srgbClr val="FFFFFF"/>
                  </a:outerShdw>
                </a:effectLst>
                <a:latin typeface="Book Antiqua" pitchFamily="18" charset="0"/>
              </a:rPr>
              <a:t/>
            </a:r>
            <a:br>
              <a:rPr lang="ru-RU" sz="2000" dirty="0" smtClean="0">
                <a:solidFill>
                  <a:schemeClr val="accent2"/>
                </a:solidFill>
                <a:effectLst>
                  <a:outerShdw blurRad="38100" dist="38100" dir="2700000" algn="tl">
                    <a:srgbClr val="FFFFFF"/>
                  </a:outerShdw>
                </a:effectLst>
                <a:latin typeface="Book Antiqua" pitchFamily="18" charset="0"/>
              </a:rPr>
            </a:br>
            <a:r>
              <a:rPr lang="ru-RU" sz="2000" dirty="0" smtClean="0">
                <a:solidFill>
                  <a:schemeClr val="accent2"/>
                </a:solidFill>
                <a:effectLst>
                  <a:outerShdw blurRad="38100" dist="38100" dir="2700000" algn="tl">
                    <a:srgbClr val="FFFFFF"/>
                  </a:outerShdw>
                </a:effectLst>
                <a:latin typeface="Book Antiqua" pitchFamily="18" charset="0"/>
              </a:rPr>
              <a:t/>
            </a:r>
            <a:br>
              <a:rPr lang="ru-RU" sz="2000" dirty="0" smtClean="0">
                <a:solidFill>
                  <a:schemeClr val="accent2"/>
                </a:solidFill>
                <a:effectLst>
                  <a:outerShdw blurRad="38100" dist="38100" dir="2700000" algn="tl">
                    <a:srgbClr val="FFFFFF"/>
                  </a:outerShdw>
                </a:effectLst>
                <a:latin typeface="Book Antiqua" pitchFamily="18" charset="0"/>
              </a:rPr>
            </a:br>
            <a:endParaRPr lang="ru-RU" sz="2000" dirty="0" smtClean="0">
              <a:solidFill>
                <a:schemeClr val="accent2"/>
              </a:solidFill>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ox(in)">
                                      <p:cBhvr>
                                        <p:cTn id="7"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sp>
        <p:nvSpPr>
          <p:cNvPr id="17410" name="Rectangle 2"/>
          <p:cNvSpPr>
            <a:spLocks noGrp="1" noChangeArrowheads="1"/>
          </p:cNvSpPr>
          <p:nvPr>
            <p:ph type="ctrTitle"/>
          </p:nvPr>
        </p:nvSpPr>
        <p:spPr>
          <a:xfrm>
            <a:off x="4248150" y="404813"/>
            <a:ext cx="4895850" cy="5948362"/>
          </a:xfrm>
        </p:spPr>
        <p:txBody>
          <a:bodyPr/>
          <a:lstStyle/>
          <a:p>
            <a:pPr eaLnBrk="1" hangingPunct="1">
              <a:defRPr/>
            </a:pPr>
            <a:r>
              <a:rPr lang="ru-RU" sz="2000" dirty="0" smtClean="0">
                <a:solidFill>
                  <a:schemeClr val="accent2"/>
                </a:solidFill>
                <a:effectLst>
                  <a:outerShdw blurRad="38100" dist="38100" dir="2700000" algn="tl">
                    <a:srgbClr val="FFFFFF"/>
                  </a:outerShdw>
                </a:effectLst>
                <a:latin typeface="Book Antiqua" pitchFamily="18" charset="0"/>
              </a:rPr>
              <a:t>      </a:t>
            </a:r>
            <a:r>
              <a:rPr lang="ru-RU" sz="2200" b="1" dirty="0" smtClean="0">
                <a:solidFill>
                  <a:schemeClr val="accent2"/>
                </a:solidFill>
                <a:effectLst>
                  <a:outerShdw blurRad="38100" dist="38100" dir="2700000" algn="tl">
                    <a:srgbClr val="FFFFFF"/>
                  </a:outerShdw>
                </a:effectLst>
                <a:latin typeface="Monotype Corsiva" pitchFamily="66" charset="0"/>
              </a:rPr>
              <a:t>Музыка Рахманинова, обладающая неистощимым мелодическим богатством, впитала русские народно-песенные истоки и некоторые особенности знаменного распева. </a:t>
            </a:r>
            <a:br>
              <a:rPr lang="ru-RU" sz="2200" b="1" dirty="0" smtClean="0">
                <a:solidFill>
                  <a:schemeClr val="accent2"/>
                </a:solidFill>
                <a:effectLst>
                  <a:outerShdw blurRad="38100" dist="38100" dir="2700000" algn="tl">
                    <a:srgbClr val="FFFFFF"/>
                  </a:outerShdw>
                </a:effectLst>
                <a:latin typeface="Monotype Corsiva" pitchFamily="66" charset="0"/>
              </a:rPr>
            </a:br>
            <a:r>
              <a:rPr lang="ru-RU" sz="2200" b="1" dirty="0" smtClean="0">
                <a:solidFill>
                  <a:schemeClr val="accent2"/>
                </a:solidFill>
                <a:effectLst>
                  <a:outerShdw blurRad="38100" dist="38100" dir="2700000" algn="tl">
                    <a:srgbClr val="FFFFFF"/>
                  </a:outerShdw>
                </a:effectLst>
                <a:latin typeface="Monotype Corsiva" pitchFamily="66" charset="0"/>
              </a:rPr>
              <a:t>     Тема родины, центральная в зрелом творчестве Рахманинова, </a:t>
            </a:r>
            <a:br>
              <a:rPr lang="ru-RU" sz="2200" b="1" dirty="0" smtClean="0">
                <a:solidFill>
                  <a:schemeClr val="accent2"/>
                </a:solidFill>
                <a:effectLst>
                  <a:outerShdw blurRad="38100" dist="38100" dir="2700000" algn="tl">
                    <a:srgbClr val="FFFFFF"/>
                  </a:outerShdw>
                </a:effectLst>
                <a:latin typeface="Monotype Corsiva" pitchFamily="66" charset="0"/>
              </a:rPr>
            </a:br>
            <a:r>
              <a:rPr lang="ru-RU" sz="2200" b="1" dirty="0" smtClean="0">
                <a:solidFill>
                  <a:schemeClr val="accent2"/>
                </a:solidFill>
                <a:effectLst>
                  <a:outerShdw blurRad="38100" dist="38100" dir="2700000" algn="tl">
                    <a:srgbClr val="FFFFFF"/>
                  </a:outerShdw>
                </a:effectLst>
                <a:latin typeface="Monotype Corsiva" pitchFamily="66" charset="0"/>
              </a:rPr>
              <a:t>с наибольшей полнотой воплотилась </a:t>
            </a:r>
            <a:br>
              <a:rPr lang="ru-RU" sz="2200" b="1" dirty="0" smtClean="0">
                <a:solidFill>
                  <a:schemeClr val="accent2"/>
                </a:solidFill>
                <a:effectLst>
                  <a:outerShdw blurRad="38100" dist="38100" dir="2700000" algn="tl">
                    <a:srgbClr val="FFFFFF"/>
                  </a:outerShdw>
                </a:effectLst>
                <a:latin typeface="Monotype Corsiva" pitchFamily="66" charset="0"/>
              </a:rPr>
            </a:br>
            <a:r>
              <a:rPr lang="ru-RU" sz="2200" b="1" dirty="0" smtClean="0">
                <a:solidFill>
                  <a:schemeClr val="accent2"/>
                </a:solidFill>
                <a:effectLst>
                  <a:outerShdw blurRad="38100" dist="38100" dir="2700000" algn="tl">
                    <a:srgbClr val="FFFFFF"/>
                  </a:outerShdw>
                </a:effectLst>
                <a:latin typeface="Monotype Corsiva" pitchFamily="66" charset="0"/>
              </a:rPr>
              <a:t>в его крупных инструментальных произведениях, особенно во 2-м и 3-м фортепьянных концертах. </a:t>
            </a:r>
            <a:br>
              <a:rPr lang="ru-RU" sz="2200" b="1" dirty="0" smtClean="0">
                <a:solidFill>
                  <a:schemeClr val="accent2"/>
                </a:solidFill>
                <a:effectLst>
                  <a:outerShdw blurRad="38100" dist="38100" dir="2700000" algn="tl">
                    <a:srgbClr val="FFFFFF"/>
                  </a:outerShdw>
                </a:effectLst>
                <a:latin typeface="Monotype Corsiva" pitchFamily="66" charset="0"/>
              </a:rPr>
            </a:br>
            <a:r>
              <a:rPr lang="ru-RU" sz="2200" b="1" dirty="0" smtClean="0">
                <a:solidFill>
                  <a:schemeClr val="accent2"/>
                </a:solidFill>
                <a:effectLst>
                  <a:outerShdw blurRad="38100" dist="38100" dir="2700000" algn="tl">
                    <a:srgbClr val="FFFFFF"/>
                  </a:outerShdw>
                </a:effectLst>
                <a:latin typeface="Monotype Corsiva" pitchFamily="66" charset="0"/>
              </a:rPr>
              <a:t>      Имя Рахманинова как пианиста стоит в одном ряду с именами </a:t>
            </a:r>
            <a:br>
              <a:rPr lang="ru-RU" sz="2200" b="1" dirty="0" smtClean="0">
                <a:solidFill>
                  <a:schemeClr val="accent2"/>
                </a:solidFill>
                <a:effectLst>
                  <a:outerShdw blurRad="38100" dist="38100" dir="2700000" algn="tl">
                    <a:srgbClr val="FFFFFF"/>
                  </a:outerShdw>
                </a:effectLst>
                <a:latin typeface="Monotype Corsiva" pitchFamily="66" charset="0"/>
              </a:rPr>
            </a:br>
            <a:r>
              <a:rPr lang="ru-RU" sz="2200" b="1" dirty="0" smtClean="0">
                <a:solidFill>
                  <a:schemeClr val="accent2"/>
                </a:solidFill>
                <a:effectLst>
                  <a:outerShdw blurRad="38100" dist="38100" dir="2700000" algn="tl">
                    <a:srgbClr val="FFFFFF"/>
                  </a:outerShdw>
                </a:effectLst>
                <a:latin typeface="Monotype Corsiva" pitchFamily="66" charset="0"/>
              </a:rPr>
              <a:t>Ф. Листа и  А. Г. Рубинштейна.     </a:t>
            </a:r>
            <a:br>
              <a:rPr lang="ru-RU" sz="2200" b="1" dirty="0" smtClean="0">
                <a:solidFill>
                  <a:schemeClr val="accent2"/>
                </a:solidFill>
                <a:effectLst>
                  <a:outerShdw blurRad="38100" dist="38100" dir="2700000" algn="tl">
                    <a:srgbClr val="FFFFFF"/>
                  </a:outerShdw>
                </a:effectLst>
                <a:latin typeface="Monotype Corsiva" pitchFamily="66" charset="0"/>
              </a:rPr>
            </a:br>
            <a:r>
              <a:rPr lang="ru-RU" sz="2200" b="1" dirty="0" smtClean="0">
                <a:solidFill>
                  <a:schemeClr val="accent2"/>
                </a:solidFill>
                <a:effectLst>
                  <a:outerShdw blurRad="38100" dist="38100" dir="2700000" algn="tl">
                    <a:srgbClr val="FFFFFF"/>
                  </a:outerShdw>
                </a:effectLst>
                <a:latin typeface="Monotype Corsiva" pitchFamily="66" charset="0"/>
              </a:rPr>
              <a:t>      Рахманинов был также одним из крупнейших оперных и симфонических дирижёров своего времени.</a:t>
            </a:r>
            <a:r>
              <a:rPr lang="en-US" sz="2200" b="1" dirty="0" smtClean="0">
                <a:solidFill>
                  <a:schemeClr val="accent2"/>
                </a:solidFill>
                <a:effectLst>
                  <a:outerShdw blurRad="38100" dist="38100" dir="2700000" algn="tl">
                    <a:srgbClr val="FFFFFF"/>
                  </a:outerShdw>
                </a:effectLst>
                <a:latin typeface="Monotype Corsiva" pitchFamily="66" charset="0"/>
              </a:rPr>
              <a:t> </a:t>
            </a:r>
            <a:endParaRPr lang="ru-RU" sz="2200" b="1" dirty="0" smtClean="0">
              <a:solidFill>
                <a:schemeClr val="accent2"/>
              </a:solidFill>
              <a:effectLst>
                <a:outerShdw blurRad="38100" dist="38100" dir="2700000" algn="tl">
                  <a:srgbClr val="FFFFFF"/>
                </a:outerShdw>
              </a:effectLst>
              <a:latin typeface="Monotype Corsiva" pitchFamily="66" charset="0"/>
            </a:endParaRPr>
          </a:p>
        </p:txBody>
      </p:sp>
      <p:pic>
        <p:nvPicPr>
          <p:cNvPr id="15366" name="Picture 6" descr="C:\Users\К\Documents\мамуле\Рахманинов\novgorod5.jpg"/>
          <p:cNvPicPr>
            <a:picLocks noChangeAspect="1" noChangeArrowheads="1"/>
          </p:cNvPicPr>
          <p:nvPr/>
        </p:nvPicPr>
        <p:blipFill>
          <a:blip r:embed="rId3"/>
          <a:srcRect r="14062"/>
          <a:stretch>
            <a:fillRect/>
          </a:stretch>
        </p:blipFill>
        <p:spPr bwMode="auto">
          <a:xfrm>
            <a:off x="357158" y="428604"/>
            <a:ext cx="3929090" cy="6096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checkerboard(across)">
                                      <p:cBhvr>
                                        <p:cTn id="7" dur="1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sp>
        <p:nvSpPr>
          <p:cNvPr id="14339" name="Text Box 7"/>
          <p:cNvSpPr txBox="1">
            <a:spLocks noChangeArrowheads="1"/>
          </p:cNvSpPr>
          <p:nvPr/>
        </p:nvSpPr>
        <p:spPr bwMode="auto">
          <a:xfrm>
            <a:off x="0" y="6072188"/>
            <a:ext cx="9034463" cy="677862"/>
          </a:xfrm>
          <a:prstGeom prst="rect">
            <a:avLst/>
          </a:prstGeom>
          <a:noFill/>
          <a:ln w="9525" algn="ctr">
            <a:noFill/>
            <a:miter lim="800000"/>
            <a:headEnd/>
            <a:tailEnd/>
          </a:ln>
        </p:spPr>
        <p:txBody>
          <a:bodyPr>
            <a:spAutoFit/>
          </a:bodyPr>
          <a:lstStyle/>
          <a:p>
            <a:r>
              <a:rPr lang="ru-RU" sz="3800" b="1">
                <a:solidFill>
                  <a:schemeClr val="accent2"/>
                </a:solidFill>
                <a:latin typeface="Monotype Corsiva" pitchFamily="66" charset="0"/>
              </a:rPr>
              <a:t>Памятник С.В. Рахманинову в Москве</a:t>
            </a:r>
          </a:p>
        </p:txBody>
      </p:sp>
      <p:pic>
        <p:nvPicPr>
          <p:cNvPr id="18436" name="Picture 4" descr="C:\Users\К\Documents\мамуле\Рахманинов\foto-506E2E213CBC4FC99D8DE1C71385E0ED.jpg"/>
          <p:cNvPicPr>
            <a:picLocks noChangeAspect="1" noChangeArrowheads="1"/>
          </p:cNvPicPr>
          <p:nvPr/>
        </p:nvPicPr>
        <p:blipFill>
          <a:blip r:embed="rId3"/>
          <a:srcRect t="2561" b="53908"/>
          <a:stretch>
            <a:fillRect/>
          </a:stretch>
        </p:blipFill>
        <p:spPr bwMode="auto">
          <a:xfrm>
            <a:off x="0" y="0"/>
            <a:ext cx="9144000" cy="607218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ppt_w</p:attrName>
                                        </p:attrNameLst>
                                      </p:cBhvr>
                                      <p:tavLst>
                                        <p:tav tm="0">
                                          <p:val>
                                            <p:fltVal val="0"/>
                                          </p:val>
                                        </p:tav>
                                        <p:tav tm="100000">
                                          <p:val>
                                            <p:strVal val="#ppt_w"/>
                                          </p:val>
                                        </p:tav>
                                      </p:tavLst>
                                    </p:anim>
                                    <p:anim calcmode="lin" valueType="num">
                                      <p:cBhvr>
                                        <p:cTn id="8" dur="1000" fill="hold"/>
                                        <p:tgtEl>
                                          <p:spTgt spid="18436"/>
                                        </p:tgtEl>
                                        <p:attrNameLst>
                                          <p:attrName>ppt_h</p:attrName>
                                        </p:attrNameLst>
                                      </p:cBhvr>
                                      <p:tavLst>
                                        <p:tav tm="0">
                                          <p:val>
                                            <p:fltVal val="0"/>
                                          </p:val>
                                        </p:tav>
                                        <p:tav tm="100000">
                                          <p:val>
                                            <p:strVal val="#ppt_h"/>
                                          </p:val>
                                        </p:tav>
                                      </p:tavLst>
                                    </p:anim>
                                    <p:animEffect transition="in" filter="fade">
                                      <p:cBhvr>
                                        <p:cTn id="9"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sp>
        <p:nvSpPr>
          <p:cNvPr id="43010" name="Rectangle 2"/>
          <p:cNvSpPr>
            <a:spLocks noGrp="1" noChangeArrowheads="1"/>
          </p:cNvSpPr>
          <p:nvPr>
            <p:ph type="title"/>
          </p:nvPr>
        </p:nvSpPr>
        <p:spPr>
          <a:xfrm>
            <a:off x="468313" y="0"/>
            <a:ext cx="8229600" cy="1143000"/>
          </a:xfrm>
        </p:spPr>
        <p:txBody>
          <a:bodyPr/>
          <a:lstStyle/>
          <a:p>
            <a:pPr eaLnBrk="1" hangingPunct="1"/>
            <a:r>
              <a:rPr lang="ru-RU" sz="3800" b="1" dirty="0" smtClean="0">
                <a:solidFill>
                  <a:schemeClr val="accent2"/>
                </a:solidFill>
                <a:latin typeface="Monotype Corsiva" pitchFamily="66" charset="0"/>
              </a:rPr>
              <a:t>Список произведений</a:t>
            </a:r>
          </a:p>
        </p:txBody>
      </p:sp>
      <p:sp>
        <p:nvSpPr>
          <p:cNvPr id="43011" name="Rectangle 3"/>
          <p:cNvSpPr>
            <a:spLocks noGrp="1" noChangeArrowheads="1"/>
          </p:cNvSpPr>
          <p:nvPr>
            <p:ph type="body" sz="half" idx="1"/>
          </p:nvPr>
        </p:nvSpPr>
        <p:spPr>
          <a:xfrm>
            <a:off x="457200" y="1125538"/>
            <a:ext cx="8075613" cy="5446712"/>
          </a:xfrm>
        </p:spPr>
        <p:txBody>
          <a:bodyPr/>
          <a:lstStyle/>
          <a:p>
            <a:pPr eaLnBrk="1" hangingPunct="1">
              <a:lnSpc>
                <a:spcPct val="80000"/>
              </a:lnSpc>
            </a:pPr>
            <a:r>
              <a:rPr lang="ru-RU" sz="2000" dirty="0" smtClean="0">
                <a:solidFill>
                  <a:schemeClr val="accent2"/>
                </a:solidFill>
                <a:latin typeface="Monotype Corsiva" pitchFamily="66" charset="0"/>
              </a:rPr>
              <a:t>оперы – Алеко (1893, Москва)</a:t>
            </a:r>
          </a:p>
          <a:p>
            <a:pPr eaLnBrk="1" hangingPunct="1">
              <a:lnSpc>
                <a:spcPct val="80000"/>
              </a:lnSpc>
            </a:pPr>
            <a:r>
              <a:rPr lang="ru-RU" sz="2000" dirty="0" smtClean="0">
                <a:solidFill>
                  <a:schemeClr val="accent2"/>
                </a:solidFill>
                <a:latin typeface="Monotype Corsiva" pitchFamily="66" charset="0"/>
              </a:rPr>
              <a:t>Скупой рыцарь </a:t>
            </a:r>
          </a:p>
          <a:p>
            <a:pPr eaLnBrk="1" hangingPunct="1">
              <a:lnSpc>
                <a:spcPct val="80000"/>
              </a:lnSpc>
            </a:pPr>
            <a:r>
              <a:rPr lang="ru-RU" sz="2000" dirty="0" smtClean="0">
                <a:solidFill>
                  <a:schemeClr val="accent2"/>
                </a:solidFill>
                <a:latin typeface="Monotype Corsiva" pitchFamily="66" charset="0"/>
              </a:rPr>
              <a:t>Франческа да Римини (обе – 1904, постановка 1906, Москва) для солистов, хора и оркестра – кантата Весна (1902), </a:t>
            </a:r>
          </a:p>
          <a:p>
            <a:pPr eaLnBrk="1" hangingPunct="1">
              <a:lnSpc>
                <a:spcPct val="80000"/>
              </a:lnSpc>
            </a:pPr>
            <a:r>
              <a:rPr lang="ru-RU" sz="2000" dirty="0" smtClean="0">
                <a:solidFill>
                  <a:schemeClr val="accent2"/>
                </a:solidFill>
                <a:latin typeface="Monotype Corsiva" pitchFamily="66" charset="0"/>
              </a:rPr>
              <a:t>поэма Колокола (1913)</a:t>
            </a:r>
          </a:p>
          <a:p>
            <a:pPr eaLnBrk="1" hangingPunct="1">
              <a:lnSpc>
                <a:spcPct val="80000"/>
              </a:lnSpc>
            </a:pPr>
            <a:r>
              <a:rPr lang="ru-RU" sz="2000" dirty="0" smtClean="0">
                <a:solidFill>
                  <a:schemeClr val="accent2"/>
                </a:solidFill>
                <a:latin typeface="Monotype Corsiva" pitchFamily="66" charset="0"/>
              </a:rPr>
              <a:t>для оркестра – 3 симфонии (1895, 1907, 1936), фантазия Утёс (1893), Остров мёртвых (1909), Симфонические танцы (1940) и др.</a:t>
            </a:r>
          </a:p>
          <a:p>
            <a:pPr eaLnBrk="1" hangingPunct="1">
              <a:lnSpc>
                <a:spcPct val="80000"/>
              </a:lnSpc>
            </a:pPr>
            <a:r>
              <a:rPr lang="ru-RU" sz="2000" dirty="0" smtClean="0">
                <a:solidFill>
                  <a:schemeClr val="accent2"/>
                </a:solidFill>
                <a:latin typeface="Monotype Corsiva" pitchFamily="66" charset="0"/>
              </a:rPr>
              <a:t>для фортепиано с оркестром – 4 концерта (1891, 2-я редакция 1917; 1901; 1909; 1926, 3-я редакция 1941), Рапсодия на тему Паганини (1934); камерно-инструментальные ансамбли, в т. ч. Элегическое трио (Памяти великого художника, 1893)</a:t>
            </a:r>
          </a:p>
          <a:p>
            <a:pPr eaLnBrk="1" hangingPunct="1">
              <a:lnSpc>
                <a:spcPct val="80000"/>
              </a:lnSpc>
            </a:pPr>
            <a:r>
              <a:rPr lang="ru-RU" sz="2000" dirty="0" smtClean="0">
                <a:solidFill>
                  <a:schemeClr val="accent2"/>
                </a:solidFill>
                <a:latin typeface="Monotype Corsiva" pitchFamily="66" charset="0"/>
              </a:rPr>
              <a:t>для фортепиано – сонаты, музыкальные моменты, этюды-картины, прелюдии и др.</a:t>
            </a:r>
          </a:p>
          <a:p>
            <a:pPr eaLnBrk="1" hangingPunct="1">
              <a:lnSpc>
                <a:spcPct val="80000"/>
              </a:lnSpc>
            </a:pPr>
            <a:r>
              <a:rPr lang="ru-RU" sz="2000" dirty="0" smtClean="0">
                <a:solidFill>
                  <a:schemeClr val="accent2"/>
                </a:solidFill>
                <a:latin typeface="Monotype Corsiva" pitchFamily="66" charset="0"/>
              </a:rPr>
              <a:t>2 сюиты для 2 фортепиано</a:t>
            </a:r>
          </a:p>
          <a:p>
            <a:pPr eaLnBrk="1" hangingPunct="1">
              <a:lnSpc>
                <a:spcPct val="80000"/>
              </a:lnSpc>
            </a:pPr>
            <a:r>
              <a:rPr lang="ru-RU" sz="2000" dirty="0" smtClean="0">
                <a:solidFill>
                  <a:schemeClr val="accent2"/>
                </a:solidFill>
                <a:latin typeface="Monotype Corsiva" pitchFamily="66" charset="0"/>
              </a:rPr>
              <a:t>хоры (с оркестром, с фортепиано)</a:t>
            </a:r>
          </a:p>
          <a:p>
            <a:pPr eaLnBrk="1" hangingPunct="1">
              <a:lnSpc>
                <a:spcPct val="80000"/>
              </a:lnSpc>
            </a:pPr>
            <a:r>
              <a:rPr lang="ru-RU" sz="2000" dirty="0" smtClean="0">
                <a:solidFill>
                  <a:schemeClr val="accent2"/>
                </a:solidFill>
                <a:latin typeface="Monotype Corsiva" pitchFamily="66" charset="0"/>
              </a:rPr>
              <a:t>хоры </a:t>
            </a:r>
            <a:r>
              <a:rPr lang="ru-RU" sz="2000" dirty="0" err="1" smtClean="0">
                <a:solidFill>
                  <a:schemeClr val="accent2"/>
                </a:solidFill>
                <a:latin typeface="Monotype Corsiva" pitchFamily="66" charset="0"/>
              </a:rPr>
              <a:t>a</a:t>
            </a:r>
            <a:r>
              <a:rPr lang="ru-RU" sz="2000" dirty="0" smtClean="0">
                <a:solidFill>
                  <a:schemeClr val="accent2"/>
                </a:solidFill>
                <a:latin typeface="Monotype Corsiva" pitchFamily="66" charset="0"/>
              </a:rPr>
              <a:t> </a:t>
            </a:r>
            <a:r>
              <a:rPr lang="ru-RU" sz="2000" dirty="0" err="1" smtClean="0">
                <a:solidFill>
                  <a:schemeClr val="accent2"/>
                </a:solidFill>
                <a:latin typeface="Monotype Corsiva" pitchFamily="66" charset="0"/>
              </a:rPr>
              <a:t>cappella</a:t>
            </a:r>
            <a:r>
              <a:rPr lang="ru-RU" sz="2000" dirty="0" smtClean="0">
                <a:solidFill>
                  <a:schemeClr val="accent2"/>
                </a:solidFill>
                <a:latin typeface="Monotype Corsiva" pitchFamily="66" charset="0"/>
              </a:rPr>
              <a:t> – Литургия Иоанна Златоуста</a:t>
            </a:r>
          </a:p>
          <a:p>
            <a:pPr eaLnBrk="1" hangingPunct="1">
              <a:lnSpc>
                <a:spcPct val="80000"/>
              </a:lnSpc>
            </a:pPr>
            <a:r>
              <a:rPr lang="ru-RU" sz="2000" dirty="0" smtClean="0">
                <a:solidFill>
                  <a:schemeClr val="accent2"/>
                </a:solidFill>
                <a:latin typeface="Monotype Corsiva" pitchFamily="66" charset="0"/>
              </a:rPr>
              <a:t> Всенощное бдение</a:t>
            </a:r>
          </a:p>
          <a:p>
            <a:pPr eaLnBrk="1" hangingPunct="1">
              <a:lnSpc>
                <a:spcPct val="80000"/>
              </a:lnSpc>
            </a:pPr>
            <a:r>
              <a:rPr lang="ru-RU" sz="2000" dirty="0" smtClean="0">
                <a:solidFill>
                  <a:schemeClr val="accent2"/>
                </a:solidFill>
                <a:latin typeface="Monotype Corsiva" pitchFamily="66" charset="0"/>
              </a:rPr>
              <a:t>романсы</a:t>
            </a:r>
          </a:p>
          <a:p>
            <a:pPr eaLnBrk="1" hangingPunct="1">
              <a:lnSpc>
                <a:spcPct val="80000"/>
              </a:lnSpc>
            </a:pPr>
            <a:r>
              <a:rPr lang="ru-RU" sz="2000" dirty="0" smtClean="0">
                <a:solidFill>
                  <a:schemeClr val="accent2"/>
                </a:solidFill>
                <a:latin typeface="Monotype Corsiva" pitchFamily="66" charset="0"/>
              </a:rPr>
              <a:t>транскрипции и переложения.</a:t>
            </a:r>
          </a:p>
        </p:txBody>
      </p:sp>
      <p:pic>
        <p:nvPicPr>
          <p:cNvPr id="6" name="Picture 15" descr="Рисунок1"/>
          <p:cNvPicPr>
            <a:picLocks noChangeAspect="1" noChangeArrowheads="1"/>
          </p:cNvPicPr>
          <p:nvPr/>
        </p:nvPicPr>
        <p:blipFill>
          <a:blip r:embed="rId3"/>
          <a:srcRect/>
          <a:stretch>
            <a:fillRect/>
          </a:stretch>
        </p:blipFill>
        <p:spPr bwMode="auto">
          <a:xfrm>
            <a:off x="6215074" y="4857760"/>
            <a:ext cx="2665413" cy="173196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sp>
        <p:nvSpPr>
          <p:cNvPr id="5122" name="Rectangle 2"/>
          <p:cNvSpPr>
            <a:spLocks noGrp="1" noChangeArrowheads="1"/>
          </p:cNvSpPr>
          <p:nvPr>
            <p:ph type="ctrTitle"/>
          </p:nvPr>
        </p:nvSpPr>
        <p:spPr>
          <a:xfrm>
            <a:off x="3714750" y="1000125"/>
            <a:ext cx="5143500" cy="5857875"/>
          </a:xfrm>
        </p:spPr>
        <p:txBody>
          <a:bodyPr/>
          <a:lstStyle/>
          <a:p>
            <a:pPr indent="449263" algn="just" eaLnBrk="1" hangingPunct="1">
              <a:defRPr/>
            </a:pPr>
            <a:r>
              <a:rPr lang="ru-RU" sz="2600" b="1" dirty="0" smtClean="0">
                <a:solidFill>
                  <a:schemeClr val="accent2"/>
                </a:solidFill>
                <a:effectLst>
                  <a:outerShdw blurRad="38100" dist="38100" dir="2700000" algn="tl">
                    <a:srgbClr val="FFFFFF"/>
                  </a:outerShdw>
                </a:effectLst>
                <a:latin typeface="Monotype Corsiva" pitchFamily="66" charset="0"/>
              </a:rPr>
              <a:t>Сергей Рахманинов родился в усадьбе Семенова Новгородской губернии  20 марта 1873г. (по старому стилю) в дворянской семье. Основателем рода был выходец из династии молдавских </a:t>
            </a:r>
            <a:r>
              <a:rPr lang="ru-RU" sz="2600" b="1" dirty="0" err="1" smtClean="0">
                <a:solidFill>
                  <a:schemeClr val="accent2"/>
                </a:solidFill>
                <a:effectLst>
                  <a:outerShdw blurRad="38100" dist="38100" dir="2700000" algn="tl">
                    <a:srgbClr val="FFFFFF"/>
                  </a:outerShdw>
                </a:effectLst>
                <a:latin typeface="Monotype Corsiva" pitchFamily="66" charset="0"/>
              </a:rPr>
              <a:t>госпадорей</a:t>
            </a:r>
            <a:r>
              <a:rPr lang="ru-RU" sz="2600" b="1" dirty="0" smtClean="0">
                <a:solidFill>
                  <a:schemeClr val="accent2"/>
                </a:solidFill>
                <a:effectLst>
                  <a:outerShdw blurRad="38100" dist="38100" dir="2700000" algn="tl">
                    <a:srgbClr val="FFFFFF"/>
                  </a:outerShdw>
                </a:effectLst>
                <a:latin typeface="Monotype Corsiva" pitchFamily="66" charset="0"/>
              </a:rPr>
              <a:t> </a:t>
            </a:r>
            <a:r>
              <a:rPr lang="ru-RU" sz="2600" b="1" dirty="0" err="1" smtClean="0">
                <a:solidFill>
                  <a:schemeClr val="accent2"/>
                </a:solidFill>
                <a:effectLst>
                  <a:outerShdw blurRad="38100" dist="38100" dir="2700000" algn="tl">
                    <a:srgbClr val="FFFFFF"/>
                  </a:outerShdw>
                </a:effectLst>
                <a:latin typeface="Monotype Corsiva" pitchFamily="66" charset="0"/>
              </a:rPr>
              <a:t>Драгош</a:t>
            </a:r>
            <a:r>
              <a:rPr lang="ru-RU" sz="2600" b="1" dirty="0" smtClean="0">
                <a:solidFill>
                  <a:schemeClr val="accent2"/>
                </a:solidFill>
                <a:effectLst>
                  <a:outerShdw blurRad="38100" dist="38100" dir="2700000" algn="tl">
                    <a:srgbClr val="FFFFFF"/>
                  </a:outerShdw>
                </a:effectLst>
                <a:latin typeface="Monotype Corsiva" pitchFamily="66" charset="0"/>
              </a:rPr>
              <a:t> – Иван </a:t>
            </a:r>
            <a:r>
              <a:rPr lang="ru-RU" sz="2600" b="1" dirty="0" err="1" smtClean="0">
                <a:solidFill>
                  <a:schemeClr val="accent2"/>
                </a:solidFill>
                <a:effectLst>
                  <a:outerShdw blurRad="38100" dist="38100" dir="2700000" algn="tl">
                    <a:srgbClr val="FFFFFF"/>
                  </a:outerShdw>
                </a:effectLst>
                <a:latin typeface="Monotype Corsiva" pitchFamily="66" charset="0"/>
              </a:rPr>
              <a:t>Вечин</a:t>
            </a:r>
            <a:r>
              <a:rPr lang="ru-RU" sz="2600" b="1" dirty="0" smtClean="0">
                <a:solidFill>
                  <a:schemeClr val="accent2"/>
                </a:solidFill>
                <a:effectLst>
                  <a:outerShdw blurRad="38100" dist="38100" dir="2700000" algn="tl">
                    <a:srgbClr val="FFFFFF"/>
                  </a:outerShdw>
                </a:effectLst>
                <a:latin typeface="Monotype Corsiva" pitchFamily="66" charset="0"/>
              </a:rPr>
              <a:t>, обосновавшийся в Москве в конце </a:t>
            </a:r>
            <a:r>
              <a:rPr lang="en-US" sz="2600" b="1" dirty="0" smtClean="0">
                <a:solidFill>
                  <a:schemeClr val="accent2"/>
                </a:solidFill>
                <a:effectLst>
                  <a:outerShdw blurRad="38100" dist="38100" dir="2700000" algn="tl">
                    <a:srgbClr val="FFFFFF"/>
                  </a:outerShdw>
                </a:effectLst>
                <a:latin typeface="Monotype Corsiva" pitchFamily="66" charset="0"/>
              </a:rPr>
              <a:t>XV</a:t>
            </a:r>
            <a:r>
              <a:rPr lang="ru-RU" sz="2600" b="1" dirty="0" smtClean="0">
                <a:solidFill>
                  <a:schemeClr val="accent2"/>
                </a:solidFill>
                <a:effectLst>
                  <a:outerShdw blurRad="38100" dist="38100" dir="2700000" algn="tl">
                    <a:srgbClr val="FFFFFF"/>
                  </a:outerShdw>
                </a:effectLst>
                <a:latin typeface="Monotype Corsiva" pitchFamily="66" charset="0"/>
              </a:rPr>
              <a:t> века.    </a:t>
            </a:r>
            <a:br>
              <a:rPr lang="ru-RU" sz="2600" b="1" dirty="0" smtClean="0">
                <a:solidFill>
                  <a:schemeClr val="accent2"/>
                </a:solidFill>
                <a:effectLst>
                  <a:outerShdw blurRad="38100" dist="38100" dir="2700000" algn="tl">
                    <a:srgbClr val="FFFFFF"/>
                  </a:outerShdw>
                </a:effectLst>
                <a:latin typeface="Monotype Corsiva" pitchFamily="66" charset="0"/>
              </a:rPr>
            </a:br>
            <a:r>
              <a:rPr lang="ru-RU" sz="2600" b="1" dirty="0" smtClean="0">
                <a:solidFill>
                  <a:schemeClr val="accent2"/>
                </a:solidFill>
                <a:effectLst>
                  <a:outerShdw blurRad="38100" dist="38100" dir="2700000" algn="tl">
                    <a:srgbClr val="FFFFFF"/>
                  </a:outerShdw>
                </a:effectLst>
                <a:latin typeface="Monotype Corsiva" pitchFamily="66" charset="0"/>
              </a:rPr>
              <a:t>     Его сына Василия за радушие и хлебосольство прозвали «</a:t>
            </a:r>
            <a:r>
              <a:rPr lang="ru-RU" sz="2600" b="1" dirty="0" err="1" smtClean="0">
                <a:solidFill>
                  <a:schemeClr val="accent2"/>
                </a:solidFill>
                <a:effectLst>
                  <a:outerShdw blurRad="38100" dist="38100" dir="2700000" algn="tl">
                    <a:srgbClr val="FFFFFF"/>
                  </a:outerShdw>
                </a:effectLst>
                <a:latin typeface="Monotype Corsiva" pitchFamily="66" charset="0"/>
              </a:rPr>
              <a:t>Рахманиным</a:t>
            </a:r>
            <a:r>
              <a:rPr lang="ru-RU" sz="2600" b="1" dirty="0" smtClean="0">
                <a:solidFill>
                  <a:schemeClr val="accent2"/>
                </a:solidFill>
                <a:effectLst>
                  <a:outerShdw blurRad="38100" dist="38100" dir="2700000" algn="tl">
                    <a:srgbClr val="FFFFFF"/>
                  </a:outerShdw>
                </a:effectLst>
                <a:latin typeface="Monotype Corsiva" pitchFamily="66" charset="0"/>
              </a:rPr>
              <a:t>», что и определило фамилию всего рода.</a:t>
            </a:r>
            <a:r>
              <a:rPr lang="ru-RU" sz="2600" dirty="0" smtClean="0">
                <a:effectLst>
                  <a:outerShdw blurRad="38100" dist="38100" dir="2700000" algn="tl">
                    <a:srgbClr val="FFFFFF"/>
                  </a:outerShdw>
                </a:effectLst>
                <a:latin typeface="Monotype Corsiva" pitchFamily="66" charset="0"/>
              </a:rPr>
              <a:t/>
            </a:r>
            <a:br>
              <a:rPr lang="ru-RU" sz="2600" dirty="0" smtClean="0">
                <a:effectLst>
                  <a:outerShdw blurRad="38100" dist="38100" dir="2700000" algn="tl">
                    <a:srgbClr val="FFFFFF"/>
                  </a:outerShdw>
                </a:effectLst>
                <a:latin typeface="Monotype Corsiva" pitchFamily="66" charset="0"/>
              </a:rPr>
            </a:br>
            <a:endParaRPr lang="ru-RU" sz="2600" dirty="0" smtClean="0">
              <a:solidFill>
                <a:schemeClr val="tx1"/>
              </a:solidFill>
              <a:effectLst>
                <a:outerShdw blurRad="38100" dist="38100" dir="2700000" algn="tl">
                  <a:srgbClr val="FFFFFF"/>
                </a:outerShdw>
              </a:effectLst>
              <a:latin typeface="Monotype Corsiva" pitchFamily="66" charset="0"/>
            </a:endParaRPr>
          </a:p>
        </p:txBody>
      </p:sp>
      <p:sp>
        <p:nvSpPr>
          <p:cNvPr id="5123" name="Rectangle 3"/>
          <p:cNvSpPr>
            <a:spLocks noGrp="1" noChangeArrowheads="1"/>
          </p:cNvSpPr>
          <p:nvPr>
            <p:ph type="subTitle" idx="1"/>
          </p:nvPr>
        </p:nvSpPr>
        <p:spPr>
          <a:xfrm>
            <a:off x="214313" y="357188"/>
            <a:ext cx="8929687" cy="785812"/>
          </a:xfrm>
        </p:spPr>
        <p:txBody>
          <a:bodyPr/>
          <a:lstStyle/>
          <a:p>
            <a:pPr eaLnBrk="1" hangingPunct="1">
              <a:defRPr/>
            </a:pPr>
            <a:r>
              <a:rPr lang="ru-RU" sz="3800" b="1" dirty="0" smtClean="0">
                <a:solidFill>
                  <a:schemeClr val="accent2"/>
                </a:solidFill>
                <a:effectLst>
                  <a:outerShdw blurRad="38100" dist="38100" dir="2700000" algn="tl">
                    <a:srgbClr val="FFFFFF"/>
                  </a:outerShdw>
                </a:effectLst>
                <a:latin typeface="Monotype Corsiva" pitchFamily="66" charset="0"/>
              </a:rPr>
              <a:t>Семья</a:t>
            </a:r>
          </a:p>
        </p:txBody>
      </p:sp>
      <p:pic>
        <p:nvPicPr>
          <p:cNvPr id="6149" name="Picture 5" descr="C:\Users\К\Documents\мамуле\Рахманинов\262067_600.jpg"/>
          <p:cNvPicPr>
            <a:picLocks noChangeAspect="1" noChangeArrowheads="1"/>
          </p:cNvPicPr>
          <p:nvPr/>
        </p:nvPicPr>
        <p:blipFill>
          <a:blip r:embed="rId3"/>
          <a:srcRect/>
          <a:stretch>
            <a:fillRect/>
          </a:stretch>
        </p:blipFill>
        <p:spPr bwMode="auto">
          <a:xfrm>
            <a:off x="357158" y="1357298"/>
            <a:ext cx="3286148" cy="47740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diamond(in)">
                                      <p:cBhvr>
                                        <p:cTn id="10"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pic>
        <p:nvPicPr>
          <p:cNvPr id="21507" name="Picture 2" descr="C:\Users\К\Documents\мамуле\Рахманинов\slide4.jpg"/>
          <p:cNvPicPr>
            <a:picLocks noChangeAspect="1" noChangeArrowheads="1"/>
          </p:cNvPicPr>
          <p:nvPr/>
        </p:nvPicPr>
        <p:blipFill>
          <a:blip r:embed="rId3"/>
          <a:srcRect/>
          <a:stretch>
            <a:fillRect/>
          </a:stretch>
        </p:blipFill>
        <p:spPr bwMode="auto">
          <a:xfrm>
            <a:off x="142875" y="142875"/>
            <a:ext cx="1857375" cy="6572250"/>
          </a:xfrm>
          <a:prstGeom prst="rect">
            <a:avLst/>
          </a:prstGeom>
          <a:noFill/>
          <a:ln w="9525">
            <a:noFill/>
            <a:miter lim="800000"/>
            <a:headEnd/>
            <a:tailEnd/>
          </a:ln>
        </p:spPr>
      </p:pic>
      <p:sp>
        <p:nvSpPr>
          <p:cNvPr id="21508" name="Text Box 7"/>
          <p:cNvSpPr txBox="1">
            <a:spLocks noChangeArrowheads="1"/>
          </p:cNvSpPr>
          <p:nvPr/>
        </p:nvSpPr>
        <p:spPr bwMode="auto">
          <a:xfrm>
            <a:off x="2071688" y="1714500"/>
            <a:ext cx="6858000" cy="2800350"/>
          </a:xfrm>
          <a:prstGeom prst="rect">
            <a:avLst/>
          </a:prstGeom>
          <a:noFill/>
          <a:ln w="9525" algn="ctr">
            <a:noFill/>
            <a:miter lim="800000"/>
            <a:headEnd/>
            <a:tailEnd/>
          </a:ln>
        </p:spPr>
        <p:txBody>
          <a:bodyPr>
            <a:spAutoFit/>
          </a:bodyPr>
          <a:lstStyle/>
          <a:p>
            <a:r>
              <a:rPr lang="ru-RU" sz="3200" b="1" dirty="0">
                <a:solidFill>
                  <a:schemeClr val="accent2"/>
                </a:solidFill>
                <a:latin typeface="Monotype Corsiva" pitchFamily="66" charset="0"/>
              </a:rPr>
              <a:t>…Он пел Россию от земли до неба.</a:t>
            </a:r>
          </a:p>
          <a:p>
            <a:r>
              <a:rPr lang="ru-RU" sz="3200" b="1" dirty="0">
                <a:solidFill>
                  <a:schemeClr val="accent2"/>
                </a:solidFill>
                <a:latin typeface="Monotype Corsiva" pitchFamily="66" charset="0"/>
              </a:rPr>
              <a:t>Он пел Россию трепетом всех пальцев.</a:t>
            </a:r>
          </a:p>
          <a:p>
            <a:r>
              <a:rPr lang="ru-RU" sz="3200" b="1" dirty="0">
                <a:solidFill>
                  <a:schemeClr val="accent2"/>
                </a:solidFill>
                <a:latin typeface="Monotype Corsiva" pitchFamily="66" charset="0"/>
              </a:rPr>
              <a:t>Её дожди , крыльцо под белым снегом,</a:t>
            </a:r>
          </a:p>
          <a:p>
            <a:r>
              <a:rPr lang="ru-RU" sz="3200" b="1" dirty="0">
                <a:solidFill>
                  <a:schemeClr val="accent2"/>
                </a:solidFill>
                <a:latin typeface="Monotype Corsiva" pitchFamily="66" charset="0"/>
              </a:rPr>
              <a:t>И осень рыжую с кочующим багрянцем…</a:t>
            </a:r>
          </a:p>
          <a:p>
            <a:pPr algn="r"/>
            <a:endParaRPr lang="ru-RU" sz="2400" b="1" dirty="0">
              <a:solidFill>
                <a:schemeClr val="accent2"/>
              </a:solidFill>
              <a:latin typeface="Monotype Corsiva" pitchFamily="66" charset="0"/>
            </a:endParaRPr>
          </a:p>
          <a:p>
            <a:pPr algn="r"/>
            <a:r>
              <a:rPr lang="ru-RU" sz="2400" b="1" dirty="0">
                <a:solidFill>
                  <a:schemeClr val="accent2"/>
                </a:solidFill>
                <a:latin typeface="Monotype Corsiva" pitchFamily="66" charset="0"/>
              </a:rPr>
              <a:t>М. Румянцева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linds(horizontal)">
                                      <p:cBhvr>
                                        <p:cTn id="7"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sp>
        <p:nvSpPr>
          <p:cNvPr id="5123" name="Заголовок 1"/>
          <p:cNvSpPr>
            <a:spLocks noGrp="1"/>
          </p:cNvSpPr>
          <p:nvPr>
            <p:ph type="title"/>
          </p:nvPr>
        </p:nvSpPr>
        <p:spPr>
          <a:xfrm>
            <a:off x="2286000" y="500063"/>
            <a:ext cx="4614863" cy="5572125"/>
          </a:xfrm>
        </p:spPr>
        <p:txBody>
          <a:bodyPr/>
          <a:lstStyle/>
          <a:p>
            <a:r>
              <a:rPr lang="ru-RU" sz="2400" b="1" smtClean="0">
                <a:solidFill>
                  <a:schemeClr val="accent2"/>
                </a:solidFill>
                <a:latin typeface="Monotype Corsiva" pitchFamily="66" charset="0"/>
              </a:rPr>
              <a:t>Рахманиновы славились своей музыкальностью: многие из них хорошо играли на скрипке и фортепиано, превосходно пели. Его дед – Аркадий Александрович  был известен как автор салонных романсов .</a:t>
            </a:r>
            <a:br>
              <a:rPr lang="ru-RU" sz="2400" b="1" smtClean="0">
                <a:solidFill>
                  <a:schemeClr val="accent2"/>
                </a:solidFill>
                <a:latin typeface="Monotype Corsiva" pitchFamily="66" charset="0"/>
              </a:rPr>
            </a:br>
            <a:r>
              <a:rPr lang="ru-RU" sz="2400" b="1" smtClean="0">
                <a:solidFill>
                  <a:schemeClr val="accent2"/>
                </a:solidFill>
                <a:latin typeface="Monotype Corsiva" pitchFamily="66" charset="0"/>
              </a:rPr>
              <a:t>Музыкальный талант Сережи Рахманинова проявился очень рано. Первые уроки музыки  будущий композитор получил у мамы в 4 года и вскоре уже играл со своим дедом на фортепиано в 4 руки сонаты Бетховена.</a:t>
            </a:r>
          </a:p>
        </p:txBody>
      </p:sp>
      <p:pic>
        <p:nvPicPr>
          <p:cNvPr id="4" name="Picture 4" descr="200px-Rach10"/>
          <p:cNvPicPr>
            <a:picLocks noChangeAspect="1" noChangeArrowheads="1"/>
          </p:cNvPicPr>
          <p:nvPr/>
        </p:nvPicPr>
        <p:blipFill>
          <a:blip r:embed="rId3"/>
          <a:srcRect/>
          <a:stretch>
            <a:fillRect/>
          </a:stretch>
        </p:blipFill>
        <p:spPr bwMode="auto">
          <a:xfrm>
            <a:off x="6858016" y="3500438"/>
            <a:ext cx="2071702" cy="3170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p:cNvPicPr>
            <a:picLocks noChangeAspect="1" noChangeArrowheads="1"/>
          </p:cNvPicPr>
          <p:nvPr/>
        </p:nvPicPr>
        <p:blipFill>
          <a:blip r:embed="rId4"/>
          <a:srcRect/>
          <a:stretch>
            <a:fillRect/>
          </a:stretch>
        </p:blipFill>
        <p:spPr bwMode="auto">
          <a:xfrm>
            <a:off x="214282" y="285728"/>
            <a:ext cx="2071701" cy="2857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diamond(in)">
                                      <p:cBhvr>
                                        <p:cTn id="7" dur="1000"/>
                                        <p:tgtEl>
                                          <p:spTgt spid="5126"/>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pic>
        <p:nvPicPr>
          <p:cNvPr id="35842" name="Picture 2" descr="C:\Users\К\Documents\мамуле\Зверев\741px-Zveref_and_students.jpg"/>
          <p:cNvPicPr>
            <a:picLocks noChangeAspect="1" noChangeArrowheads="1"/>
          </p:cNvPicPr>
          <p:nvPr/>
        </p:nvPicPr>
        <p:blipFill>
          <a:blip r:embed="rId3"/>
          <a:srcRect/>
          <a:stretch>
            <a:fillRect/>
          </a:stretch>
        </p:blipFill>
        <p:spPr bwMode="auto">
          <a:xfrm>
            <a:off x="2071670" y="227825"/>
            <a:ext cx="5143536" cy="3986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4" name="Text Box 7"/>
          <p:cNvSpPr txBox="1">
            <a:spLocks noChangeArrowheads="1"/>
          </p:cNvSpPr>
          <p:nvPr/>
        </p:nvSpPr>
        <p:spPr bwMode="auto">
          <a:xfrm>
            <a:off x="214313" y="4214813"/>
            <a:ext cx="8501062" cy="2892425"/>
          </a:xfrm>
          <a:prstGeom prst="rect">
            <a:avLst/>
          </a:prstGeom>
          <a:noFill/>
          <a:ln w="9525" algn="ctr">
            <a:noFill/>
            <a:miter lim="800000"/>
            <a:headEnd/>
            <a:tailEnd/>
          </a:ln>
        </p:spPr>
        <p:txBody>
          <a:bodyPr>
            <a:spAutoFit/>
          </a:bodyPr>
          <a:lstStyle/>
          <a:p>
            <a:r>
              <a:rPr lang="ru-RU" sz="2200" b="1">
                <a:solidFill>
                  <a:schemeClr val="accent2"/>
                </a:solidFill>
                <a:latin typeface="Monotype Corsiva" pitchFamily="66" charset="0"/>
              </a:rPr>
              <a:t>Н.С Зверев – профессор, преподаватель младших классов Московской консерватории , «главный поставщик золотых медалистов».</a:t>
            </a:r>
          </a:p>
          <a:p>
            <a:r>
              <a:rPr lang="ru-RU" sz="2200" b="1">
                <a:solidFill>
                  <a:schemeClr val="accent2"/>
                </a:solidFill>
                <a:latin typeface="Monotype Corsiva" pitchFamily="66" charset="0"/>
              </a:rPr>
              <a:t>В трудные для Сережи Рахманинова годы  он заменил ему родителей.</a:t>
            </a:r>
          </a:p>
          <a:p>
            <a:r>
              <a:rPr lang="ru-RU" sz="2200" b="1">
                <a:solidFill>
                  <a:schemeClr val="accent2"/>
                </a:solidFill>
                <a:latin typeface="Monotype Corsiva" pitchFamily="66" charset="0"/>
              </a:rPr>
              <a:t>Строгий и взыскательный педагог выработал у мальчика навыки постоянных занятий, любовь к труду, чувство долга и ответственности за свои поступки.</a:t>
            </a:r>
          </a:p>
          <a:p>
            <a:r>
              <a:rPr lang="ru-RU" sz="2200" b="1">
                <a:solidFill>
                  <a:schemeClr val="accent2"/>
                </a:solidFill>
                <a:latin typeface="Monotype Corsiva" pitchFamily="66" charset="0"/>
              </a:rPr>
              <a:t>«Он был прекрасный человек. Лучшим, что есть во мне я обязан ему.» – Рахманинов.</a:t>
            </a:r>
          </a:p>
          <a:p>
            <a:endParaRPr lang="ru-RU" b="1">
              <a:solidFill>
                <a:schemeClr val="accent2"/>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in)">
                                      <p:cBhvr>
                                        <p:cTn id="7" dur="1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sp>
        <p:nvSpPr>
          <p:cNvPr id="7170" name="Rectangle 2"/>
          <p:cNvSpPr>
            <a:spLocks noGrp="1" noChangeArrowheads="1"/>
          </p:cNvSpPr>
          <p:nvPr>
            <p:ph type="ctrTitle"/>
          </p:nvPr>
        </p:nvSpPr>
        <p:spPr>
          <a:xfrm>
            <a:off x="142875" y="357188"/>
            <a:ext cx="4897438" cy="4741862"/>
          </a:xfrm>
        </p:spPr>
        <p:txBody>
          <a:bodyPr/>
          <a:lstStyle/>
          <a:p>
            <a:pPr algn="l" eaLnBrk="1" hangingPunct="1">
              <a:defRPr/>
            </a:pPr>
            <a:r>
              <a:rPr lang="ru-RU" sz="2200" dirty="0" smtClean="0">
                <a:effectLst>
                  <a:outerShdw blurRad="38100" dist="38100" dir="2700000" algn="tl">
                    <a:srgbClr val="FFFFFF"/>
                  </a:outerShdw>
                </a:effectLst>
                <a:latin typeface="Times New Roman" pitchFamily="18" charset="0"/>
                <a:cs typeface="Times New Roman" pitchFamily="18" charset="0"/>
              </a:rPr>
              <a:t>Громадные успехи Рахманинова </a:t>
            </a:r>
            <a:br>
              <a:rPr lang="ru-RU" sz="2200" dirty="0" smtClean="0">
                <a:effectLst>
                  <a:outerShdw blurRad="38100" dist="38100" dir="2700000" algn="tl">
                    <a:srgbClr val="FFFFFF"/>
                  </a:outerShdw>
                </a:effectLst>
                <a:latin typeface="Times New Roman" pitchFamily="18" charset="0"/>
                <a:cs typeface="Times New Roman" pitchFamily="18" charset="0"/>
              </a:rPr>
            </a:br>
            <a:r>
              <a:rPr lang="ru-RU" sz="2200" dirty="0" smtClean="0">
                <a:effectLst>
                  <a:outerShdw blurRad="38100" dist="38100" dir="2700000" algn="tl">
                    <a:srgbClr val="FFFFFF"/>
                  </a:outerShdw>
                </a:effectLst>
                <a:latin typeface="Times New Roman" pitchFamily="18" charset="0"/>
                <a:cs typeface="Times New Roman" pitchFamily="18" charset="0"/>
              </a:rPr>
              <a:t>и по классу фортепиано, и по </a:t>
            </a:r>
            <a:br>
              <a:rPr lang="ru-RU" sz="2200" dirty="0" smtClean="0">
                <a:effectLst>
                  <a:outerShdw blurRad="38100" dist="38100" dir="2700000" algn="tl">
                    <a:srgbClr val="FFFFFF"/>
                  </a:outerShdw>
                </a:effectLst>
                <a:latin typeface="Times New Roman" pitchFamily="18" charset="0"/>
                <a:cs typeface="Times New Roman" pitchFamily="18" charset="0"/>
              </a:rPr>
            </a:br>
            <a:r>
              <a:rPr lang="ru-RU" sz="2200" dirty="0" smtClean="0">
                <a:effectLst>
                  <a:outerShdw blurRad="38100" dist="38100" dir="2700000" algn="tl">
                    <a:srgbClr val="FFFFFF"/>
                  </a:outerShdw>
                </a:effectLst>
                <a:latin typeface="Times New Roman" pitchFamily="18" charset="0"/>
                <a:cs typeface="Times New Roman" pitchFamily="18" charset="0"/>
              </a:rPr>
              <a:t>теории с каждым годом все ярче выделяли его среди учеников.</a:t>
            </a:r>
            <a:br>
              <a:rPr lang="ru-RU" sz="2200" dirty="0" smtClean="0">
                <a:effectLst>
                  <a:outerShdw blurRad="38100" dist="38100" dir="2700000" algn="tl">
                    <a:srgbClr val="FFFFFF"/>
                  </a:outerShdw>
                </a:effectLst>
                <a:latin typeface="Times New Roman" pitchFamily="18" charset="0"/>
                <a:cs typeface="Times New Roman" pitchFamily="18" charset="0"/>
              </a:rPr>
            </a:br>
            <a:r>
              <a:rPr lang="ru-RU" sz="2200" dirty="0" smtClean="0">
                <a:effectLst>
                  <a:outerShdw blurRad="38100" dist="38100" dir="2700000" algn="tl">
                    <a:srgbClr val="FFFFFF"/>
                  </a:outerShdw>
                </a:effectLst>
                <a:latin typeface="Times New Roman" pitchFamily="18" charset="0"/>
                <a:cs typeface="Times New Roman" pitchFamily="18" charset="0"/>
              </a:rPr>
              <a:t/>
            </a:r>
            <a:br>
              <a:rPr lang="ru-RU" sz="2200" dirty="0" smtClean="0">
                <a:effectLst>
                  <a:outerShdw blurRad="38100" dist="38100" dir="2700000" algn="tl">
                    <a:srgbClr val="FFFFFF"/>
                  </a:outerShdw>
                </a:effectLst>
                <a:latin typeface="Times New Roman" pitchFamily="18" charset="0"/>
                <a:cs typeface="Times New Roman" pitchFamily="18" charset="0"/>
              </a:rPr>
            </a:br>
            <a:r>
              <a:rPr lang="ru-RU" sz="2200" dirty="0" smtClean="0">
                <a:effectLst>
                  <a:outerShdw blurRad="38100" dist="38100" dir="2700000" algn="tl">
                    <a:srgbClr val="FFFFFF"/>
                  </a:outerShdw>
                </a:effectLst>
                <a:latin typeface="Times New Roman" pitchFamily="18" charset="0"/>
                <a:cs typeface="Times New Roman" pitchFamily="18" charset="0"/>
              </a:rPr>
              <a:t>Его выступления  становились событиями в музыкальной жизни консерватории и не оставляли </a:t>
            </a:r>
            <a:br>
              <a:rPr lang="ru-RU" sz="2200" dirty="0" smtClean="0">
                <a:effectLst>
                  <a:outerShdw blurRad="38100" dist="38100" dir="2700000" algn="tl">
                    <a:srgbClr val="FFFFFF"/>
                  </a:outerShdw>
                </a:effectLst>
                <a:latin typeface="Times New Roman" pitchFamily="18" charset="0"/>
                <a:cs typeface="Times New Roman" pitchFamily="18" charset="0"/>
              </a:rPr>
            </a:br>
            <a:r>
              <a:rPr lang="ru-RU" sz="2200" dirty="0" smtClean="0">
                <a:effectLst>
                  <a:outerShdw blurRad="38100" dist="38100" dir="2700000" algn="tl">
                    <a:srgbClr val="FFFFFF"/>
                  </a:outerShdw>
                </a:effectLst>
                <a:latin typeface="Times New Roman" pitchFamily="18" charset="0"/>
                <a:cs typeface="Times New Roman" pitchFamily="18" charset="0"/>
              </a:rPr>
              <a:t>сомнения в его артистическом будущем.</a:t>
            </a:r>
          </a:p>
        </p:txBody>
      </p:sp>
      <p:sp>
        <p:nvSpPr>
          <p:cNvPr id="7171" name="Rectangle 3"/>
          <p:cNvSpPr>
            <a:spLocks noGrp="1" noChangeArrowheads="1"/>
          </p:cNvSpPr>
          <p:nvPr>
            <p:ph type="subTitle" idx="1"/>
          </p:nvPr>
        </p:nvSpPr>
        <p:spPr>
          <a:xfrm>
            <a:off x="1403350" y="188913"/>
            <a:ext cx="6337300" cy="792162"/>
          </a:xfrm>
        </p:spPr>
        <p:txBody>
          <a:bodyPr/>
          <a:lstStyle/>
          <a:p>
            <a:pPr eaLnBrk="1" hangingPunct="1">
              <a:defRPr/>
            </a:pPr>
            <a:r>
              <a:rPr lang="ru-RU" sz="3800" b="1" dirty="0" smtClean="0">
                <a:solidFill>
                  <a:schemeClr val="accent2"/>
                </a:solidFill>
                <a:effectLst>
                  <a:outerShdw blurRad="38100" dist="38100" dir="2700000" algn="tl">
                    <a:srgbClr val="FFFFFF"/>
                  </a:outerShdw>
                </a:effectLst>
                <a:latin typeface="Monotype Corsiva" pitchFamily="66" charset="0"/>
              </a:rPr>
              <a:t>Первые творческие успехи</a:t>
            </a:r>
          </a:p>
          <a:p>
            <a:pPr eaLnBrk="1" hangingPunct="1">
              <a:defRPr/>
            </a:pPr>
            <a:endParaRPr lang="ru-RU" dirty="0" smtClean="0"/>
          </a:p>
        </p:txBody>
      </p:sp>
      <p:pic>
        <p:nvPicPr>
          <p:cNvPr id="8196" name="Picture 4" descr="C:\Users\К\Documents\мамуле\Рахманинов\262537_600.jpg"/>
          <p:cNvPicPr>
            <a:picLocks noChangeAspect="1" noChangeArrowheads="1"/>
          </p:cNvPicPr>
          <p:nvPr/>
        </p:nvPicPr>
        <p:blipFill>
          <a:blip r:embed="rId3"/>
          <a:srcRect/>
          <a:stretch>
            <a:fillRect/>
          </a:stretch>
        </p:blipFill>
        <p:spPr bwMode="auto">
          <a:xfrm>
            <a:off x="4572000" y="1285860"/>
            <a:ext cx="4263916" cy="2728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3"/>
          <p:cNvSpPr txBox="1">
            <a:spLocks noChangeArrowheads="1"/>
          </p:cNvSpPr>
          <p:nvPr/>
        </p:nvSpPr>
        <p:spPr bwMode="auto">
          <a:xfrm>
            <a:off x="714375" y="4572000"/>
            <a:ext cx="7715250" cy="2000250"/>
          </a:xfrm>
          <a:prstGeom prst="rect">
            <a:avLst/>
          </a:prstGeom>
          <a:noFill/>
          <a:ln w="9525">
            <a:noFill/>
            <a:miter lim="800000"/>
            <a:headEnd/>
            <a:tailEnd/>
          </a:ln>
        </p:spPr>
        <p:txBody>
          <a:bodyPr/>
          <a:lstStyle/>
          <a:p>
            <a:pPr>
              <a:spcBef>
                <a:spcPct val="20000"/>
              </a:spcBef>
              <a:defRPr/>
            </a:pPr>
            <a:r>
              <a:rPr lang="ru-RU" sz="3200" b="1" kern="0" dirty="0">
                <a:solidFill>
                  <a:schemeClr val="accent2"/>
                </a:solidFill>
                <a:effectLst>
                  <a:outerShdw blurRad="38100" dist="38100" dir="2700000" algn="tl">
                    <a:srgbClr val="FFFFFF"/>
                  </a:outerShdw>
                </a:effectLst>
                <a:latin typeface="Monotype Corsiva" pitchFamily="66" charset="0"/>
              </a:rPr>
              <a:t>Обратив внимание на талантливого студента, П.И.Чайковский сказал: «Я предсказываю ему великое будущее».</a:t>
            </a:r>
          </a:p>
          <a:p>
            <a:pPr>
              <a:spcBef>
                <a:spcPct val="20000"/>
              </a:spcBef>
              <a:defRPr/>
            </a:pPr>
            <a:endParaRPr lang="ru-RU" sz="3200" kern="0"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linds(horizontal)">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sp>
        <p:nvSpPr>
          <p:cNvPr id="6146" name="Rectangle 2"/>
          <p:cNvSpPr>
            <a:spLocks noGrp="1" noChangeArrowheads="1"/>
          </p:cNvSpPr>
          <p:nvPr>
            <p:ph type="ctrTitle"/>
          </p:nvPr>
        </p:nvSpPr>
        <p:spPr>
          <a:xfrm>
            <a:off x="3924300" y="1143000"/>
            <a:ext cx="5005388" cy="5715000"/>
          </a:xfrm>
        </p:spPr>
        <p:txBody>
          <a:bodyPr/>
          <a:lstStyle/>
          <a:p>
            <a:pPr indent="452438" algn="just" eaLnBrk="1" hangingPunct="1">
              <a:defRPr/>
            </a:pPr>
            <a:r>
              <a:rPr lang="ru-RU" sz="2200" b="1" dirty="0" smtClean="0">
                <a:solidFill>
                  <a:schemeClr val="accent2"/>
                </a:solidFill>
                <a:effectLst>
                  <a:outerShdw blurRad="38100" dist="38100" dir="2700000" algn="tl">
                    <a:srgbClr val="FFFFFF"/>
                  </a:outerShdw>
                </a:effectLst>
                <a:latin typeface="Monotype Corsiva" pitchFamily="66" charset="0"/>
              </a:rPr>
              <a:t>Учась в консерватории Рахманинов поражал своих учителей феноменальным слухом и памятью. Ему было достаточно посмотреть в ноты пьесы, и он уже мог ее  сыграть. За три недели Рахманинов выучил сложнейшую программу и сдал выпускной экзамен по курсу фортепиано на отлично. Через год состоялся выпускной экзамен по композиции. 27 марта стала известна тема: сочинить одноактную оперу по поэме А.С.Пушкина «Цыгане», а уже 13 апреля опера была представлена комиссии и получила высокую оценку.</a:t>
            </a:r>
            <a:br>
              <a:rPr lang="ru-RU" sz="2200" b="1" dirty="0" smtClean="0">
                <a:solidFill>
                  <a:schemeClr val="accent2"/>
                </a:solidFill>
                <a:effectLst>
                  <a:outerShdw blurRad="38100" dist="38100" dir="2700000" algn="tl">
                    <a:srgbClr val="FFFFFF"/>
                  </a:outerShdw>
                </a:effectLst>
                <a:latin typeface="Monotype Corsiva" pitchFamily="66" charset="0"/>
              </a:rPr>
            </a:br>
            <a:r>
              <a:rPr lang="ru-RU" sz="2200" b="1" dirty="0" smtClean="0">
                <a:solidFill>
                  <a:schemeClr val="accent2"/>
                </a:solidFill>
                <a:effectLst>
                  <a:outerShdw blurRad="38100" dist="38100" dir="2700000" algn="tl">
                    <a:srgbClr val="FFFFFF"/>
                  </a:outerShdw>
                </a:effectLst>
                <a:latin typeface="Monotype Corsiva" pitchFamily="66" charset="0"/>
              </a:rPr>
              <a:t>       По окончанию консерватории Рахманинову была присуждена Большая золотая медаль</a:t>
            </a:r>
            <a:r>
              <a:rPr lang="ru-RU" sz="1900" dirty="0" smtClean="0">
                <a:effectLst>
                  <a:outerShdw blurRad="38100" dist="38100" dir="2700000" algn="tl">
                    <a:srgbClr val="FFFFFF"/>
                  </a:outerShdw>
                </a:effectLst>
                <a:latin typeface="Monotype Corsiva" pitchFamily="66" charset="0"/>
              </a:rPr>
              <a:t>.</a:t>
            </a:r>
            <a:br>
              <a:rPr lang="ru-RU" sz="1900" dirty="0" smtClean="0">
                <a:effectLst>
                  <a:outerShdw blurRad="38100" dist="38100" dir="2700000" algn="tl">
                    <a:srgbClr val="FFFFFF"/>
                  </a:outerShdw>
                </a:effectLst>
                <a:latin typeface="Monotype Corsiva" pitchFamily="66" charset="0"/>
              </a:rPr>
            </a:br>
            <a:endParaRPr lang="ru-RU" sz="2400" dirty="0" smtClean="0">
              <a:effectLst>
                <a:outerShdw blurRad="38100" dist="38100" dir="2700000" algn="tl">
                  <a:srgbClr val="FFFFFF"/>
                </a:outerShdw>
              </a:effectLst>
              <a:latin typeface="Monotype Corsiva" pitchFamily="66" charset="0"/>
            </a:endParaRPr>
          </a:p>
        </p:txBody>
      </p:sp>
      <p:sp>
        <p:nvSpPr>
          <p:cNvPr id="6147" name="Rectangle 3"/>
          <p:cNvSpPr>
            <a:spLocks noGrp="1" noChangeArrowheads="1"/>
          </p:cNvSpPr>
          <p:nvPr>
            <p:ph type="subTitle" idx="1"/>
          </p:nvPr>
        </p:nvSpPr>
        <p:spPr>
          <a:xfrm>
            <a:off x="0" y="115888"/>
            <a:ext cx="9144000" cy="884237"/>
          </a:xfrm>
        </p:spPr>
        <p:txBody>
          <a:bodyPr/>
          <a:lstStyle/>
          <a:p>
            <a:pPr eaLnBrk="1" hangingPunct="1">
              <a:lnSpc>
                <a:spcPct val="80000"/>
              </a:lnSpc>
              <a:defRPr/>
            </a:pPr>
            <a:r>
              <a:rPr lang="ru-RU" sz="3800" b="1" dirty="0" smtClean="0">
                <a:solidFill>
                  <a:schemeClr val="accent2"/>
                </a:solidFill>
                <a:effectLst>
                  <a:outerShdw blurRad="38100" dist="38100" dir="2700000" algn="tl">
                    <a:srgbClr val="FFFFFF"/>
                  </a:outerShdw>
                </a:effectLst>
                <a:latin typeface="Monotype Corsiva" pitchFamily="66" charset="0"/>
              </a:rPr>
              <a:t>Годы учения в консерватории </a:t>
            </a:r>
          </a:p>
          <a:p>
            <a:pPr eaLnBrk="1" hangingPunct="1">
              <a:lnSpc>
                <a:spcPct val="80000"/>
              </a:lnSpc>
              <a:defRPr/>
            </a:pPr>
            <a:r>
              <a:rPr lang="ru-RU" sz="3600" b="1" dirty="0" smtClean="0">
                <a:solidFill>
                  <a:schemeClr val="accent2"/>
                </a:solidFill>
                <a:effectLst>
                  <a:outerShdw blurRad="38100" dist="38100" dir="2700000" algn="tl">
                    <a:srgbClr val="FFFFFF"/>
                  </a:outerShdw>
                </a:effectLst>
                <a:latin typeface="Monotype Corsiva" pitchFamily="66" charset="0"/>
              </a:rPr>
              <a:t>(1882 – 1892)</a:t>
            </a:r>
          </a:p>
          <a:p>
            <a:pPr eaLnBrk="1" hangingPunct="1">
              <a:lnSpc>
                <a:spcPct val="80000"/>
              </a:lnSpc>
              <a:defRPr/>
            </a:pPr>
            <a:endParaRPr lang="ru-RU" sz="2800" b="1" dirty="0" smtClean="0">
              <a:effectLst>
                <a:outerShdw blurRad="38100" dist="38100" dir="2700000" algn="tl">
                  <a:srgbClr val="FFFFFF"/>
                </a:outerShdw>
              </a:effectLst>
              <a:latin typeface="Book Antiqua" pitchFamily="18" charset="0"/>
            </a:endParaRPr>
          </a:p>
        </p:txBody>
      </p:sp>
      <p:pic>
        <p:nvPicPr>
          <p:cNvPr id="6151" name="Picture 7" descr="!!"/>
          <p:cNvPicPr>
            <a:picLocks noChangeAspect="1" noChangeArrowheads="1"/>
          </p:cNvPicPr>
          <p:nvPr/>
        </p:nvPicPr>
        <p:blipFill>
          <a:blip r:embed="rId3"/>
          <a:srcRect/>
          <a:stretch>
            <a:fillRect/>
          </a:stretch>
        </p:blipFill>
        <p:spPr bwMode="auto">
          <a:xfrm>
            <a:off x="214282" y="1357298"/>
            <a:ext cx="3563937" cy="5040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1" dur="500"/>
                                        <p:tgtEl>
                                          <p:spTgt spid="6147">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6151"/>
                                        </p:tgtEl>
                                        <p:attrNameLst>
                                          <p:attrName>style.visibility</p:attrName>
                                        </p:attrNameLst>
                                      </p:cBhvr>
                                      <p:to>
                                        <p:strVal val="visible"/>
                                      </p:to>
                                    </p:set>
                                    <p:animEffect transition="in" filter="checkerboard(across)">
                                      <p:cBhvr>
                                        <p:cTn id="15"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sp>
        <p:nvSpPr>
          <p:cNvPr id="17411" name="Text Box 7"/>
          <p:cNvSpPr txBox="1">
            <a:spLocks noChangeArrowheads="1"/>
          </p:cNvSpPr>
          <p:nvPr/>
        </p:nvSpPr>
        <p:spPr bwMode="auto">
          <a:xfrm>
            <a:off x="4286250" y="285750"/>
            <a:ext cx="4500563" cy="4214813"/>
          </a:xfrm>
          <a:prstGeom prst="rect">
            <a:avLst/>
          </a:prstGeom>
          <a:noFill/>
          <a:ln w="9525" algn="ctr">
            <a:noFill/>
            <a:miter lim="800000"/>
            <a:headEnd/>
            <a:tailEnd/>
          </a:ln>
        </p:spPr>
        <p:txBody>
          <a:bodyPr>
            <a:spAutoFit/>
          </a:bodyPr>
          <a:lstStyle/>
          <a:p>
            <a:pPr indent="355600" algn="just"/>
            <a:r>
              <a:rPr lang="ru-RU" sz="2400" b="1">
                <a:solidFill>
                  <a:schemeClr val="accent2"/>
                </a:solidFill>
                <a:latin typeface="Monotype Corsiva" pitchFamily="66" charset="0"/>
              </a:rPr>
              <a:t>В 1897 году знаменитый меценат Сава Иванович Мамонтов пригласил Рахманинова занять пост второго дирижера в его Частной опере . Здесь и произошло знакомство с Федором Шаляпиным.  Это было началом дружбы, которую и певец, и композитор пронесли через всю свою жизнь. </a:t>
            </a:r>
          </a:p>
          <a:p>
            <a:pPr indent="355600" algn="just"/>
            <a:r>
              <a:rPr lang="ru-RU" sz="2400" b="1">
                <a:solidFill>
                  <a:schemeClr val="accent2"/>
                </a:solidFill>
                <a:latin typeface="Monotype Corsiva" pitchFamily="66" charset="0"/>
              </a:rPr>
              <a:t>Однажды Федор Шаляпин  спросил у Рахманинова:</a:t>
            </a:r>
          </a:p>
        </p:txBody>
      </p:sp>
      <p:pic>
        <p:nvPicPr>
          <p:cNvPr id="34819" name="Picture 3" descr="C:\Users\К\Documents\мамуле\Рахманинов\751-img1294320809173966.jpg"/>
          <p:cNvPicPr>
            <a:picLocks noChangeAspect="1" noChangeArrowheads="1"/>
          </p:cNvPicPr>
          <p:nvPr/>
        </p:nvPicPr>
        <p:blipFill>
          <a:blip r:embed="rId3"/>
          <a:srcRect/>
          <a:stretch>
            <a:fillRect/>
          </a:stretch>
        </p:blipFill>
        <p:spPr bwMode="auto">
          <a:xfrm>
            <a:off x="285720" y="285728"/>
            <a:ext cx="3857652"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3" name="Text Box 7"/>
          <p:cNvSpPr txBox="1">
            <a:spLocks noChangeArrowheads="1"/>
          </p:cNvSpPr>
          <p:nvPr/>
        </p:nvSpPr>
        <p:spPr bwMode="auto">
          <a:xfrm>
            <a:off x="357188" y="4357688"/>
            <a:ext cx="8501062" cy="2379662"/>
          </a:xfrm>
          <a:prstGeom prst="rect">
            <a:avLst/>
          </a:prstGeom>
          <a:noFill/>
          <a:ln w="9525" algn="ctr">
            <a:noFill/>
            <a:miter lim="800000"/>
            <a:headEnd/>
            <a:tailEnd/>
          </a:ln>
        </p:spPr>
        <p:txBody>
          <a:bodyPr>
            <a:spAutoFit/>
          </a:bodyPr>
          <a:lstStyle/>
          <a:p>
            <a:pPr algn="just"/>
            <a:r>
              <a:rPr lang="ru-RU" sz="2400" b="1">
                <a:solidFill>
                  <a:schemeClr val="accent2"/>
                </a:solidFill>
                <a:latin typeface="Monotype Corsiva" pitchFamily="66" charset="0"/>
              </a:rPr>
              <a:t>«Растолкуйте мне, простому рассейскому артисту, что такое замечательное в музыке твоей заключается, от чего на жизнь другими глазами смотреть начинаешь? Любить жажда одолевает, страдать, петь от радости . Описываешь ты в ней события  своей жизни или жизнь человеческую вообще? И почему душевную скорбь такой щемяще сладкой делаешь?»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checkerboard(across)">
                                      <p:cBhvr>
                                        <p:cTn id="7" dur="1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sp>
        <p:nvSpPr>
          <p:cNvPr id="18435" name="Text Box 7"/>
          <p:cNvSpPr txBox="1">
            <a:spLocks noChangeArrowheads="1"/>
          </p:cNvSpPr>
          <p:nvPr/>
        </p:nvSpPr>
        <p:spPr bwMode="auto">
          <a:xfrm>
            <a:off x="4143375" y="642938"/>
            <a:ext cx="4643438" cy="4832350"/>
          </a:xfrm>
          <a:prstGeom prst="rect">
            <a:avLst/>
          </a:prstGeom>
          <a:noFill/>
          <a:ln w="9525" algn="ctr">
            <a:noFill/>
            <a:miter lim="800000"/>
            <a:headEnd/>
            <a:tailEnd/>
          </a:ln>
        </p:spPr>
        <p:txBody>
          <a:bodyPr>
            <a:spAutoFit/>
          </a:bodyPr>
          <a:lstStyle/>
          <a:p>
            <a:r>
              <a:rPr lang="ru-RU" b="1">
                <a:solidFill>
                  <a:schemeClr val="accent2"/>
                </a:solidFill>
                <a:latin typeface="Monotype Corsiva" pitchFamily="66" charset="0"/>
              </a:rPr>
              <a:t>Что же ответил композитор:</a:t>
            </a:r>
          </a:p>
          <a:p>
            <a:endParaRPr lang="ru-RU" b="1">
              <a:solidFill>
                <a:schemeClr val="accent2"/>
              </a:solidFill>
              <a:latin typeface="Monotype Corsiva" pitchFamily="66" charset="0"/>
            </a:endParaRPr>
          </a:p>
          <a:p>
            <a:r>
              <a:rPr lang="ru-RU" b="1">
                <a:solidFill>
                  <a:schemeClr val="accent2"/>
                </a:solidFill>
                <a:latin typeface="Monotype Corsiva" pitchFamily="66" charset="0"/>
              </a:rPr>
              <a:t>«Так ты спрашиваешь, что такое моя музыка? </a:t>
            </a:r>
          </a:p>
          <a:p>
            <a:endParaRPr lang="ru-RU" b="1">
              <a:solidFill>
                <a:schemeClr val="accent2"/>
              </a:solidFill>
              <a:latin typeface="Monotype Corsiva" pitchFamily="66" charset="0"/>
            </a:endParaRPr>
          </a:p>
          <a:p>
            <a:r>
              <a:rPr lang="ru-RU" b="1">
                <a:solidFill>
                  <a:schemeClr val="accent2"/>
                </a:solidFill>
                <a:latin typeface="Monotype Corsiva" pitchFamily="66" charset="0"/>
              </a:rPr>
              <a:t>Это тихая лунная ночь;</a:t>
            </a:r>
          </a:p>
          <a:p>
            <a:r>
              <a:rPr lang="ru-RU" b="1">
                <a:solidFill>
                  <a:schemeClr val="accent2"/>
                </a:solidFill>
                <a:latin typeface="Monotype Corsiva" pitchFamily="66" charset="0"/>
              </a:rPr>
              <a:t>Это шелест листьев;</a:t>
            </a:r>
          </a:p>
          <a:p>
            <a:r>
              <a:rPr lang="ru-RU" b="1">
                <a:solidFill>
                  <a:schemeClr val="accent2"/>
                </a:solidFill>
                <a:latin typeface="Monotype Corsiva" pitchFamily="66" charset="0"/>
              </a:rPr>
              <a:t>Это отдаленный вечерний звон;</a:t>
            </a:r>
          </a:p>
          <a:p>
            <a:r>
              <a:rPr lang="ru-RU" b="1">
                <a:solidFill>
                  <a:schemeClr val="accent2"/>
                </a:solidFill>
                <a:latin typeface="Monotype Corsiva" pitchFamily="66" charset="0"/>
              </a:rPr>
              <a:t>Это то, что родится от сердца и идет к сердцу;</a:t>
            </a:r>
          </a:p>
          <a:p>
            <a:r>
              <a:rPr lang="ru-RU" b="1">
                <a:solidFill>
                  <a:schemeClr val="accent2"/>
                </a:solidFill>
                <a:latin typeface="Monotype Corsiva" pitchFamily="66" charset="0"/>
              </a:rPr>
              <a:t>Это любовь!»</a:t>
            </a:r>
          </a:p>
        </p:txBody>
      </p:sp>
      <p:pic>
        <p:nvPicPr>
          <p:cNvPr id="4" name="Picture 2" descr="C:\Users\К\Documents\мамуле\Рахманинов\sergey-rachmaninoff-02.jpg"/>
          <p:cNvPicPr>
            <a:picLocks noChangeAspect="1" noChangeArrowheads="1"/>
          </p:cNvPicPr>
          <p:nvPr/>
        </p:nvPicPr>
        <p:blipFill>
          <a:blip r:embed="rId3"/>
          <a:srcRect r="29687"/>
          <a:stretch>
            <a:fillRect/>
          </a:stretch>
        </p:blipFill>
        <p:spPr bwMode="auto">
          <a:xfrm>
            <a:off x="357158" y="846113"/>
            <a:ext cx="3571900" cy="4587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Public\Pictures\Sample Pictures\330026694634_3b5c1bfbee62.jpg"/>
          <p:cNvPicPr/>
          <p:nvPr/>
        </p:nvPicPr>
        <p:blipFill>
          <a:blip r:embed="rId2">
            <a:duotone>
              <a:schemeClr val="accent1">
                <a:shade val="45000"/>
                <a:satMod val="135000"/>
              </a:schemeClr>
              <a:prstClr val="white"/>
            </a:duotone>
            <a:lum contrast="10000"/>
          </a:blip>
          <a:srcRect/>
          <a:stretch>
            <a:fillRect/>
          </a:stretch>
        </p:blipFill>
        <p:spPr bwMode="auto">
          <a:xfrm>
            <a:off x="0" y="0"/>
            <a:ext cx="9144000" cy="6858000"/>
          </a:xfrm>
          <a:prstGeom prst="rect">
            <a:avLst/>
          </a:prstGeom>
          <a:ln>
            <a:noFill/>
          </a:ln>
          <a:effectLst>
            <a:softEdge rad="112500"/>
          </a:effectLst>
        </p:spPr>
      </p:pic>
      <p:sp>
        <p:nvSpPr>
          <p:cNvPr id="8195" name="Rectangle 2"/>
          <p:cNvSpPr>
            <a:spLocks noGrp="1" noChangeArrowheads="1"/>
          </p:cNvSpPr>
          <p:nvPr>
            <p:ph type="ctrTitle"/>
          </p:nvPr>
        </p:nvSpPr>
        <p:spPr>
          <a:xfrm>
            <a:off x="0" y="714375"/>
            <a:ext cx="5795963" cy="6143625"/>
          </a:xfrm>
        </p:spPr>
        <p:txBody>
          <a:bodyPr/>
          <a:lstStyle/>
          <a:p>
            <a:pPr eaLnBrk="1" hangingPunct="1"/>
            <a:r>
              <a:rPr lang="ru-RU" sz="2800" b="1" smtClean="0">
                <a:solidFill>
                  <a:schemeClr val="accent2"/>
                </a:solidFill>
                <a:latin typeface="Monotype Corsiva" pitchFamily="66" charset="0"/>
              </a:rPr>
              <a:t>Разразившуюся мировую войну 1914</a:t>
            </a:r>
            <a:r>
              <a:rPr lang="en-US" sz="2800" b="1" smtClean="0">
                <a:solidFill>
                  <a:schemeClr val="accent2"/>
                </a:solidFill>
                <a:latin typeface="Monotype Corsiva" pitchFamily="66" charset="0"/>
              </a:rPr>
              <a:t> </a:t>
            </a:r>
            <a:r>
              <a:rPr lang="ru-RU" sz="2800" b="1" smtClean="0">
                <a:solidFill>
                  <a:schemeClr val="accent2"/>
                </a:solidFill>
                <a:latin typeface="Monotype Corsiva" pitchFamily="66" charset="0"/>
                <a:sym typeface="Symbol" pitchFamily="18" charset="2"/>
              </a:rPr>
              <a:t></a:t>
            </a:r>
            <a:r>
              <a:rPr lang="en-US" sz="2800" b="1" smtClean="0">
                <a:solidFill>
                  <a:schemeClr val="accent2"/>
                </a:solidFill>
                <a:latin typeface="Monotype Corsiva" pitchFamily="66" charset="0"/>
              </a:rPr>
              <a:t> </a:t>
            </a:r>
            <a:r>
              <a:rPr lang="ru-RU" sz="2800" b="1" smtClean="0">
                <a:solidFill>
                  <a:schemeClr val="accent2"/>
                </a:solidFill>
                <a:latin typeface="Monotype Corsiva" pitchFamily="66" charset="0"/>
              </a:rPr>
              <a:t>1918 гг. Рахманинов воспринимает как</a:t>
            </a:r>
            <a:r>
              <a:rPr lang="en-US" sz="2800" b="1" smtClean="0">
                <a:solidFill>
                  <a:schemeClr val="accent2"/>
                </a:solidFill>
                <a:latin typeface="Monotype Corsiva" pitchFamily="66" charset="0"/>
              </a:rPr>
              <a:t> </a:t>
            </a:r>
            <a:r>
              <a:rPr lang="ru-RU" sz="2800" b="1" smtClean="0">
                <a:solidFill>
                  <a:schemeClr val="accent2"/>
                </a:solidFill>
                <a:latin typeface="Monotype Corsiva" pitchFamily="66" charset="0"/>
              </a:rPr>
              <a:t>тяжелейшее испытание для России. </a:t>
            </a:r>
            <a:br>
              <a:rPr lang="ru-RU" sz="2800" b="1" smtClean="0">
                <a:solidFill>
                  <a:schemeClr val="accent2"/>
                </a:solidFill>
                <a:latin typeface="Monotype Corsiva" pitchFamily="66" charset="0"/>
              </a:rPr>
            </a:br>
            <a:r>
              <a:rPr lang="ru-RU" sz="2800" b="1" smtClean="0">
                <a:solidFill>
                  <a:schemeClr val="accent2"/>
                </a:solidFill>
                <a:latin typeface="Monotype Corsiva" pitchFamily="66" charset="0"/>
              </a:rPr>
              <a:t>С первого же "военного сезона" Сергей Васильевич стал постоянно участвовать в благотворительных концертах. </a:t>
            </a:r>
            <a:br>
              <a:rPr lang="ru-RU" sz="2800" b="1" smtClean="0">
                <a:solidFill>
                  <a:schemeClr val="accent2"/>
                </a:solidFill>
                <a:latin typeface="Monotype Corsiva" pitchFamily="66" charset="0"/>
              </a:rPr>
            </a:br>
            <a:r>
              <a:rPr lang="ru-RU" sz="2800" b="1" smtClean="0">
                <a:solidFill>
                  <a:schemeClr val="accent2"/>
                </a:solidFill>
                <a:latin typeface="Monotype Corsiva" pitchFamily="66" charset="0"/>
              </a:rPr>
              <a:t>В то же время он проводит </a:t>
            </a:r>
            <a:br>
              <a:rPr lang="ru-RU" sz="2800" b="1" smtClean="0">
                <a:solidFill>
                  <a:schemeClr val="accent2"/>
                </a:solidFill>
                <a:latin typeface="Monotype Corsiva" pitchFamily="66" charset="0"/>
              </a:rPr>
            </a:br>
            <a:r>
              <a:rPr lang="ru-RU" sz="2800" b="1" smtClean="0">
                <a:solidFill>
                  <a:schemeClr val="accent2"/>
                </a:solidFill>
                <a:latin typeface="Monotype Corsiva" pitchFamily="66" charset="0"/>
              </a:rPr>
              <a:t>серию концертов в память А.Н. Скрябина.</a:t>
            </a:r>
          </a:p>
        </p:txBody>
      </p:sp>
      <p:sp>
        <p:nvSpPr>
          <p:cNvPr id="13315" name="Rectangle 3"/>
          <p:cNvSpPr>
            <a:spLocks noGrp="1" noChangeArrowheads="1"/>
          </p:cNvSpPr>
          <p:nvPr>
            <p:ph type="subTitle" idx="1"/>
          </p:nvPr>
        </p:nvSpPr>
        <p:spPr>
          <a:xfrm>
            <a:off x="1403350" y="188913"/>
            <a:ext cx="6337300" cy="647700"/>
          </a:xfrm>
        </p:spPr>
        <p:txBody>
          <a:bodyPr/>
          <a:lstStyle/>
          <a:p>
            <a:pPr eaLnBrk="1" hangingPunct="1">
              <a:defRPr/>
            </a:pPr>
            <a:r>
              <a:rPr lang="ru-RU" sz="3800" b="1" dirty="0" smtClean="0">
                <a:solidFill>
                  <a:schemeClr val="accent2"/>
                </a:solidFill>
                <a:effectLst>
                  <a:outerShdw blurRad="38100" dist="38100" dir="2700000" algn="tl">
                    <a:srgbClr val="FFFFFF"/>
                  </a:outerShdw>
                </a:effectLst>
                <a:latin typeface="Monotype Corsiva" pitchFamily="66" charset="0"/>
              </a:rPr>
              <a:t>Мировая война</a:t>
            </a:r>
            <a:r>
              <a:rPr lang="ru-RU" sz="3800" dirty="0" smtClean="0">
                <a:solidFill>
                  <a:schemeClr val="accent2"/>
                </a:solidFill>
                <a:effectLst>
                  <a:outerShdw blurRad="38100" dist="38100" dir="2700000" algn="tl">
                    <a:srgbClr val="FFFFFF"/>
                  </a:outerShdw>
                </a:effectLst>
                <a:latin typeface="Monotype Corsiva" pitchFamily="66" charset="0"/>
              </a:rPr>
              <a:t> (1914 </a:t>
            </a:r>
            <a:r>
              <a:rPr lang="ru-RU" sz="3800" dirty="0" smtClean="0">
                <a:solidFill>
                  <a:schemeClr val="accent2"/>
                </a:solidFill>
                <a:effectLst>
                  <a:outerShdw blurRad="38100" dist="38100" dir="2700000" algn="tl">
                    <a:srgbClr val="FFFFFF"/>
                  </a:outerShdw>
                </a:effectLst>
                <a:latin typeface="Monotype Corsiva" pitchFamily="66" charset="0"/>
                <a:sym typeface="Symbol" pitchFamily="18" charset="2"/>
              </a:rPr>
              <a:t></a:t>
            </a:r>
            <a:r>
              <a:rPr lang="ru-RU" sz="3800" dirty="0" smtClean="0">
                <a:solidFill>
                  <a:schemeClr val="accent2"/>
                </a:solidFill>
                <a:effectLst>
                  <a:outerShdw blurRad="38100" dist="38100" dir="2700000" algn="tl">
                    <a:srgbClr val="FFFFFF"/>
                  </a:outerShdw>
                </a:effectLst>
                <a:latin typeface="Monotype Corsiva" pitchFamily="66" charset="0"/>
              </a:rPr>
              <a:t> 1918)</a:t>
            </a:r>
          </a:p>
          <a:p>
            <a:pPr eaLnBrk="1" hangingPunct="1">
              <a:defRPr/>
            </a:pPr>
            <a:endParaRPr lang="ru-RU" dirty="0" smtClean="0">
              <a:latin typeface="Monotype Corsiva" pitchFamily="66" charset="0"/>
            </a:endParaRPr>
          </a:p>
        </p:txBody>
      </p:sp>
      <p:pic>
        <p:nvPicPr>
          <p:cNvPr id="13318" name="Picture 6" descr="за работой"/>
          <p:cNvPicPr>
            <a:picLocks noChangeAspect="1" noChangeArrowheads="1"/>
          </p:cNvPicPr>
          <p:nvPr/>
        </p:nvPicPr>
        <p:blipFill>
          <a:blip r:embed="rId3"/>
          <a:srcRect/>
          <a:stretch>
            <a:fillRect/>
          </a:stretch>
        </p:blipFill>
        <p:spPr bwMode="auto">
          <a:xfrm>
            <a:off x="5651500" y="1125538"/>
            <a:ext cx="3268663" cy="5256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13318"/>
                                        </p:tgtEl>
                                        <p:attrNameLst>
                                          <p:attrName>style.visibility</p:attrName>
                                        </p:attrNameLst>
                                      </p:cBhvr>
                                      <p:to>
                                        <p:strVal val="visible"/>
                                      </p:to>
                                    </p:set>
                                    <p:animEffect transition="in" filter="diamond(in)">
                                      <p:cBhvr>
                                        <p:cTn id="11" dur="2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800" b="0" i="0" u="none" strike="noStrike" cap="none" normalizeH="0" baseline="0" smtClean="0">
            <a:ln>
              <a:noFill/>
            </a:ln>
            <a:solidFill>
              <a:schemeClr val="tx2"/>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800" b="0" i="0" u="none" strike="noStrike" cap="none" normalizeH="0" baseline="0" smtClean="0">
            <a:ln>
              <a:noFill/>
            </a:ln>
            <a:solidFill>
              <a:schemeClr val="tx2"/>
            </a:solidFill>
            <a:effectLst/>
            <a:latin typeface="Book Antiqua"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755</TotalTime>
  <Words>1145</Words>
  <Application>Microsoft Office PowerPoint</Application>
  <PresentationFormat>Экран (4:3)</PresentationFormat>
  <Paragraphs>64</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Book Antiqua</vt:lpstr>
      <vt:lpstr>Arial</vt:lpstr>
      <vt:lpstr>Calibri</vt:lpstr>
      <vt:lpstr>Monotype Corsiva</vt:lpstr>
      <vt:lpstr>Symbol</vt:lpstr>
      <vt:lpstr>Times New Roman</vt:lpstr>
      <vt:lpstr>Оформление по умолчанию</vt:lpstr>
      <vt:lpstr> Рахманинов Сергей Васильевич    уже более ста лет звучит это имя в мире музыки. </vt:lpstr>
      <vt:lpstr>Сергей Рахманинов родился в усадьбе Семенова Новгородской губернии  20 марта 1873г. (по старому стилю) в дворянской семье. Основателем рода был выходец из династии молдавских госпадорей Драгош – Иван Вечин, обосновавшийся в Москве в конце XV века.          Его сына Василия за радушие и хлебосольство прозвали «Рахманиным», что и определило фамилию всего рода. </vt:lpstr>
      <vt:lpstr>Рахманиновы славились своей музыкальностью: многие из них хорошо играли на скрипке и фортепиано, превосходно пели. Его дед – Аркадий Александрович  был известен как автор салонных романсов . Музыкальный талант Сережи Рахманинова проявился очень рано. Первые уроки музыки  будущий композитор получил у мамы в 4 года и вскоре уже играл со своим дедом на фортепиано в 4 руки сонаты Бетховена.</vt:lpstr>
      <vt:lpstr>Слайд 4</vt:lpstr>
      <vt:lpstr>Громадные успехи Рахманинова  и по классу фортепиано, и по  теории с каждым годом все ярче выделяли его среди учеников.  Его выступления  становились событиями в музыкальной жизни консерватории и не оставляли  сомнения в его артистическом будущем.</vt:lpstr>
      <vt:lpstr>Учась в консерватории Рахманинов поражал своих учителей феноменальным слухом и памятью. Ему было достаточно посмотреть в ноты пьесы, и он уже мог ее  сыграть. За три недели Рахманинов выучил сложнейшую программу и сдал выпускной экзамен по курсу фортепиано на отлично. Через год состоялся выпускной экзамен по композиции. 27 марта стала известна тема: сочинить одноактную оперу по поэме А.С.Пушкина «Цыгане», а уже 13 апреля опера была представлена комиссии и получила высокую оценку.        По окончанию консерватории Рахманинову была присуждена Большая золотая медаль. </vt:lpstr>
      <vt:lpstr>Слайд 7</vt:lpstr>
      <vt:lpstr>Слайд 8</vt:lpstr>
      <vt:lpstr>Разразившуюся мировую войну 1914  1918 гг. Рахманинов воспринимает как тяжелейшее испытание для России.  С первого же "военного сезона" Сергей Васильевич стал постоянно участвовать в благотворительных концертах.  В то же время он проводит  серию концертов в память А.Н. Скрябина.</vt:lpstr>
      <vt:lpstr>      Февральская революция 1917 года была радостным событием для Рахманинова. Вскоре, однако, чувство радости сменилось тревогой, которая все нарастала в связи с развертывающимися событиями. Октябрьская революция была встречена композитором с тревогой. По его мнению, в связи с ломкой всего строя, артистическая деятельность в России могла прекратить свое существование на многие годы. Поэтому, в декабре 1917 года, выехав на гастроли в Швецию, вместе с семьей, С.В. Рахманинов уже больше не возвращался в Россию.          В течение нескольких месяцев Рахманинов концертировал в Скандинавии, обосновавшись с семьей в Дании. В ноябре 1918 года Рахманиновы переехали в Америку и поселились в Нью-Йорке.</vt:lpstr>
      <vt:lpstr>Каждое выступление Сергея Васильевича Рахманинова сопровождалось огромным успехам, но он с поразительным упорством и настойчивостью продолжал свои ежедневные занятия, становился к себе все более требовательнее, стремясь к дальнейшему усовершенствованию в исполнении произведений.</vt:lpstr>
      <vt:lpstr>Слайд 12</vt:lpstr>
      <vt:lpstr>Слайд 13</vt:lpstr>
      <vt:lpstr>Слайд 14</vt:lpstr>
      <vt:lpstr>      В 44 года покинув Россию, он до конца оставался патриотом, глубоко переживающим свою разлуку с родиной. Находясь в эмиграции, он писал: «Я пишу ту музыку, которую слышу внутри себя. Я русский композитор, и мое отечество воздействовало и на мой темперамент, и на мое мировоззрение, поэтому и музыка моя – русская…»       Во время ВОВ денежный сбор от одного из своих концертов Рахманинов перевел в фонд обороны СССР со словами: «От одного из русских посильная помощь русскому народу в его борьбе с врагом. Хочу верить, верю в полную победу». </vt:lpstr>
      <vt:lpstr>Слайд 16</vt:lpstr>
      <vt:lpstr>      Музыка Рахманинова, обладающая неистощимым мелодическим богатством, впитала русские народно-песенные истоки и некоторые особенности знаменного распева.       Тема родины, центральная в зрелом творчестве Рахманинова,  с наибольшей полнотой воплотилась  в его крупных инструментальных произведениях, особенно во 2-м и 3-м фортепьянных концертах.        Имя Рахманинова как пианиста стоит в одном ряду с именами  Ф. Листа и  А. Г. Рубинштейна.            Рахманинов был также одним из крупнейших оперных и симфонических дирижёров своего времени. </vt:lpstr>
      <vt:lpstr>Слайд 18</vt:lpstr>
      <vt:lpstr>Список произведений</vt:lpstr>
      <vt:lpstr>Слайд 20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Сергей Васильевич Рахманинов</dc:title>
  <dc:creator>Рыгина Дина Владимировна</dc:creator>
  <cp:lastModifiedBy>К</cp:lastModifiedBy>
  <cp:revision>57</cp:revision>
  <dcterms:created xsi:type="dcterms:W3CDTF">2009-01-15T18:09:55Z</dcterms:created>
  <dcterms:modified xsi:type="dcterms:W3CDTF">2013-10-28T15:26:23Z</dcterms:modified>
</cp:coreProperties>
</file>