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1" r:id="rId6"/>
    <p:sldId id="267" r:id="rId7"/>
    <p:sldId id="264" r:id="rId8"/>
    <p:sldId id="265" r:id="rId9"/>
    <p:sldId id="262" r:id="rId10"/>
    <p:sldId id="263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463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-1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B6AC1DE-C6B6-46D9-8838-C302D5446F99}" type="datetimeFigureOut">
              <a:rPr lang="ru-RU"/>
              <a:pPr>
                <a:defRPr/>
              </a:pPr>
              <a:t>26.03.2007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DFF0D9B-D017-4F3D-9BD5-610E1731A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717B3E-9022-467F-A6D1-8529B4C9FA0A}" type="datetimeFigureOut">
              <a:rPr lang="ru-RU"/>
              <a:pPr>
                <a:defRPr/>
              </a:pPr>
              <a:t>26.03.2007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253F45D-A934-4870-A486-391C0B2FD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35365F6-C553-44F8-B257-70E725EB989E}" type="datetime1">
              <a:rPr lang="ru-RU"/>
              <a:pPr>
                <a:defRPr/>
              </a:pPr>
              <a:t>26.03.2007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0FEF2C5-788D-43F1-BC2D-50A3300AF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C9C8E-DA7E-4D2F-A3ED-4D618EFE69CB}" type="datetime1">
              <a:rPr lang="ru-RU"/>
              <a:pPr>
                <a:defRPr/>
              </a:pPr>
              <a:t>26.03.2007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AFB31-BF6F-4EFE-B3FE-AC1D276AD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27BA27-94A6-4428-ADB2-724C5C353945}" type="datetime1">
              <a:rPr lang="ru-RU"/>
              <a:pPr>
                <a:defRPr/>
              </a:pPr>
              <a:t>26.03.2007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C68E837-0B3D-4DF4-8567-CED230011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C849-DD04-4F39-824F-40052D2F5136}" type="datetime1">
              <a:rPr lang="ru-RU"/>
              <a:pPr>
                <a:defRPr/>
              </a:pPr>
              <a:t>26.03.2007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6BB7C-9B6F-426A-B6BC-52CC948FD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14B2B6A-05D6-4BC4-AAF0-D6963EAF6E35}" type="datetime1">
              <a:rPr lang="ru-RU"/>
              <a:pPr>
                <a:defRPr/>
              </a:pPr>
              <a:t>26.03.2007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FC8011-2CC8-4DDF-86F4-66F7DF066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865EA-CD6E-4078-BA55-652D2749D180}" type="datetime1">
              <a:rPr lang="ru-RU"/>
              <a:pPr>
                <a:defRPr/>
              </a:pPr>
              <a:t>26.03.2007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D7A04-25D2-4D54-891D-2E2767909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0BD70-6323-4321-AA21-ACC63375A7D4}" type="datetime1">
              <a:rPr lang="ru-RU"/>
              <a:pPr>
                <a:defRPr/>
              </a:pPr>
              <a:t>26.03.2007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6364-D116-4DBF-8674-263D0A25F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768F-AE22-4C3F-BD67-16423E432173}" type="datetime1">
              <a:rPr lang="ru-RU"/>
              <a:pPr>
                <a:defRPr/>
              </a:pPr>
              <a:t>26.03.2007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8371E-46BE-4117-B732-022098588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2D02-E1AA-485D-86AC-568C420E84A5}" type="datetime1">
              <a:rPr lang="ru-RU"/>
              <a:pPr>
                <a:defRPr/>
              </a:pPr>
              <a:t>26.03.2007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4B393-3630-4343-A860-91D80299C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47CC8-200C-4CF7-AAF4-39101DD4A264}" type="datetime1">
              <a:rPr lang="ru-RU"/>
              <a:pPr>
                <a:defRPr/>
              </a:pPr>
              <a:t>26.03.2007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D8ED0-A42D-41C7-897E-BEAA2AE0D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2C4CFA-2217-4941-A66E-14E1872634C0}" type="datetime1">
              <a:rPr lang="ru-RU"/>
              <a:pPr>
                <a:defRPr/>
              </a:pPr>
              <a:t>26.03.2007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2B3016-995B-4CA3-8C35-A549BAC95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83EF80B-5D94-47F2-805C-B82EDCD33BB6}" type="datetime1">
              <a:rPr lang="ru-RU"/>
              <a:pPr>
                <a:defRPr/>
              </a:pPr>
              <a:t>26.03.2007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96855C9-8028-4C9D-B833-0ADC9F5E6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5" r:id="rId9"/>
    <p:sldLayoutId id="2147483682" r:id="rId10"/>
    <p:sldLayoutId id="2147483686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mbria" pitchFamily="18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23658"/>
          </a:xfrm>
        </p:spPr>
        <p:txBody>
          <a:bodyPr>
            <a:normAutofit fontScale="90000"/>
            <a:scene3d>
              <a:camera prst="obliqueTopRight"/>
              <a:lightRig rig="threeP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Роль дополнительного образования в формировании нравственных ценностей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Пасхальные яйца</a:t>
            </a:r>
            <a:endParaRPr lang="ru-RU"/>
          </a:p>
        </p:txBody>
      </p:sp>
      <p:pic>
        <p:nvPicPr>
          <p:cNvPr id="4" name="Содержимое 3" descr="egg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2000250"/>
            <a:ext cx="2928938" cy="41052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egg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3" y="1714500"/>
            <a:ext cx="2805112" cy="388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0000" y="720000"/>
            <a:ext cx="588336" cy="2286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fld id="{1EAB315D-0799-4977-9DC6-91E5DD874A57}" type="slidenum">
              <a:rPr lang="ru-RU" sz="40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pPr>
                <a:defRPr/>
              </a:pPr>
              <a:t>10</a:t>
            </a:fld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Большая императорская корона</a:t>
            </a:r>
            <a:endParaRPr lang="ru-RU"/>
          </a:p>
        </p:txBody>
      </p:sp>
      <p:pic>
        <p:nvPicPr>
          <p:cNvPr id="4" name="Содержимое 3" descr="kor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714488"/>
            <a:ext cx="3429000" cy="422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0000" y="720000"/>
            <a:ext cx="588336" cy="2286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fld id="{41B67C45-576B-416E-A133-13DCE9942483}" type="slidenum">
              <a:rPr lang="ru-RU" sz="40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pPr>
                <a:defRPr/>
              </a:pPr>
              <a:t>11</a:t>
            </a:fld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23574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дополнительное образование в школе способно решить целый комплекс задач</a:t>
            </a: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2857500"/>
            <a:ext cx="7239000" cy="3598863"/>
          </a:xfrm>
        </p:spPr>
        <p:txBody>
          <a:bodyPr/>
          <a:lstStyle/>
          <a:p>
            <a:r>
              <a:rPr lang="ru-RU" smtClean="0"/>
              <a:t>выровнять стартовые возможности развития личности ребенка;</a:t>
            </a:r>
          </a:p>
          <a:p>
            <a:r>
              <a:rPr lang="ru-RU" smtClean="0"/>
              <a:t>способствовать выбору его индивидуального образовательного пути;</a:t>
            </a:r>
          </a:p>
          <a:p>
            <a:r>
              <a:rPr lang="ru-RU" smtClean="0"/>
              <a:t>обеспечить каждому ученику “ситуацию успеха”;</a:t>
            </a:r>
          </a:p>
          <a:p>
            <a:r>
              <a:rPr lang="ru-RU" smtClean="0"/>
              <a:t>содействовать самореализации личности ребенка и педагога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80000" y="720000"/>
            <a:ext cx="588336" cy="2286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fld id="{DEE73549-7AA5-42DD-BEAC-426C62486189}" type="slidenum">
              <a:rPr lang="ru-RU" sz="40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pPr>
                <a:defRPr/>
              </a:pPr>
              <a:t>12</a:t>
            </a:fld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2301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smtClean="0"/>
              <a:t>В настоящее время дополнительное образование детей представлено целым рядом направлений</a:t>
            </a:r>
            <a:r>
              <a:rPr lang="en-US" sz="2800" smtClean="0"/>
              <a:t>:</a:t>
            </a:r>
            <a:endParaRPr lang="ru-RU" sz="280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28625" y="2071688"/>
            <a:ext cx="7239000" cy="3929062"/>
          </a:xfrm>
        </p:spPr>
        <p:txBody>
          <a:bodyPr/>
          <a:lstStyle/>
          <a:p>
            <a:r>
              <a:rPr lang="ru-RU" sz="3200" smtClean="0"/>
              <a:t>художественно-эстетическое; </a:t>
            </a:r>
          </a:p>
          <a:p>
            <a:r>
              <a:rPr lang="ru-RU" sz="3200" smtClean="0"/>
              <a:t>научно-техническое; </a:t>
            </a:r>
          </a:p>
          <a:p>
            <a:r>
              <a:rPr lang="ru-RU" sz="3200" smtClean="0"/>
              <a:t>спортивно-техническое; </a:t>
            </a:r>
          </a:p>
          <a:p>
            <a:r>
              <a:rPr lang="ru-RU" sz="3200" smtClean="0"/>
              <a:t>эколого-биологическое; </a:t>
            </a:r>
          </a:p>
          <a:p>
            <a:r>
              <a:rPr lang="ru-RU" sz="3200" smtClean="0"/>
              <a:t>физкультурно-оздоровительное; </a:t>
            </a:r>
          </a:p>
          <a:p>
            <a:r>
              <a:rPr lang="ru-RU" sz="3200" smtClean="0"/>
              <a:t>культурологическое; </a:t>
            </a:r>
          </a:p>
          <a:p>
            <a:r>
              <a:rPr lang="ru-RU" sz="3200" smtClean="0"/>
              <a:t>экономико-правовое.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80000" y="720000"/>
            <a:ext cx="588336" cy="2286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fld id="{2820B6BE-FA8F-4C97-804C-C42AC82EA929}" type="slidenum">
              <a:rPr lang="ru-RU" sz="40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pPr>
                <a:defRPr/>
              </a:pPr>
              <a:t>2</a:t>
            </a:fld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7239000" cy="5214937"/>
          </a:xfrm>
        </p:spPr>
        <p:txBody>
          <a:bodyPr/>
          <a:lstStyle/>
          <a:p>
            <a:r>
              <a:rPr lang="ru-RU" sz="1400" b="1" i="1" smtClean="0"/>
              <a:t>Эколого-биологическое дополнительное образование</a:t>
            </a:r>
            <a:r>
              <a:rPr lang="ru-RU" sz="1400" b="1" smtClean="0"/>
              <a:t> детей</a:t>
            </a:r>
            <a:r>
              <a:rPr lang="ru-RU" sz="1400" smtClean="0"/>
              <a:t>, направленное на развитие интереса ребенка к изучению и охране природы, биологии, географии, экологии и других наук о Земле, является основной частью непрерывного экологического образования. Возникшие во всем мире проблемы экологии, сохранения лесных массивов, очищение рек и других водоемов, бережное отношение к флоре и фауне, - все это требует изменения сознания подрастающих поколений, совершенствования деятельности учреждений дополнительного образования детей в области эколого-биологической направленности; позволяет привлечь к работе с детьми ведущих ученых и специалистов.</a:t>
            </a:r>
          </a:p>
          <a:p>
            <a:r>
              <a:rPr lang="ru-RU" sz="1400" b="1" i="1" smtClean="0"/>
              <a:t>Физкулътурно-оздоровительная и спортивно-массовая работа</a:t>
            </a:r>
            <a:r>
              <a:rPr lang="ru-RU" sz="1400" b="1" smtClean="0"/>
              <a:t> в системе дополнительного образования детей</a:t>
            </a:r>
            <a:r>
              <a:rPr lang="ru-RU" sz="1400" smtClean="0"/>
              <a:t> ориентирована на физическое совершенствование ребенка, формирование здорового образа жизни, воспитание спортивного резерва нации. Вместе с тем, дальнейшее развитие детско-юношеского спорта должно осуществляться не только за счет увеличения количества спортивных школ, но и за счет развития других форм внеклассной и внешкольной работы с детьми, создания физкультурно-оздоровительных и спортивных секций и клубов в учреждениях общего и профессионального образования.</a:t>
            </a:r>
          </a:p>
          <a:p>
            <a:r>
              <a:rPr lang="ru-RU" sz="1400" smtClean="0"/>
              <a:t>Одним из самых массовых и популярных среди детей и родителей, по-прежнему, является </a:t>
            </a:r>
            <a:r>
              <a:rPr lang="ru-RU" sz="1400" b="1" i="1" smtClean="0"/>
              <a:t>художественное дополнительное образование</a:t>
            </a:r>
            <a:r>
              <a:rPr lang="ru-RU" sz="1400" smtClean="0"/>
              <a:t>. Именно через искусство, художественное творчество происходит передача духовного опыта человечества, способствующего восстановлению связей между поколениями, воспитанию творческой личности, ранней профессиональной ориентации и самоопределению ребенка, получению обучающимися основ будущего профессионального образования.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428604"/>
            <a:ext cx="728667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Направления дополнительного образования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0000" y="720000"/>
            <a:ext cx="588336" cy="2286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fld id="{81E66E86-6BA2-4B4E-B942-A37AAE34D30D}" type="slidenum">
              <a:rPr lang="ru-RU" sz="40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pPr>
                <a:defRPr/>
              </a:pPr>
              <a:t>3</a:t>
            </a:fld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64"/>
            <a:ext cx="72390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smtClean="0"/>
              <a:t>особенности обучения и воспитания в системе дополнительного образования</a:t>
            </a:r>
            <a:endParaRPr lang="ru-RU" sz="28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09788"/>
            <a:ext cx="7239000" cy="4462462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 smtClean="0"/>
              <a:t>Удовлетворение интереса к естествознанию, искусству, технике, спорту.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 smtClean="0"/>
              <a:t>Свобода выбора школьником: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ru-RU" sz="1600" dirty="0" smtClean="0">
                <a:solidFill>
                  <a:schemeClr val="tx1">
                    <a:tint val="85000"/>
                  </a:schemeClr>
                </a:solidFill>
              </a:rPr>
              <a:t>кружка, курса, научной секции;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ru-RU" sz="1600" dirty="0" smtClean="0">
                <a:solidFill>
                  <a:schemeClr val="tx1">
                    <a:tint val="85000"/>
                  </a:schemeClr>
                </a:solidFill>
              </a:rPr>
              <a:t>программ ориентированных на партнерство, которые часто разрабатываются совместно педагогами, родителями и детьми; 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ru-RU" sz="1600" dirty="0" smtClean="0">
                <a:solidFill>
                  <a:schemeClr val="tx1">
                    <a:tint val="85000"/>
                  </a:schemeClr>
                </a:solidFill>
              </a:rPr>
              <a:t>стиля делового, демократического общения равноправных партнеров;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ru-RU" sz="1600" dirty="0" smtClean="0">
                <a:solidFill>
                  <a:schemeClr val="tx1">
                    <a:tint val="85000"/>
                  </a:schemeClr>
                </a:solidFill>
              </a:rPr>
              <a:t>времени и темпа освоения программ;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ru-RU" sz="1600" dirty="0" smtClean="0">
                <a:solidFill>
                  <a:schemeClr val="tx1">
                    <a:tint val="85000"/>
                  </a:schemeClr>
                </a:solidFill>
              </a:rPr>
              <a:t>интенсивности и глубины изучения заинтересовавшего школьника явления (все о немногом).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 smtClean="0"/>
              <a:t>Опережающий характер научных знаний.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 smtClean="0"/>
              <a:t>Самостоятельное научное исследование под руководством квалифицированных педагогов.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 smtClean="0"/>
              <a:t>Многообразие форм деятельности.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 smtClean="0"/>
              <a:t>«Стартовая площадка» для профессиональной ориентации школьника.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 smtClean="0"/>
              <a:t>Право на самоопределение.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80000" y="720000"/>
            <a:ext cx="588336" cy="2286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fld id="{13447DDF-6AF1-407E-917F-A0AABB3F4293}" type="slidenum">
              <a:rPr lang="ru-RU" sz="40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pPr>
                <a:defRPr/>
              </a:pPr>
              <a:t>4</a:t>
            </a:fld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2916"/>
            <a:ext cx="7239000" cy="60863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Колье</a:t>
            </a:r>
            <a:endParaRPr lang="ru-RU" dirty="0"/>
          </a:p>
        </p:txBody>
      </p:sp>
      <p:pic>
        <p:nvPicPr>
          <p:cNvPr id="4" name="Содержимое 3" descr="004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2311" y="1481702"/>
            <a:ext cx="6408778" cy="484663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0000" y="720000"/>
            <a:ext cx="588336" cy="2286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fld id="{9166349D-D6FF-49E5-A450-28BA1F233A2F}" type="slidenum">
              <a:rPr lang="ru-RU" sz="40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pPr>
                <a:defRPr/>
              </a:pPr>
              <a:t>5</a:t>
            </a:fld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Колье</a:t>
            </a:r>
            <a:endParaRPr lang="ru-RU"/>
          </a:p>
        </p:txBody>
      </p:sp>
      <p:pic>
        <p:nvPicPr>
          <p:cNvPr id="4" name="Содержимое 3" descr="Embrac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441" y="1500174"/>
            <a:ext cx="4210517" cy="4846638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0000" y="720000"/>
            <a:ext cx="588336" cy="2286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fld id="{D4D48354-C9C9-4B11-9F15-57723281EFD7}" type="slidenum">
              <a:rPr lang="ru-RU" sz="40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pPr>
                <a:defRPr/>
              </a:pPr>
              <a:t>6</a:t>
            </a:fld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Браслет</a:t>
            </a:r>
            <a:endParaRPr lang="ru-RU"/>
          </a:p>
        </p:txBody>
      </p:sp>
      <p:pic>
        <p:nvPicPr>
          <p:cNvPr id="4" name="Содержимое 3" descr="Image(180)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00174"/>
            <a:ext cx="6167481" cy="4625611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0000" y="720000"/>
            <a:ext cx="588336" cy="2286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fld id="{844D9255-6357-4A05-BE84-D82CD3C9C033}" type="slidenum">
              <a:rPr lang="ru-RU" sz="40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pPr>
                <a:defRPr/>
              </a:pPr>
              <a:t>7</a:t>
            </a:fld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Ансамбль – воротник,</a:t>
            </a:r>
            <a:br>
              <a:rPr lang="ru-RU" smtClean="0"/>
            </a:br>
            <a:r>
              <a:rPr lang="ru-RU" smtClean="0"/>
              <a:t>колье, серьги</a:t>
            </a:r>
            <a:endParaRPr lang="ru-RU"/>
          </a:p>
        </p:txBody>
      </p:sp>
      <p:pic>
        <p:nvPicPr>
          <p:cNvPr id="4" name="Содержимое 3" descr="Zeb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9210" y="1609725"/>
            <a:ext cx="3634979" cy="4846638"/>
          </a:xfrm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0000" y="720000"/>
            <a:ext cx="588336" cy="2286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fld id="{F888CD64-713C-4FC6-834A-1586CAD2C812}" type="slidenum">
              <a:rPr lang="ru-RU" sz="40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pPr>
                <a:defRPr/>
              </a:pPr>
              <a:t>8</a:t>
            </a:fld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Пасхальные яйца</a:t>
            </a:r>
            <a:endParaRPr lang="ru-RU"/>
          </a:p>
        </p:txBody>
      </p:sp>
      <p:pic>
        <p:nvPicPr>
          <p:cNvPr id="4" name="Содержимое 3" descr="egg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313" y="1714500"/>
            <a:ext cx="5472112" cy="44926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0000" y="720000"/>
            <a:ext cx="588336" cy="2286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fld id="{9EC0FF19-116A-460F-9713-F2A21B1089D0}" type="slidenum">
              <a:rPr lang="ru-RU" sz="40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pPr>
                <a:defRPr/>
              </a:pPr>
              <a:t>9</a:t>
            </a:fld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116</TotalTime>
  <Words>412</Words>
  <Application>Microsoft Office PowerPoint</Application>
  <PresentationFormat>Экран (4:3)</PresentationFormat>
  <Paragraphs>49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Arial</vt:lpstr>
      <vt:lpstr>Cambria</vt:lpstr>
      <vt:lpstr>Wingdings 2</vt:lpstr>
      <vt:lpstr>Wingdings</vt:lpstr>
      <vt:lpstr>Gill Sans MT</vt:lpstr>
      <vt:lpstr>Изящная</vt:lpstr>
      <vt:lpstr>Роль дополнительного образования в формировании нравственных ценностей</vt:lpstr>
      <vt:lpstr>В настоящее время дополнительное образование детей представлено целым рядом направлений:</vt:lpstr>
      <vt:lpstr>Слайд 3</vt:lpstr>
      <vt:lpstr>особенности обучения и воспитания в системе дополнительного образования</vt:lpstr>
      <vt:lpstr>Колье</vt:lpstr>
      <vt:lpstr>Колье</vt:lpstr>
      <vt:lpstr>Браслет</vt:lpstr>
      <vt:lpstr>Ансамбль – воротник, колье, серьги</vt:lpstr>
      <vt:lpstr>Пасхальные яйца</vt:lpstr>
      <vt:lpstr>Пасхальные яйца</vt:lpstr>
      <vt:lpstr>Большая императорская корона</vt:lpstr>
      <vt:lpstr>дополнительное образование в школе способно решить целый комплекс задач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дополнительного образования в формировании нравственных ценностей</dc:title>
  <dc:creator>Boris Proshkin</dc:creator>
  <cp:lastModifiedBy>Boris Proshkin</cp:lastModifiedBy>
  <cp:revision>21</cp:revision>
  <dcterms:created xsi:type="dcterms:W3CDTF">2007-03-25T20:10:11Z</dcterms:created>
  <dcterms:modified xsi:type="dcterms:W3CDTF">2007-03-26T19:38:48Z</dcterms:modified>
</cp:coreProperties>
</file>