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5C71-1C5F-492C-9A85-BCE439F0599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1D8E-0075-4107-82FE-241E4A601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15616" y="2130425"/>
            <a:ext cx="6656784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Инфляция: виды, причины, последствия</a:t>
            </a:r>
            <a:endParaRPr lang="en-GB" b="1" dirty="0" smtClean="0">
              <a:solidFill>
                <a:srgbClr val="7030A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9632" y="2276872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None/>
            </a:pPr>
            <a:r>
              <a:rPr lang="ru-RU" sz="2000" b="1" dirty="0" smtClean="0"/>
              <a:t>	</a:t>
            </a:r>
            <a:endParaRPr lang="en-GB" sz="2000" b="1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Антиинфляционная политика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ru-RU" sz="1800" dirty="0" smtClean="0"/>
              <a:t>Адаптационные меры (приспособление к инфляции)</a:t>
            </a:r>
          </a:p>
        </p:txBody>
      </p:sp>
      <p:sp>
        <p:nvSpPr>
          <p:cNvPr id="13316" name="Содержимое 4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endParaRPr lang="ru-RU" sz="1800" dirty="0" smtClean="0"/>
          </a:p>
          <a:p>
            <a:pPr algn="ctr" eaLnBrk="1" hangingPunct="1"/>
            <a:endParaRPr lang="ru-RU" sz="1800" dirty="0" smtClean="0"/>
          </a:p>
          <a:p>
            <a:pPr eaLnBrk="1" hangingPunct="1"/>
            <a:endParaRPr lang="ru-RU" sz="1800" dirty="0" smtClean="0"/>
          </a:p>
          <a:p>
            <a:pPr eaLnBrk="1" hangingPunct="1"/>
            <a:r>
              <a:rPr lang="ru-RU" sz="2000" b="1" dirty="0" smtClean="0"/>
              <a:t>Индексация доходов, контроль уровня цен, повышение учетной ставки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dirty="0" smtClean="0"/>
              <a:t>Ликвидационные меры</a:t>
            </a:r>
          </a:p>
          <a:p>
            <a:pPr algn="ctr" eaLnBrk="1" hangingPunct="1">
              <a:defRPr/>
            </a:pPr>
            <a:r>
              <a:rPr lang="ru-RU" sz="1800" dirty="0" smtClean="0"/>
              <a:t> (снижение инфляции)</a:t>
            </a:r>
          </a:p>
        </p:txBody>
      </p:sp>
      <p:sp>
        <p:nvSpPr>
          <p:cNvPr id="13318" name="Содержимое 6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endParaRPr lang="ru-RU" sz="1800" b="1" dirty="0" smtClean="0"/>
          </a:p>
          <a:p>
            <a:pPr eaLnBrk="1" hangingPunct="1">
              <a:buNone/>
            </a:pPr>
            <a:endParaRPr lang="ru-RU" sz="1800" b="1" dirty="0" smtClean="0"/>
          </a:p>
          <a:p>
            <a:pPr eaLnBrk="1" hangingPunct="1"/>
            <a:r>
              <a:rPr lang="ru-RU" sz="2000" b="1" dirty="0" smtClean="0"/>
              <a:t>Ограничение денежной массы, повышение нормы обязательного резервирования,  сокращение государственных расходов и социальных программ, увеличение налоговых поступлений в бюджет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438400" y="25146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53200" y="23622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Как исчисляется повышение общего уровня цен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876800"/>
          </a:xfrm>
          <a:solidFill>
            <a:srgbClr val="FFC000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 </a:t>
            </a:r>
            <a:r>
              <a:rPr lang="ru-RU" sz="1800" smtClean="0">
                <a:solidFill>
                  <a:srgbClr val="002060"/>
                </a:solidFill>
              </a:rPr>
              <a:t>Показатели динамики уровня цен:</a:t>
            </a:r>
          </a:p>
          <a:p>
            <a:pPr algn="ctr"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 1) </a:t>
            </a:r>
            <a:r>
              <a:rPr lang="ru-RU" sz="1800" b="1" smtClean="0">
                <a:solidFill>
                  <a:srgbClr val="002060"/>
                </a:solidFill>
              </a:rPr>
              <a:t>индекс-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 b="1" smtClean="0">
                <a:solidFill>
                  <a:srgbClr val="002060"/>
                </a:solidFill>
              </a:rPr>
              <a:t>дефлятор ВВП</a:t>
            </a:r>
          </a:p>
          <a:p>
            <a:pPr algn="ctr">
              <a:buFont typeface="Wingdings" pitchFamily="2" charset="2"/>
              <a:buNone/>
            </a:pPr>
            <a:endParaRPr lang="ru-RU" sz="1800" b="1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    Отношение номинального ВВП к реальному ВВП, показывающее изменение </a:t>
            </a:r>
            <a:r>
              <a:rPr lang="ru-RU" sz="1800" b="1" i="1" smtClean="0">
                <a:solidFill>
                  <a:srgbClr val="002060"/>
                </a:solidFill>
              </a:rPr>
              <a:t>общего уровня цен </a:t>
            </a:r>
            <a:r>
              <a:rPr lang="ru-RU" sz="1800" smtClean="0">
                <a:solidFill>
                  <a:srgbClr val="002060"/>
                </a:solidFill>
              </a:rPr>
              <a:t>на конечные товары и услуги;</a:t>
            </a:r>
          </a:p>
          <a:p>
            <a:pPr>
              <a:buFont typeface="Wingdings" pitchFamily="2" charset="2"/>
              <a:buNone/>
            </a:pPr>
            <a:endParaRPr lang="ru-RU" sz="1800" smtClean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2) </a:t>
            </a:r>
            <a:r>
              <a:rPr lang="ru-RU" sz="1800" b="1" smtClean="0">
                <a:solidFill>
                  <a:srgbClr val="002060"/>
                </a:solidFill>
              </a:rPr>
              <a:t>индекс потребительских цен на товары и услуги</a:t>
            </a:r>
          </a:p>
          <a:p>
            <a:pPr algn="ctr">
              <a:buFont typeface="Wingdings" pitchFamily="2" charset="2"/>
              <a:buNone/>
            </a:pPr>
            <a:endParaRPr lang="ru-RU" sz="1800" b="1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При исчислении учитываются цены </a:t>
            </a:r>
            <a:r>
              <a:rPr lang="ru-RU" sz="1800" b="1" smtClean="0">
                <a:solidFill>
                  <a:srgbClr val="002060"/>
                </a:solidFill>
              </a:rPr>
              <a:t>только на потребительские товары</a:t>
            </a:r>
            <a:r>
              <a:rPr lang="ru-RU" sz="1800" smtClean="0">
                <a:solidFill>
                  <a:srgbClr val="002060"/>
                </a:solidFill>
              </a:rPr>
              <a:t> и услуги и только в розничных ценах </a:t>
            </a:r>
            <a:r>
              <a:rPr lang="ru-RU" sz="1800" i="1" smtClean="0">
                <a:solidFill>
                  <a:srgbClr val="002060"/>
                </a:solidFill>
              </a:rPr>
              <a:t>(когда надо выявить, как инфляция влияет на уровень благосостояния)</a:t>
            </a:r>
            <a:r>
              <a:rPr lang="ru-RU" sz="1800" smtClean="0">
                <a:solidFill>
                  <a:srgbClr val="002060"/>
                </a:solidFill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             </a:t>
            </a:r>
            <a:endParaRPr lang="ru-RU" sz="1800" b="1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002060"/>
                </a:solidFill>
              </a:rPr>
              <a:t>3) </a:t>
            </a:r>
            <a:r>
              <a:rPr lang="ru-RU" sz="1800" b="1" smtClean="0">
                <a:solidFill>
                  <a:srgbClr val="002060"/>
                </a:solidFill>
              </a:rPr>
              <a:t>Норма инфляции </a:t>
            </a:r>
            <a:r>
              <a:rPr lang="ru-RU" sz="1800" smtClean="0">
                <a:solidFill>
                  <a:srgbClr val="002060"/>
                </a:solidFill>
              </a:rPr>
              <a:t>– отношение прироста общего уровня цен в данном году к уровню цен в предыдущем году, выраженное в процентах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6482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648200" y="38862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smtClean="0"/>
              <a:t>Инфляционные ожидания - ожидание повышения нормы инфляции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029200"/>
          </a:xfrm>
          <a:solidFill>
            <a:srgbClr val="FFC000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i="1" dirty="0" smtClean="0"/>
              <a:t>Например, парламент утверждает дефицитный </a:t>
            </a:r>
            <a:r>
              <a:rPr lang="ru-RU" sz="1800" i="1" dirty="0" err="1" smtClean="0"/>
              <a:t>гос</a:t>
            </a:r>
            <a:r>
              <a:rPr lang="ru-RU" sz="1800" i="1" dirty="0" smtClean="0"/>
              <a:t>. бюджет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         </a:t>
            </a:r>
            <a:r>
              <a:rPr lang="ru-RU" sz="2400" b="1" dirty="0" smtClean="0"/>
              <a:t>Последствия инфляционных ожиданий</a:t>
            </a:r>
          </a:p>
          <a:p>
            <a:pPr>
              <a:buFontTx/>
              <a:buChar char="-"/>
            </a:pPr>
            <a:r>
              <a:rPr lang="ru-RU" sz="2000" b="1" dirty="0" smtClean="0"/>
              <a:t>- Фирмы </a:t>
            </a:r>
            <a:r>
              <a:rPr lang="ru-RU" sz="2000" dirty="0" smtClean="0"/>
              <a:t>инвестируют денежный капитал в машины и оборудование, увеличивают запасы материалов</a:t>
            </a:r>
          </a:p>
          <a:p>
            <a:pPr>
              <a:buFontTx/>
              <a:buChar char="-"/>
            </a:pPr>
            <a:r>
              <a:rPr lang="ru-RU" sz="2000" b="1" dirty="0" smtClean="0"/>
              <a:t>- Домохозяйства</a:t>
            </a:r>
            <a:r>
              <a:rPr lang="ru-RU" sz="2000" dirty="0" smtClean="0"/>
              <a:t> приобретают товары длительного пользования</a:t>
            </a:r>
          </a:p>
          <a:p>
            <a:pPr>
              <a:buFontTx/>
              <a:buChar char="-"/>
            </a:pPr>
            <a:r>
              <a:rPr lang="ru-RU" sz="2000" b="1" dirty="0" smtClean="0"/>
              <a:t>- Фирмы и домохозяйства больше будут покупать в кредит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          </a:t>
            </a:r>
            <a:r>
              <a:rPr lang="ru-RU" sz="2000" dirty="0" smtClean="0"/>
              <a:t>Рост спроса              Рост инфляции</a:t>
            </a:r>
          </a:p>
          <a:p>
            <a:pPr>
              <a:buNone/>
            </a:pP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- Профсоюзы и отд. наемные работники </a:t>
            </a:r>
            <a:r>
              <a:rPr lang="ru-RU" sz="2000" dirty="0" smtClean="0"/>
              <a:t>будут добиваться повышения ставок </a:t>
            </a:r>
            <a:r>
              <a:rPr lang="ru-RU" sz="2000" dirty="0" err="1" smtClean="0"/>
              <a:t>з</a:t>
            </a:r>
            <a:r>
              <a:rPr lang="ru-RU" sz="2000" dirty="0" smtClean="0"/>
              <a:t>/</a:t>
            </a:r>
            <a:r>
              <a:rPr lang="ru-RU" sz="2000" dirty="0" err="1" smtClean="0"/>
              <a:t>п</a:t>
            </a:r>
            <a:r>
              <a:rPr lang="ru-RU" sz="2000" dirty="0" smtClean="0"/>
              <a:t> (указывая на будущий рост цен)</a:t>
            </a:r>
          </a:p>
          <a:p>
            <a:pPr>
              <a:buFontTx/>
              <a:buChar char="-"/>
            </a:pPr>
            <a:r>
              <a:rPr lang="ru-RU" sz="2000" b="1" dirty="0" smtClean="0"/>
              <a:t>- Фирмы добывающих отраслей</a:t>
            </a:r>
            <a:r>
              <a:rPr lang="ru-RU" sz="2000" dirty="0" smtClean="0"/>
              <a:t> повысят цены на сырье </a:t>
            </a:r>
          </a:p>
          <a:p>
            <a:pPr>
              <a:buNone/>
            </a:pPr>
            <a:r>
              <a:rPr lang="ru-RU" sz="1600" dirty="0" smtClean="0"/>
              <a:t>       ( т.к. в будущем надо больше платить за поставляемые им  факторы пр-ва)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923928" y="3933056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779912" y="4365104"/>
            <a:ext cx="381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Инфляционный импульс на «пустом месте» </a:t>
            </a:r>
            <a:r>
              <a:rPr lang="ru-RU" sz="2400" smtClean="0"/>
              <a:t>(при отсутствии объективных факторов)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Возникновение общих инфляционных ожиданий                    может произойти по причине неосторожных высказываний властей о новом росте государственных расходов, об увеличении косвенных налогов или импортных тарифов или о возможной денежной реформе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9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/>
              <a:t>Соотношение  движения безработицы и инфляции (анализ соотношения проведен </a:t>
            </a:r>
            <a:r>
              <a:rPr lang="ru-RU" sz="2800" dirty="0" err="1" smtClean="0"/>
              <a:t>анг</a:t>
            </a:r>
            <a:r>
              <a:rPr lang="ru-RU" sz="2800" dirty="0" smtClean="0"/>
              <a:t>. экономистом </a:t>
            </a:r>
            <a:r>
              <a:rPr lang="ru-RU" sz="2800" dirty="0" err="1" smtClean="0"/>
              <a:t>А.Филлипсом</a:t>
            </a:r>
            <a:r>
              <a:rPr lang="ru-RU" sz="2800" dirty="0" smtClean="0"/>
              <a:t> в 50-х гг. ХХ в.)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ru-RU" sz="2400" dirty="0" smtClean="0"/>
              <a:t> - Спрос на труд растет, увеличивается занятость, падает безработица, растет ставка </a:t>
            </a:r>
            <a:r>
              <a:rPr lang="ru-RU" sz="2400" dirty="0" err="1" smtClean="0"/>
              <a:t>з</a:t>
            </a:r>
            <a:r>
              <a:rPr lang="ru-RU" sz="2400" dirty="0" smtClean="0"/>
              <a:t>/п.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2400" dirty="0" smtClean="0"/>
              <a:t> - Занятость падает, безработица растет, предложение труда превышает спрос на труд, снижается ставка </a:t>
            </a:r>
            <a:r>
              <a:rPr lang="ru-RU" sz="2400" dirty="0" err="1" smtClean="0"/>
              <a:t>з</a:t>
            </a:r>
            <a:r>
              <a:rPr lang="ru-RU" sz="2400" dirty="0" smtClean="0"/>
              <a:t>/п.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2400" dirty="0" smtClean="0"/>
              <a:t>Это теоретическое положение о соотношении уровня безработицы и ставок </a:t>
            </a:r>
            <a:r>
              <a:rPr lang="ru-RU" sz="2400" dirty="0" err="1" smtClean="0"/>
              <a:t>з</a:t>
            </a:r>
            <a:r>
              <a:rPr lang="ru-RU" sz="2400" dirty="0" smtClean="0"/>
              <a:t>/</a:t>
            </a:r>
            <a:r>
              <a:rPr lang="ru-RU" sz="2400" dirty="0" err="1" smtClean="0"/>
              <a:t>п</a:t>
            </a:r>
            <a:r>
              <a:rPr lang="ru-RU" sz="2400" dirty="0" smtClean="0"/>
              <a:t> было </a:t>
            </a:r>
            <a:r>
              <a:rPr lang="ru-RU" sz="2400" dirty="0" err="1" smtClean="0"/>
              <a:t>подтвер-ждено</a:t>
            </a:r>
            <a:r>
              <a:rPr lang="ru-RU" sz="2400" dirty="0" smtClean="0"/>
              <a:t> статистическим исследованием </a:t>
            </a:r>
            <a:r>
              <a:rPr lang="ru-RU" sz="2400" dirty="0" err="1" smtClean="0"/>
              <a:t>А.Фил-липса</a:t>
            </a:r>
            <a:r>
              <a:rPr lang="ru-RU" sz="2400" dirty="0" smtClean="0"/>
              <a:t> и было выражено в форме графика, получившего название </a:t>
            </a:r>
            <a:r>
              <a:rPr lang="ru-RU" sz="2400" b="1" dirty="0" smtClean="0"/>
              <a:t>кривой </a:t>
            </a:r>
            <a:r>
              <a:rPr lang="ru-RU" sz="2400" b="1" dirty="0" err="1" smtClean="0"/>
              <a:t>Филлипса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такое стагфляция?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b="1" dirty="0" smtClean="0"/>
              <a:t>Стагфляция</a:t>
            </a:r>
            <a:r>
              <a:rPr lang="ru-RU" dirty="0" smtClean="0"/>
              <a:t> - одна из наиболее тяжелых форм кризиса экономики. Она </a:t>
            </a:r>
            <a:r>
              <a:rPr lang="ru-RU" dirty="0" err="1" smtClean="0"/>
              <a:t>предпола-гает</a:t>
            </a:r>
            <a:r>
              <a:rPr lang="ru-RU" dirty="0" smtClean="0"/>
              <a:t>, что происходит:</a:t>
            </a:r>
          </a:p>
          <a:p>
            <a:pPr>
              <a:buFont typeface="Wingdings" pitchFamily="2" charset="2"/>
              <a:buNone/>
            </a:pPr>
            <a:endParaRPr lang="ru-RU" sz="1000" dirty="0" smtClean="0"/>
          </a:p>
          <a:p>
            <a:r>
              <a:rPr lang="ru-RU" dirty="0" smtClean="0"/>
              <a:t>- спад объема ВВП</a:t>
            </a:r>
          </a:p>
          <a:p>
            <a:r>
              <a:rPr lang="ru-RU" dirty="0" smtClean="0"/>
              <a:t>- рост безработицы</a:t>
            </a:r>
          </a:p>
          <a:p>
            <a:r>
              <a:rPr lang="ru-RU" dirty="0" smtClean="0"/>
              <a:t>- повышение цен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  <a:endParaRPr lang="ru-RU" dirty="0" smtClean="0"/>
          </a:p>
        </p:txBody>
      </p:sp>
      <p:sp>
        <p:nvSpPr>
          <p:cNvPr id="15363" name="Содержимое 6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sz="2400" b="1" smtClean="0"/>
              <a:t>Инфляция</a:t>
            </a:r>
            <a:r>
              <a:rPr lang="ru-RU" sz="2400" smtClean="0"/>
              <a:t> - процесс обесценивания денег, который проявляется в виде долговременного повышения цен на товары и услуги</a:t>
            </a:r>
          </a:p>
          <a:p>
            <a:endParaRPr lang="ru-RU" sz="2400" smtClean="0"/>
          </a:p>
          <a:p>
            <a:r>
              <a:rPr lang="ru-RU" sz="2400" b="1" smtClean="0"/>
              <a:t>Дезинфляция</a:t>
            </a:r>
            <a:r>
              <a:rPr lang="ru-RU" sz="2400" smtClean="0"/>
              <a:t> – замедление темпа прироста цен (замедление инфляции)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r>
              <a:rPr lang="ru-RU" sz="2400" b="1" smtClean="0"/>
              <a:t>Дефляция</a:t>
            </a:r>
            <a:r>
              <a:rPr lang="ru-RU" sz="2400" smtClean="0"/>
              <a:t> - снижение общего уровня цен, которое не носит сезонного характера (наблюдается редко в странах с высокоэффективной экономикой)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Инфляция и ее виды</a:t>
            </a:r>
            <a:endParaRPr lang="en-GB" dirty="0" smtClean="0">
              <a:solidFill>
                <a:srgbClr val="7030A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2895600"/>
          </a:xfrm>
          <a:solidFill>
            <a:srgbClr val="FFC000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ru-RU" b="1" i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b="1" i="1" dirty="0" smtClean="0">
                <a:solidFill>
                  <a:schemeClr val="hlink"/>
                </a:solidFill>
              </a:rPr>
              <a:t>ИНФЛЯЦИЯ -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dirty="0" smtClean="0"/>
              <a:t>процесс обесценивания денег, который проявляется в виде долговременного повышения цен на товары и услуги</a:t>
            </a:r>
          </a:p>
          <a:p>
            <a:pPr algn="ctr" eaLnBrk="1" hangingPunct="1">
              <a:lnSpc>
                <a:spcPct val="90000"/>
              </a:lnSpc>
            </a:pPr>
            <a:endParaRPr lang="ru-RU" b="1" i="1" u="sng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en-GB" b="1" i="1" baseline="-25000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33600" y="3276600"/>
            <a:ext cx="4876800" cy="701675"/>
            <a:chOff x="1344" y="2112"/>
            <a:chExt cx="3072" cy="442"/>
          </a:xfrm>
        </p:grpSpPr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1344" y="2112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i="1">
                <a:solidFill>
                  <a:schemeClr val="hlink"/>
                </a:solidFill>
              </a:endParaRPr>
            </a:p>
          </p:txBody>
        </p:sp>
        <p:sp>
          <p:nvSpPr>
            <p:cNvPr id="4103" name="Text Box 5"/>
            <p:cNvSpPr txBox="1">
              <a:spLocks noChangeArrowheads="1"/>
            </p:cNvSpPr>
            <p:nvPr/>
          </p:nvSpPr>
          <p:spPr bwMode="auto">
            <a:xfrm>
              <a:off x="3552" y="230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 b="1" i="1">
                <a:solidFill>
                  <a:schemeClr val="hlink"/>
                </a:solidFill>
              </a:endParaRPr>
            </a:p>
          </p:txBody>
        </p:sp>
      </p:grp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143000" y="4495800"/>
            <a:ext cx="7749480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i="1" dirty="0">
                <a:solidFill>
                  <a:srgbClr val="0070C0"/>
                </a:solidFill>
              </a:rPr>
              <a:t>КЛАССИФИКАЦИЯ ИНФЛЯЦИИ ПО ТЕМПАМ РОСТА </a:t>
            </a:r>
            <a:r>
              <a:rPr lang="ru-RU" sz="2000" b="1" i="1" dirty="0" smtClean="0">
                <a:solidFill>
                  <a:srgbClr val="0070C0"/>
                </a:solidFill>
              </a:rPr>
              <a:t>ЦЕН</a:t>
            </a:r>
          </a:p>
          <a:p>
            <a:pPr marL="342900" indent="-342900">
              <a:spcBef>
                <a:spcPct val="50000"/>
              </a:spcBef>
            </a:pPr>
            <a:endParaRPr lang="ru-RU" sz="1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57300" lvl="2" indent="-342900" algn="just">
              <a:buFontTx/>
              <a:buChar char="•"/>
            </a:pPr>
            <a:r>
              <a:rPr lang="ru-RU" b="1" dirty="0" smtClean="0"/>
              <a:t>умеренная  (ползучая, нормальная) инфляция (5% -10 % в год) </a:t>
            </a:r>
            <a:endParaRPr lang="ru-RU" b="1" dirty="0"/>
          </a:p>
          <a:p>
            <a:pPr marL="1257300" lvl="2" indent="-342900">
              <a:buFontTx/>
              <a:buChar char="•"/>
            </a:pPr>
            <a:r>
              <a:rPr lang="ru-RU" b="1" dirty="0" smtClean="0"/>
              <a:t>галопирующая </a:t>
            </a:r>
            <a:r>
              <a:rPr lang="ru-RU" b="1" dirty="0"/>
              <a:t>инфляция (от 20 до 200 %) </a:t>
            </a:r>
          </a:p>
          <a:p>
            <a:pPr marL="1257300" lvl="2" indent="-342900">
              <a:buFontTx/>
              <a:buChar char="•"/>
            </a:pPr>
            <a:r>
              <a:rPr lang="ru-RU" b="1" dirty="0"/>
              <a:t>гиперинфляция (более 50 % в месяц)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Причины инфляции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рост государственных расходов (государство прибегает к эмиссии, увеличивая денежную массу сверх потребностей товарного обращения)</a:t>
            </a:r>
          </a:p>
          <a:p>
            <a:pPr eaLnBrk="1" hangingPunct="1">
              <a:buFontTx/>
              <a:buChar char="-"/>
            </a:pPr>
            <a:endParaRPr lang="ru-RU" sz="10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сокращение объема национального производства (меньшему объему товаров соответствует прежнее количество денег)</a:t>
            </a:r>
          </a:p>
          <a:p>
            <a:pPr eaLnBrk="1" hangingPunct="1">
              <a:buFontTx/>
              <a:buChar char="-"/>
            </a:pPr>
            <a:endParaRPr lang="ru-RU" sz="10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монополия профсоюзов, которая ограничивает возможности рыночного механизма по определению уровня заработной платы</a:t>
            </a:r>
          </a:p>
          <a:p>
            <a:pPr eaLnBrk="1" hangingPunct="1">
              <a:buFontTx/>
              <a:buChar char="-"/>
            </a:pPr>
            <a:endParaRPr lang="ru-RU" sz="10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монополия крупных фирм на определение цены и собственных издержек производства (особенно в сырьевых отраслях)</a:t>
            </a:r>
          </a:p>
          <a:p>
            <a:pPr eaLnBrk="1" hangingPunct="1">
              <a:buFontTx/>
              <a:buChar char="-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7030A0"/>
                </a:solidFill>
              </a:rPr>
              <a:t>Типы инфляции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4040188" cy="63976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Инфляция спроса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2479675"/>
            <a:ext cx="4040188" cy="4045669"/>
          </a:xfrm>
          <a:solidFill>
            <a:srgbClr val="FFC000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Равновесие спроса и предложения нарушается со стороны спроса (спрос превышает предложение)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«Слишком много денег охотятся за слишком малым количеством товаров»</a:t>
            </a:r>
            <a:endParaRPr lang="ru-RU" sz="18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Возникает при полной занятости, когда растет объем заработной платы, появляется избыточный совокупный спрос  который толкает цены вверх.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Зарплата растет быстрее, чем объем товаров и услуг.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  <a:solidFill>
            <a:schemeClr val="bg1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ctr" eaLnBrk="1" hangingPunct="1">
              <a:defRPr/>
            </a:pPr>
            <a:r>
              <a:rPr lang="ru-RU" sz="2000" dirty="0" smtClean="0"/>
              <a:t>Инфляция предложения (издержек)</a:t>
            </a:r>
          </a:p>
        </p:txBody>
      </p:sp>
      <p:sp>
        <p:nvSpPr>
          <p:cNvPr id="6150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041775" cy="4104456"/>
          </a:xfrm>
          <a:solidFill>
            <a:srgbClr val="FFC000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000" b="1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i="1" dirty="0" smtClean="0"/>
              <a:t>Увеличение издержек производства </a:t>
            </a:r>
            <a:r>
              <a:rPr lang="ru-RU" sz="2000" dirty="0" smtClean="0"/>
              <a:t>(вследствие роста заработной платы и за счет роста цен  на сырье и энергию) вызывает рост цен на товары и услуги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627784" y="1916832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88224" y="198884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Последствия инфляции</a:t>
            </a:r>
          </a:p>
        </p:txBody>
      </p:sp>
      <p:sp>
        <p:nvSpPr>
          <p:cNvPr id="7171" name="Содержимое 7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endParaRPr lang="ru-RU" sz="1800" b="1" dirty="0" smtClean="0"/>
          </a:p>
          <a:p>
            <a:pPr eaLnBrk="1" hangingPunct="1"/>
            <a:r>
              <a:rPr lang="ru-RU" sz="1800" b="1" dirty="0" smtClean="0"/>
              <a:t>Снижение занятости</a:t>
            </a:r>
          </a:p>
          <a:p>
            <a:pPr eaLnBrk="1" hangingPunct="1"/>
            <a:r>
              <a:rPr lang="ru-RU" sz="1800" b="1" dirty="0" smtClean="0"/>
              <a:t>Обесценивание сбережений</a:t>
            </a:r>
          </a:p>
          <a:p>
            <a:pPr eaLnBrk="1" hangingPunct="1"/>
            <a:r>
              <a:rPr lang="ru-RU" sz="1800" b="1" dirty="0" smtClean="0"/>
              <a:t>Отрицательное воздействие на население с фиксированными доходами (бюджетники, пенсионеры и др.)</a:t>
            </a:r>
          </a:p>
          <a:p>
            <a:pPr eaLnBrk="1" hangingPunct="1"/>
            <a:r>
              <a:rPr lang="ru-RU" sz="1800" b="1" dirty="0" smtClean="0"/>
              <a:t>Обесценивание доходов населения, сокращение текущего потребления</a:t>
            </a:r>
          </a:p>
          <a:p>
            <a:pPr eaLnBrk="1" hangingPunct="1"/>
            <a:r>
              <a:rPr lang="ru-RU" sz="1800" b="1" dirty="0" smtClean="0"/>
              <a:t>Снижение расходов госбюджета по реализации соц. программ</a:t>
            </a:r>
          </a:p>
          <a:p>
            <a:pPr eaLnBrk="1" hangingPunct="1"/>
            <a:r>
              <a:rPr lang="ru-RU" sz="1800" b="1" dirty="0" smtClean="0"/>
              <a:t>Возникновение соц. напряженности</a:t>
            </a:r>
          </a:p>
          <a:p>
            <a:pPr eaLnBrk="1" hangingPunct="1"/>
            <a:endParaRPr lang="ru-RU" sz="1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Умеренная инфляция  полезна для экономики, так как рост денежной массы стимулирует деловую активность, ускоряет инвестирование, способствует экономическому росту.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442473" cy="1295871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hlink"/>
                </a:solidFill>
              </a:rPr>
              <a:t>Последствия инфляции</a:t>
            </a:r>
            <a:r>
              <a:rPr lang="ru-RU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313"/>
            <a:ext cx="7010400" cy="4535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От инфляции проигрывают</a:t>
            </a:r>
            <a:r>
              <a:rPr lang="ru-RU" smtClean="0"/>
              <a:t> 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987675" y="4581525"/>
            <a:ext cx="3743325" cy="1497013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cs typeface="Arial" pitchFamily="34" charset="0"/>
              </a:rPr>
              <a:t>Люди </a:t>
            </a:r>
          </a:p>
          <a:p>
            <a:pPr algn="ctr">
              <a:defRPr/>
            </a:pPr>
            <a:r>
              <a:rPr lang="ru-RU" sz="2400" b="1">
                <a:cs typeface="Arial" pitchFamily="34" charset="0"/>
              </a:rPr>
              <a:t>с фиксированным </a:t>
            </a:r>
          </a:p>
          <a:p>
            <a:pPr algn="ctr">
              <a:defRPr/>
            </a:pPr>
            <a:r>
              <a:rPr lang="ru-RU" sz="2400" b="1">
                <a:cs typeface="Arial" pitchFamily="34" charset="0"/>
              </a:rPr>
              <a:t>доходом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827088" y="3068638"/>
            <a:ext cx="2879725" cy="11525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cs typeface="Arial" pitchFamily="34" charset="0"/>
              </a:rPr>
              <a:t>Вкладчики</a:t>
            </a:r>
            <a:r>
              <a:rPr lang="ru-RU">
                <a:cs typeface="Arial" pitchFamily="34" charset="0"/>
              </a:rPr>
              <a:t> 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795963" y="3141663"/>
            <a:ext cx="2879725" cy="11525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cs typeface="Arial" pitchFamily="34" charset="0"/>
              </a:rPr>
              <a:t>Кредиторы</a:t>
            </a:r>
            <a:r>
              <a:rPr lang="ru-RU">
                <a:cs typeface="Arial" pitchFamily="34" charset="0"/>
              </a:rPr>
              <a:t> 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195513" y="1989138"/>
            <a:ext cx="1439862" cy="10080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011863" y="1989138"/>
            <a:ext cx="1512887" cy="1079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859338" y="1989138"/>
            <a:ext cx="0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Последствия инфляции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12875"/>
            <a:ext cx="7010400" cy="4606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От инфляции выигрывают 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2411413" y="1989138"/>
            <a:ext cx="1439862" cy="10080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724525" y="1989138"/>
            <a:ext cx="1512888" cy="1079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755650" y="3141663"/>
            <a:ext cx="3455988" cy="2624137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00817E"/>
              </a:gs>
              <a:gs pos="50000">
                <a:schemeClr val="bg1"/>
              </a:gs>
              <a:gs pos="100000">
                <a:srgbClr val="00817E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  <a:cs typeface="Arial" pitchFamily="34" charset="0"/>
              </a:rPr>
              <a:t>Заёмщики</a:t>
            </a:r>
            <a:r>
              <a:rPr lang="ru-RU" sz="2800">
                <a:cs typeface="Arial" pitchFamily="34" charset="0"/>
              </a:rPr>
              <a:t> 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364163" y="3213100"/>
            <a:ext cx="3348037" cy="2663825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00817E"/>
              </a:gs>
              <a:gs pos="50000">
                <a:schemeClr val="bg1"/>
              </a:gs>
              <a:gs pos="100000">
                <a:srgbClr val="00817E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cs typeface="Arial" pitchFamily="34" charset="0"/>
              </a:rPr>
              <a:t>Правительство</a:t>
            </a:r>
            <a:r>
              <a:rPr lang="ru-RU"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  <p:bldP spid="153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Антиинфляционная политика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dirty="0" smtClean="0"/>
              <a:t>Борьба с инфляцией возможна только на макроэкономическом уровне и силами государства.</a:t>
            </a:r>
          </a:p>
          <a:p>
            <a:pPr eaLnBrk="1" hangingPunct="1"/>
            <a:r>
              <a:rPr lang="ru-RU" dirty="0" smtClean="0"/>
              <a:t>В основе антиинфляционной программы должны лежать анализ причин и факторов, вызывающих инфляцию, набор мер экономической </a:t>
            </a:r>
            <a:r>
              <a:rPr lang="ru-RU" dirty="0" err="1" smtClean="0"/>
              <a:t>политики,способствующих</a:t>
            </a:r>
            <a:r>
              <a:rPr lang="ru-RU" dirty="0" smtClean="0"/>
              <a:t> снижению уровня инфляции.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rgbClr val="7030A0"/>
                </a:solidFill>
              </a:rPr>
              <a:t>Комплекс антиинфляционных мероприятий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Стабилизация и стимулирование производства</a:t>
            </a:r>
          </a:p>
          <a:p>
            <a:pPr eaLnBrk="1" hangingPunct="1"/>
            <a:r>
              <a:rPr lang="ru-RU" dirty="0" smtClean="0"/>
              <a:t>Совершенствование налоговой системы</a:t>
            </a:r>
          </a:p>
          <a:p>
            <a:pPr eaLnBrk="1" hangingPunct="1"/>
            <a:r>
              <a:rPr lang="ru-RU" dirty="0" smtClean="0"/>
              <a:t>Проведение мер по регулированию цен и доходов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790</Words>
  <Application>Microsoft Office PowerPoint</Application>
  <PresentationFormat>Экран (4:3)</PresentationFormat>
  <Paragraphs>110</Paragraphs>
  <Slides>16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Инфляция: виды, причины, последствия</vt:lpstr>
      <vt:lpstr>Инфляция и ее виды</vt:lpstr>
      <vt:lpstr>Причины инфляции</vt:lpstr>
      <vt:lpstr>Типы инфляции</vt:lpstr>
      <vt:lpstr>Последствия инфляции</vt:lpstr>
      <vt:lpstr>Последствия инфляции </vt:lpstr>
      <vt:lpstr>Последствия инфляции</vt:lpstr>
      <vt:lpstr>Антиинфляционная политика</vt:lpstr>
      <vt:lpstr>Комплекс антиинфляционных мероприятий</vt:lpstr>
      <vt:lpstr>Антиинфляционная политика</vt:lpstr>
      <vt:lpstr>Как исчисляется повышение общего уровня цен</vt:lpstr>
      <vt:lpstr>Инфляционные ожидания - ожидание повышения нормы инфляции</vt:lpstr>
      <vt:lpstr>Инфляционный импульс на «пустом месте» (при отсутствии объективных факторов)</vt:lpstr>
      <vt:lpstr>Соотношение  движения безработицы и инфляции (анализ соотношения проведен анг. экономистом А.Филлипсом в 50-х гг. ХХ в.)</vt:lpstr>
      <vt:lpstr>Что такое стагфляция?</vt:lpstr>
      <vt:lpstr>словарь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Инфляция</dc:title>
  <dc:creator>Валентина</dc:creator>
  <cp:lastModifiedBy>Валентина</cp:lastModifiedBy>
  <cp:revision>8</cp:revision>
  <dcterms:created xsi:type="dcterms:W3CDTF">2013-11-03T18:27:48Z</dcterms:created>
  <dcterms:modified xsi:type="dcterms:W3CDTF">2013-12-14T18:04:35Z</dcterms:modified>
</cp:coreProperties>
</file>