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</p:sldMasterIdLst>
  <p:notesMasterIdLst>
    <p:notesMasterId r:id="rId18"/>
  </p:notesMasterIdLst>
  <p:sldIdLst>
    <p:sldId id="256" r:id="rId2"/>
    <p:sldId id="334" r:id="rId3"/>
    <p:sldId id="319" r:id="rId4"/>
    <p:sldId id="335" r:id="rId5"/>
    <p:sldId id="343" r:id="rId6"/>
    <p:sldId id="342" r:id="rId7"/>
    <p:sldId id="337" r:id="rId8"/>
    <p:sldId id="332" r:id="rId9"/>
    <p:sldId id="345" r:id="rId10"/>
    <p:sldId id="325" r:id="rId11"/>
    <p:sldId id="326" r:id="rId12"/>
    <p:sldId id="333" r:id="rId13"/>
    <p:sldId id="328" r:id="rId14"/>
    <p:sldId id="344" r:id="rId15"/>
    <p:sldId id="340" r:id="rId16"/>
    <p:sldId id="346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00080"/>
    <a:srgbClr val="CC00FF"/>
    <a:srgbClr val="FFCC00"/>
    <a:srgbClr val="5F5F5F"/>
    <a:srgbClr val="FFFF99"/>
    <a:srgbClr val="00FF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90" autoAdjust="0"/>
    <p:restoredTop sz="94682" autoAdjust="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30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5B2DD1-B487-4BF6-B4FA-0299D7702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F967A-1C9F-45DC-A69C-2B4E3DE8ECF8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E28DB-0928-435F-98EA-12DC18CE2B0C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DD5F5-BDB6-419E-B5DC-D2BC30B36294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DD2C5-2608-4ACA-9BBA-C477DEFDA6A6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0A599-4B1A-44B9-AD37-D842DC17BD88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XPHORS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10" descr="EXPHOR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509B7165-6A80-4018-8A48-EE8E5DFAD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A3BBA-CDCF-4ACF-992D-1055EC350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33C16-90CA-45FA-A4AD-E3DCA2FC9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2038" y="1766888"/>
            <a:ext cx="7769225" cy="41132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75108-C727-4E7D-9042-AA2544AC4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48ABA-C46B-455D-8DD6-C8DB710E0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747BB-CE0E-46F4-B334-5AEBF6710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79153-E746-4213-890A-10C708D4E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A40F-1F8B-4135-B44E-5F7C20FB4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7F51-5647-4AD6-BB89-E11B54C37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D10A4-9370-4AF0-80D5-A070B3E55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4B149-0B6A-4E52-BF75-38803E2A3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7349-2008-4EAC-9905-FC07036C1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xpbann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0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0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0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A19B99-DC66-478E-84E5-0F3B94AB8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Picture 7" descr="EXPHORS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transition spd="slow">
    <p:diamond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6" descr="und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5084763"/>
            <a:ext cx="403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14"/>
          <p:cNvSpPr>
            <a:spLocks noChangeArrowheads="1" noChangeShapeType="1" noTextEdit="1"/>
          </p:cNvSpPr>
          <p:nvPr/>
        </p:nvSpPr>
        <p:spPr bwMode="auto">
          <a:xfrm>
            <a:off x="3132138" y="5805488"/>
            <a:ext cx="5616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Леденёва Галина Викторовна.</a:t>
            </a:r>
          </a:p>
        </p:txBody>
      </p:sp>
      <p:sp>
        <p:nvSpPr>
          <p:cNvPr id="1029" name="WordArt 16"/>
          <p:cNvSpPr>
            <a:spLocks noChangeArrowheads="1" noChangeShapeType="1" noTextEdit="1"/>
          </p:cNvSpPr>
          <p:nvPr/>
        </p:nvSpPr>
        <p:spPr bwMode="auto">
          <a:xfrm rot="-259786">
            <a:off x="538163" y="1038225"/>
            <a:ext cx="8208962" cy="3233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Использование технологии</a:t>
            </a:r>
          </a:p>
          <a:p>
            <a:pPr algn="ctr"/>
            <a:r>
              <a:rPr lang="ru-RU" sz="3600" kern="10"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критического мышления</a:t>
            </a:r>
          </a:p>
          <a:p>
            <a:pPr algn="ctr"/>
            <a:r>
              <a:rPr lang="ru-RU" sz="3600" kern="10"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 уроках химии и биологии</a:t>
            </a:r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27125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Приём </a:t>
            </a:r>
            <a:r>
              <a:rPr lang="ru-RU" sz="3600" b="1" i="1" dirty="0" smtClean="0"/>
              <a:t>«Ромашка вопросов» или «Ромашка </a:t>
            </a:r>
            <a:r>
              <a:rPr lang="ru-RU" sz="3600" b="1" i="1" dirty="0" err="1" smtClean="0"/>
              <a:t>Блума</a:t>
            </a:r>
            <a:r>
              <a:rPr lang="ru-RU" sz="3600" b="1" i="1" dirty="0" smtClean="0"/>
              <a:t>»</a:t>
            </a:r>
          </a:p>
        </p:txBody>
      </p:sp>
      <p:sp>
        <p:nvSpPr>
          <p:cNvPr id="556035" name="Oval 3"/>
          <p:cNvSpPr>
            <a:spLocks noChangeArrowheads="1"/>
          </p:cNvSpPr>
          <p:nvPr/>
        </p:nvSpPr>
        <p:spPr bwMode="auto">
          <a:xfrm rot="-3665019">
            <a:off x="4080669" y="2664619"/>
            <a:ext cx="2466975" cy="8810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/>
              <a:t>Простой</a:t>
            </a:r>
            <a:br>
              <a:rPr lang="ru-RU"/>
            </a:br>
            <a:r>
              <a:rPr lang="ru-RU"/>
              <a:t>вопрос</a:t>
            </a:r>
          </a:p>
        </p:txBody>
      </p:sp>
      <p:sp>
        <p:nvSpPr>
          <p:cNvPr id="556036" name="Oval 4"/>
          <p:cNvSpPr>
            <a:spLocks noChangeArrowheads="1"/>
          </p:cNvSpPr>
          <p:nvPr/>
        </p:nvSpPr>
        <p:spPr bwMode="auto">
          <a:xfrm rot="-52608">
            <a:off x="4729163" y="3751263"/>
            <a:ext cx="2530475" cy="858837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/>
              <a:t>Уточняющий</a:t>
            </a:r>
            <a:br>
              <a:rPr lang="ru-RU"/>
            </a:br>
            <a:r>
              <a:rPr lang="ru-RU"/>
              <a:t>вопрос</a:t>
            </a:r>
          </a:p>
        </p:txBody>
      </p:sp>
      <p:sp>
        <p:nvSpPr>
          <p:cNvPr id="556037" name="Oval 5"/>
          <p:cNvSpPr>
            <a:spLocks noChangeArrowheads="1"/>
          </p:cNvSpPr>
          <p:nvPr/>
        </p:nvSpPr>
        <p:spPr bwMode="auto">
          <a:xfrm rot="3547392">
            <a:off x="4114800" y="4852988"/>
            <a:ext cx="2530475" cy="860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/>
              <a:t>Оценочный</a:t>
            </a:r>
            <a:br>
              <a:rPr lang="ru-RU"/>
            </a:br>
            <a:r>
              <a:rPr lang="ru-RU"/>
              <a:t>вопрос</a:t>
            </a:r>
          </a:p>
        </p:txBody>
      </p:sp>
      <p:sp>
        <p:nvSpPr>
          <p:cNvPr id="556038" name="Oval 6"/>
          <p:cNvSpPr>
            <a:spLocks noChangeArrowheads="1"/>
          </p:cNvSpPr>
          <p:nvPr/>
        </p:nvSpPr>
        <p:spPr bwMode="auto">
          <a:xfrm rot="-3652608">
            <a:off x="2863056" y="4850607"/>
            <a:ext cx="2466975" cy="881062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/>
              <a:t>Творческий</a:t>
            </a:r>
            <a:br>
              <a:rPr lang="ru-RU"/>
            </a:br>
            <a:r>
              <a:rPr lang="ru-RU"/>
              <a:t>вопрос</a:t>
            </a:r>
          </a:p>
        </p:txBody>
      </p:sp>
      <p:sp>
        <p:nvSpPr>
          <p:cNvPr id="556039" name="Oval 7"/>
          <p:cNvSpPr>
            <a:spLocks noChangeArrowheads="1"/>
          </p:cNvSpPr>
          <p:nvPr/>
        </p:nvSpPr>
        <p:spPr bwMode="auto">
          <a:xfrm rot="-52608">
            <a:off x="2084388" y="3786188"/>
            <a:ext cx="2530475" cy="860425"/>
          </a:xfrm>
          <a:prstGeom prst="ellipse">
            <a:avLst/>
          </a:pr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/>
              <a:t>Вопрос</a:t>
            </a:r>
            <a:br>
              <a:rPr lang="ru-RU"/>
            </a:br>
            <a:r>
              <a:rPr lang="ru-RU"/>
              <a:t>интерпретация</a:t>
            </a:r>
          </a:p>
        </p:txBody>
      </p:sp>
      <p:sp>
        <p:nvSpPr>
          <p:cNvPr id="556040" name="Oval 8"/>
          <p:cNvSpPr>
            <a:spLocks noChangeArrowheads="1"/>
          </p:cNvSpPr>
          <p:nvPr/>
        </p:nvSpPr>
        <p:spPr bwMode="auto">
          <a:xfrm rot="3547392">
            <a:off x="2775744" y="2664619"/>
            <a:ext cx="2530475" cy="858837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/>
              <a:t>Практический</a:t>
            </a:r>
            <a:br>
              <a:rPr lang="ru-RU"/>
            </a:br>
            <a:r>
              <a:rPr lang="ru-RU"/>
              <a:t>вопрос</a:t>
            </a:r>
          </a:p>
        </p:txBody>
      </p:sp>
      <p:sp>
        <p:nvSpPr>
          <p:cNvPr id="556041" name="Oval 9"/>
          <p:cNvSpPr>
            <a:spLocks noChangeArrowheads="1"/>
          </p:cNvSpPr>
          <p:nvPr/>
        </p:nvSpPr>
        <p:spPr bwMode="auto">
          <a:xfrm rot="-184430">
            <a:off x="4329113" y="3814763"/>
            <a:ext cx="765175" cy="7461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7200"/>
              <a:t>?</a:t>
            </a:r>
          </a:p>
        </p:txBody>
      </p:sp>
    </p:spTree>
    <p:custDataLst>
      <p:tags r:id="rId1"/>
    </p:custData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560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560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560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8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4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2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4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56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56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56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4" grpId="0"/>
      <p:bldP spid="556035" grpId="0" animBg="1"/>
      <p:bldP spid="556036" grpId="0" animBg="1"/>
      <p:bldP spid="556037" grpId="0" animBg="1"/>
      <p:bldP spid="556038" grpId="0" animBg="1"/>
      <p:bldP spid="556039" grpId="0" animBg="1"/>
      <p:bldP spid="556040" grpId="0" animBg="1"/>
      <p:bldP spid="5560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5888"/>
            <a:ext cx="7772400" cy="720725"/>
          </a:xfrm>
        </p:spPr>
        <p:txBody>
          <a:bodyPr/>
          <a:lstStyle/>
          <a:p>
            <a:pPr algn="ctr" eaLnBrk="1" hangingPunct="1"/>
            <a:r>
              <a:rPr lang="ru-RU" sz="4000" b="1" dirty="0" smtClean="0"/>
              <a:t>Ромашка вопросов </a:t>
            </a:r>
            <a:r>
              <a:rPr lang="ru-RU" sz="4000" b="1" dirty="0" err="1" smtClean="0"/>
              <a:t>Блума</a:t>
            </a:r>
            <a:endParaRPr lang="ru-RU" sz="4000" b="1" dirty="0" smtClean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765175"/>
            <a:ext cx="7769225" cy="5256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18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1" y="836713"/>
          <a:ext cx="7776864" cy="554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771514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r>
                        <a:rPr lang="ru-RU" baseline="0" dirty="0" smtClean="0"/>
                        <a:t> познавательной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r>
                        <a:rPr lang="ru-RU" baseline="0" dirty="0" smtClean="0"/>
                        <a:t> вопросов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формулировки вопросов</a:t>
                      </a:r>
                      <a:endParaRPr lang="ru-RU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Воспроизведение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Когда? Где? Как</a:t>
                      </a:r>
                      <a:endParaRPr lang="ru-RU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Уточняющие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Правильно ли я понял?</a:t>
                      </a:r>
                      <a:endParaRPr lang="ru-RU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можно применить?</a:t>
                      </a:r>
                    </a:p>
                    <a:p>
                      <a:r>
                        <a:rPr lang="ru-RU" dirty="0" smtClean="0"/>
                        <a:t>Что можно сделать?</a:t>
                      </a:r>
                      <a:endParaRPr lang="ru-RU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Интерпретационные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Почему?</a:t>
                      </a:r>
                      <a:endParaRPr lang="ru-RU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ru-RU" dirty="0" smtClean="0"/>
                        <a:t>Синтез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Творческие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будет , если…?</a:t>
                      </a:r>
                      <a:endParaRPr lang="ru-RU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Оценочные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вы относитесь…?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3 СТАДИЯ-РЕФЛЕКСИЯ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686300"/>
          </a:xfrm>
        </p:spPr>
        <p:txBody>
          <a:bodyPr/>
          <a:lstStyle/>
          <a:p>
            <a:pPr eaLnBrk="1" hangingPunct="1"/>
            <a:r>
              <a:rPr lang="ru-RU" dirty="0" smtClean="0"/>
              <a:t>Приём «Кластер»</a:t>
            </a:r>
          </a:p>
          <a:p>
            <a:pPr eaLnBrk="1" hangingPunct="1"/>
            <a:r>
              <a:rPr lang="ru-RU" dirty="0" smtClean="0"/>
              <a:t>Приём «</a:t>
            </a:r>
            <a:r>
              <a:rPr lang="ru-RU" dirty="0" err="1" smtClean="0"/>
              <a:t>Синквейн</a:t>
            </a:r>
            <a:r>
              <a:rPr lang="ru-RU" dirty="0" smtClean="0"/>
              <a:t>»</a:t>
            </a:r>
          </a:p>
          <a:p>
            <a:pPr eaLnBrk="1" hangingPunct="1"/>
            <a:r>
              <a:rPr lang="ru-RU" dirty="0" smtClean="0"/>
              <a:t>Приём «Эссе»</a:t>
            </a:r>
          </a:p>
          <a:p>
            <a:pPr eaLnBrk="1" hangingPunct="1"/>
            <a:r>
              <a:rPr lang="ru-RU" dirty="0" smtClean="0"/>
              <a:t>Приём «Самоанализ»</a:t>
            </a:r>
          </a:p>
          <a:p>
            <a:pPr eaLnBrk="1" hangingPunct="1"/>
            <a:r>
              <a:rPr lang="ru-RU" dirty="0" smtClean="0"/>
              <a:t>Приём«6 шляп критического мышления»</a:t>
            </a:r>
          </a:p>
          <a:p>
            <a:pPr eaLnBrk="1" hangingPunct="1"/>
            <a:r>
              <a:rPr lang="ru-RU" dirty="0" smtClean="0"/>
              <a:t>Приём «Ключевые слова»</a:t>
            </a:r>
          </a:p>
          <a:p>
            <a:pPr eaLnBrk="1" hangingPunct="1"/>
            <a:r>
              <a:rPr lang="ru-RU" dirty="0" smtClean="0"/>
              <a:t>Приём «</a:t>
            </a:r>
            <a:r>
              <a:rPr lang="ru-RU" dirty="0" err="1" smtClean="0"/>
              <a:t>Взаимообучение</a:t>
            </a:r>
            <a:r>
              <a:rPr lang="ru-RU" dirty="0" smtClean="0"/>
              <a:t>»</a:t>
            </a:r>
          </a:p>
          <a:p>
            <a:pPr eaLnBrk="1" hangingPunct="1"/>
            <a:r>
              <a:rPr lang="ru-RU" dirty="0" smtClean="0"/>
              <a:t>Приём «Тонкие и толстые вопросы»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628775"/>
            <a:ext cx="2363787" cy="250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87413"/>
          </a:xfrm>
        </p:spPr>
        <p:txBody>
          <a:bodyPr/>
          <a:lstStyle/>
          <a:p>
            <a:pPr algn="ctr" eaLnBrk="1" hangingPunct="1"/>
            <a:r>
              <a:rPr lang="ru-RU" smtClean="0"/>
              <a:t>СИНКВЕЙН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757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В первой строчке</a:t>
            </a:r>
            <a:r>
              <a:rPr lang="ru-RU" sz="2800" smtClean="0"/>
              <a:t> тема называется одним словом (обычно </a:t>
            </a:r>
            <a:r>
              <a:rPr lang="ru-RU" sz="2800" u="sng" smtClean="0"/>
              <a:t>существительным</a:t>
            </a:r>
            <a:r>
              <a:rPr lang="ru-RU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Вторая строчка</a:t>
            </a:r>
            <a:r>
              <a:rPr lang="ru-RU" sz="2400" smtClean="0"/>
              <a:t> </a:t>
            </a:r>
            <a:r>
              <a:rPr lang="ru-RU" sz="2800" smtClean="0"/>
              <a:t>– это описание темы в двух словах (</a:t>
            </a:r>
            <a:r>
              <a:rPr lang="ru-RU" sz="2800" u="sng" smtClean="0"/>
              <a:t>двумя прилагательными</a:t>
            </a:r>
            <a:r>
              <a:rPr lang="ru-RU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Третья строчка</a:t>
            </a:r>
            <a:r>
              <a:rPr lang="ru-RU" sz="2400" smtClean="0"/>
              <a:t> </a:t>
            </a:r>
            <a:r>
              <a:rPr lang="ru-RU" sz="2800" smtClean="0"/>
              <a:t>– это описание действия в рамках этой темы </a:t>
            </a:r>
            <a:r>
              <a:rPr lang="ru-RU" sz="2800" u="sng" smtClean="0"/>
              <a:t>тремя словами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Четвертая строчка</a:t>
            </a:r>
            <a:r>
              <a:rPr lang="ru-RU" sz="2400" smtClean="0"/>
              <a:t> </a:t>
            </a:r>
            <a:r>
              <a:rPr lang="ru-RU" sz="2800" smtClean="0"/>
              <a:t>– это фраза из </a:t>
            </a:r>
            <a:r>
              <a:rPr lang="ru-RU" sz="2800" u="sng" smtClean="0"/>
              <a:t>четырех слов, показывающая отношение к теме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Последняя строка</a:t>
            </a:r>
            <a:r>
              <a:rPr lang="ru-RU" smtClean="0"/>
              <a:t> </a:t>
            </a:r>
            <a:r>
              <a:rPr lang="ru-RU" sz="2800" smtClean="0"/>
              <a:t>– это синоним из одного слова, который повторяет </a:t>
            </a:r>
            <a:r>
              <a:rPr lang="ru-RU" sz="2800" u="sng" smtClean="0"/>
              <a:t>суть темы</a:t>
            </a:r>
            <a:r>
              <a:rPr lang="ru-RU" smtClean="0"/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Приём «Толстые и тонкие вопросы»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2038" y="1766888"/>
          <a:ext cx="7769226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613"/>
                <a:gridCol w="388461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Толстые вопросы?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Тонкие вопросы?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2000" b="1" dirty="0" smtClean="0"/>
                        <a:t>Дайте три объяснения,</a:t>
                      </a:r>
                      <a:r>
                        <a:rPr lang="ru-RU" sz="2000" b="1" baseline="0" dirty="0" smtClean="0"/>
                        <a:t> почему…?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2000" b="1" baseline="0" dirty="0" smtClean="0"/>
                        <a:t>Объясните, почему…?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2000" b="1" baseline="0" dirty="0" smtClean="0"/>
                        <a:t>Почему Вы думаете…?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2000" b="1" baseline="0" dirty="0" smtClean="0"/>
                        <a:t>Почему  Вы считаете…?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2000" b="1" baseline="0" dirty="0" smtClean="0"/>
                        <a:t>В чём различия…?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2000" b="1" baseline="0" dirty="0" smtClean="0"/>
                        <a:t>Предположите, что будет, если…?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2000" b="1" baseline="0" dirty="0" smtClean="0"/>
                        <a:t>Что, если…?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Кто?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Что?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Когда?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Может…?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Как</a:t>
                      </a:r>
                      <a:r>
                        <a:rPr lang="ru-RU" sz="2000" b="1" baseline="0" dirty="0" smtClean="0"/>
                        <a:t> звать…?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baseline="0" dirty="0" smtClean="0"/>
                        <a:t>Согласны ли вы…?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baseline="0" dirty="0" smtClean="0"/>
                        <a:t>Верно ли…?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8243887" cy="1143000"/>
          </a:xfrm>
        </p:spPr>
        <p:txBody>
          <a:bodyPr/>
          <a:lstStyle/>
          <a:p>
            <a:r>
              <a:rPr lang="ru-RU" b="1" i="1" smtClean="0"/>
              <a:t>6 шляп критического мышления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03350" y="1492250"/>
            <a:ext cx="6792913" cy="5365750"/>
          </a:xfrm>
          <a:noFill/>
        </p:spPr>
      </p:pic>
    </p:spTree>
    <p:custDataLst>
      <p:tags r:id="rId1"/>
    </p:custData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443050">
            <a:off x="2310680" y="2551837"/>
            <a:ext cx="45226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2627312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2038" y="1766888"/>
            <a:ext cx="7769225" cy="4830762"/>
          </a:xfrm>
        </p:spPr>
        <p:txBody>
          <a:bodyPr/>
          <a:lstStyle/>
          <a:p>
            <a:endParaRPr lang="ru-RU" b="1" i="1" dirty="0" smtClean="0"/>
          </a:p>
          <a:p>
            <a:endParaRPr lang="ru-RU" b="1" i="1" dirty="0" smtClean="0"/>
          </a:p>
          <a:p>
            <a:pPr algn="r"/>
            <a:r>
              <a:rPr lang="ru-RU" b="1" i="1" dirty="0" smtClean="0"/>
              <a:t>    «Учитель, прежде чем образовывать ученика своими наставлениями, сначала должен пробуждать в ученике стремление к образованию, делать ученика, по крайней мере годным к образованию».</a:t>
            </a:r>
          </a:p>
          <a:p>
            <a:pPr algn="r"/>
            <a:r>
              <a:rPr lang="ru-RU" b="1" i="1" dirty="0" smtClean="0"/>
              <a:t>Я.А.Коменский</a:t>
            </a:r>
          </a:p>
        </p:txBody>
      </p:sp>
    </p:spTree>
    <p:custDataLst>
      <p:tags r:id="rId1"/>
    </p:custDataLst>
  </p:cSld>
  <p:clrMapOvr>
    <a:masterClrMapping/>
  </p:clrMapOvr>
  <p:transition spd="slow" advTm="0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tx1"/>
                </a:solidFill>
              </a:rPr>
              <a:t>Основа ТРКМ</a:t>
            </a:r>
            <a:r>
              <a:rPr lang="ru-RU" dirty="0" smtClean="0">
                <a:solidFill>
                  <a:schemeClr val="tx1"/>
                </a:solidFill>
              </a:rPr>
              <a:t> –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/>
              <a:t>трехфазная структура урока:</a:t>
            </a:r>
          </a:p>
          <a:p>
            <a:pPr eaLnBrk="1" hangingPunct="1"/>
            <a:endParaRPr lang="ru-RU" b="1" dirty="0" smtClean="0"/>
          </a:p>
        </p:txBody>
      </p:sp>
      <p:sp>
        <p:nvSpPr>
          <p:cNvPr id="543748" name="AutoShape 4"/>
          <p:cNvSpPr>
            <a:spLocks noChangeArrowheads="1"/>
          </p:cNvSpPr>
          <p:nvPr/>
        </p:nvSpPr>
        <p:spPr bwMode="auto">
          <a:xfrm>
            <a:off x="1258888" y="2492375"/>
            <a:ext cx="2592387" cy="720725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3600" b="1">
                <a:latin typeface="Times New Roman" pitchFamily="18" charset="0"/>
              </a:rPr>
              <a:t>вызов</a:t>
            </a:r>
          </a:p>
        </p:txBody>
      </p:sp>
      <p:sp>
        <p:nvSpPr>
          <p:cNvPr id="543749" name="AutoShape 5"/>
          <p:cNvSpPr>
            <a:spLocks noChangeArrowheads="1"/>
          </p:cNvSpPr>
          <p:nvPr/>
        </p:nvSpPr>
        <p:spPr bwMode="auto">
          <a:xfrm>
            <a:off x="3203575" y="3573463"/>
            <a:ext cx="2592388" cy="720725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3200" b="1">
                <a:latin typeface="Times New Roman" pitchFamily="18" charset="0"/>
              </a:rPr>
              <a:t>осмысление</a:t>
            </a:r>
          </a:p>
        </p:txBody>
      </p:sp>
      <p:sp>
        <p:nvSpPr>
          <p:cNvPr id="543750" name="AutoShape 6"/>
          <p:cNvSpPr>
            <a:spLocks noChangeArrowheads="1"/>
          </p:cNvSpPr>
          <p:nvPr/>
        </p:nvSpPr>
        <p:spPr bwMode="auto">
          <a:xfrm>
            <a:off x="5724525" y="4437063"/>
            <a:ext cx="2592388" cy="792162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3200" b="1">
                <a:latin typeface="Times New Roman" pitchFamily="18" charset="0"/>
              </a:rPr>
              <a:t>рефлексия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C00FF"/>
                </a:solidFill>
              </a:rPr>
              <a:t>Приёмы  стадии «ВЫЗОВ»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2038" y="1766888"/>
            <a:ext cx="7769225" cy="4757737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b="1" dirty="0" smtClean="0">
                <a:solidFill>
                  <a:srgbClr val="0000FF"/>
                </a:solidFill>
              </a:rPr>
              <a:t>Ассоциации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0000FF"/>
                </a:solidFill>
              </a:rPr>
              <a:t>Покопаемся в памяти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0000FF"/>
                </a:solidFill>
              </a:rPr>
              <a:t>Кластеры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0000FF"/>
                </a:solidFill>
              </a:rPr>
              <a:t>Таблица «ЗХУ»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0000FF"/>
                </a:solidFill>
              </a:rPr>
              <a:t>Логические цепочки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0000FF"/>
                </a:solidFill>
              </a:rPr>
              <a:t>Корзина идей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0000FF"/>
                </a:solidFill>
              </a:rPr>
              <a:t>Верные и неверные утверждения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0000FF"/>
                </a:solidFill>
              </a:rPr>
              <a:t>Инструкции</a:t>
            </a:r>
          </a:p>
          <a:p>
            <a:pPr>
              <a:buFontTx/>
              <a:buChar char="•"/>
            </a:pPr>
            <a:endParaRPr lang="ru-RU" dirty="0" smtClean="0"/>
          </a:p>
        </p:txBody>
      </p:sp>
      <p:pic>
        <p:nvPicPr>
          <p:cNvPr id="7172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484313"/>
            <a:ext cx="2906712" cy="3298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Приём «Кластер»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4775" y="1817440"/>
            <a:ext cx="7769225" cy="504056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 bwMode="auto">
          <a:xfrm>
            <a:off x="4211960" y="3645024"/>
            <a:ext cx="1008112" cy="7566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Металлы</a:t>
            </a:r>
          </a:p>
        </p:txBody>
      </p:sp>
      <p:sp>
        <p:nvSpPr>
          <p:cNvPr id="5" name="Овал 4"/>
          <p:cNvSpPr/>
          <p:nvPr/>
        </p:nvSpPr>
        <p:spPr bwMode="auto">
          <a:xfrm>
            <a:off x="4283968" y="2276872"/>
            <a:ext cx="1008112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С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водой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5652120" y="3573016"/>
            <a:ext cx="108012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С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кислотой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2771800" y="3501008"/>
            <a:ext cx="1152128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С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солями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211960" y="4869160"/>
            <a:ext cx="1008112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неме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err="1" smtClean="0">
                <a:solidFill>
                  <a:schemeClr val="bg1"/>
                </a:solidFill>
              </a:rPr>
              <a:t>таллами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 bwMode="auto">
          <a:xfrm flipV="1">
            <a:off x="5220072" y="4005064"/>
            <a:ext cx="432048" cy="217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4" name="Прямая со стрелкой 13"/>
          <p:cNvCxnSpPr>
            <a:stCxn id="4" idx="2"/>
          </p:cNvCxnSpPr>
          <p:nvPr/>
        </p:nvCxnSpPr>
        <p:spPr bwMode="auto">
          <a:xfrm>
            <a:off x="4716016" y="4401688"/>
            <a:ext cx="0" cy="4663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Прямая со стрелкой 15"/>
          <p:cNvCxnSpPr>
            <a:endCxn id="8" idx="6"/>
          </p:cNvCxnSpPr>
          <p:nvPr/>
        </p:nvCxnSpPr>
        <p:spPr bwMode="auto">
          <a:xfrm flipH="1" flipV="1">
            <a:off x="3923928" y="3958208"/>
            <a:ext cx="309736" cy="217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4" idx="0"/>
            <a:endCxn id="5" idx="4"/>
          </p:cNvCxnSpPr>
          <p:nvPr/>
        </p:nvCxnSpPr>
        <p:spPr bwMode="auto">
          <a:xfrm flipV="1">
            <a:off x="4716016" y="3191272"/>
            <a:ext cx="72008" cy="453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1" name="Блок-схема: знак завершения 30"/>
          <p:cNvSpPr/>
          <p:nvPr/>
        </p:nvSpPr>
        <p:spPr bwMode="auto">
          <a:xfrm>
            <a:off x="1835696" y="3573016"/>
            <a:ext cx="914400" cy="432048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Блок-схема: знак завершения 31"/>
          <p:cNvSpPr/>
          <p:nvPr/>
        </p:nvSpPr>
        <p:spPr bwMode="auto">
          <a:xfrm rot="20441468">
            <a:off x="1945594" y="4286387"/>
            <a:ext cx="932331" cy="387781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Блок-схема: знак завершения 32"/>
          <p:cNvSpPr/>
          <p:nvPr/>
        </p:nvSpPr>
        <p:spPr bwMode="auto">
          <a:xfrm rot="3435758">
            <a:off x="2211310" y="2796270"/>
            <a:ext cx="914400" cy="397841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Блок-схема: знак завершения 33"/>
          <p:cNvSpPr/>
          <p:nvPr/>
        </p:nvSpPr>
        <p:spPr bwMode="auto">
          <a:xfrm rot="3435758">
            <a:off x="2225116" y="2786128"/>
            <a:ext cx="914400" cy="397841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Блок-схема: знак завершения 35"/>
          <p:cNvSpPr/>
          <p:nvPr/>
        </p:nvSpPr>
        <p:spPr bwMode="auto">
          <a:xfrm rot="20440349">
            <a:off x="6570960" y="3386587"/>
            <a:ext cx="1138449" cy="524666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Блок-схема: знак завершения 36"/>
          <p:cNvSpPr/>
          <p:nvPr/>
        </p:nvSpPr>
        <p:spPr bwMode="auto">
          <a:xfrm rot="849777">
            <a:off x="6481241" y="4263924"/>
            <a:ext cx="1005037" cy="533818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Блок-схема: знак завершения 37"/>
          <p:cNvSpPr/>
          <p:nvPr/>
        </p:nvSpPr>
        <p:spPr bwMode="auto">
          <a:xfrm rot="18693231">
            <a:off x="6072932" y="2829131"/>
            <a:ext cx="948068" cy="537653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Блок-схема: знак завершения 38"/>
          <p:cNvSpPr/>
          <p:nvPr/>
        </p:nvSpPr>
        <p:spPr bwMode="auto">
          <a:xfrm>
            <a:off x="5148064" y="5085184"/>
            <a:ext cx="936104" cy="432048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Блок-схема: знак завершения 39"/>
          <p:cNvSpPr/>
          <p:nvPr/>
        </p:nvSpPr>
        <p:spPr bwMode="auto">
          <a:xfrm rot="2172569">
            <a:off x="4750388" y="5826022"/>
            <a:ext cx="940196" cy="423756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Блок-схема: знак завершения 40"/>
          <p:cNvSpPr/>
          <p:nvPr/>
        </p:nvSpPr>
        <p:spPr bwMode="auto">
          <a:xfrm rot="17099168">
            <a:off x="3944943" y="5932511"/>
            <a:ext cx="891106" cy="429277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Блок-схема: знак завершения 41"/>
          <p:cNvSpPr/>
          <p:nvPr/>
        </p:nvSpPr>
        <p:spPr bwMode="auto">
          <a:xfrm rot="20564744">
            <a:off x="3392615" y="5237605"/>
            <a:ext cx="849073" cy="430574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Блок-схема: знак завершения 43"/>
          <p:cNvSpPr/>
          <p:nvPr/>
        </p:nvSpPr>
        <p:spPr bwMode="auto">
          <a:xfrm rot="3415777">
            <a:off x="3631011" y="1830248"/>
            <a:ext cx="927804" cy="449905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Блок-схема: знак завершения 44"/>
          <p:cNvSpPr/>
          <p:nvPr/>
        </p:nvSpPr>
        <p:spPr bwMode="auto">
          <a:xfrm rot="16532594">
            <a:off x="4362490" y="1627663"/>
            <a:ext cx="914400" cy="417388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Блок-схема: знак завершения 45"/>
          <p:cNvSpPr/>
          <p:nvPr/>
        </p:nvSpPr>
        <p:spPr bwMode="auto">
          <a:xfrm rot="20168813">
            <a:off x="5082798" y="2024569"/>
            <a:ext cx="914400" cy="385288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042988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b="1" i="1" smtClean="0"/>
              <a:t>«Таблица ЗХУ»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42988" y="2565400"/>
          <a:ext cx="7654305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435"/>
                <a:gridCol w="2551435"/>
                <a:gridCol w="2551435"/>
              </a:tblGrid>
              <a:tr h="12311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Знаю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Хочу</a:t>
                      </a:r>
                      <a:r>
                        <a:rPr lang="ru-RU" baseline="0" dirty="0" smtClean="0"/>
                        <a:t> узнать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Узнал</a:t>
                      </a:r>
                      <a:endParaRPr lang="ru-RU" dirty="0"/>
                    </a:p>
                  </a:txBody>
                  <a:tcPr anchor="ctr"/>
                </a:tc>
              </a:tr>
              <a:tr h="258532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Стебель – это часть побега.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b="1" dirty="0" smtClean="0"/>
                    </a:p>
                    <a:p>
                      <a:r>
                        <a:rPr lang="ru-RU" b="1" dirty="0" smtClean="0"/>
                        <a:t>2. Стебель – вегетативный орган.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3. На стебле есть листья</a:t>
                      </a:r>
                      <a:r>
                        <a:rPr lang="ru-RU" b="1" baseline="0" dirty="0" smtClean="0"/>
                        <a:t> и почки. </a:t>
                      </a:r>
                      <a:endParaRPr lang="ru-RU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Как выглядит стебель под микроскопом.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b="1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Как стебель растёт.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b="1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Как стебель проводит вещества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 У стебля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очень сложное строение.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2. Клетки камбия</a:t>
                      </a:r>
                      <a:r>
                        <a:rPr lang="ru-RU" b="1" baseline="0" dirty="0" smtClean="0"/>
                        <a:t> делятся и стебель растёт в толщину.</a:t>
                      </a:r>
                    </a:p>
                    <a:p>
                      <a:r>
                        <a:rPr lang="ru-RU" b="1" baseline="0" dirty="0" smtClean="0"/>
                        <a:t>3. У стебля есть проводящие сосуды и ситовидные трубки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3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59563" y="0"/>
            <a:ext cx="2233612" cy="2587625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7724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800080"/>
                </a:solidFill>
              </a:rPr>
              <a:t>Приём </a:t>
            </a:r>
            <a:br>
              <a:rPr lang="ru-RU" b="1" i="1" dirty="0" smtClean="0">
                <a:solidFill>
                  <a:srgbClr val="800080"/>
                </a:solidFill>
              </a:rPr>
            </a:br>
            <a:r>
              <a:rPr lang="ru-RU" b="1" i="1" dirty="0" smtClean="0">
                <a:solidFill>
                  <a:srgbClr val="800080"/>
                </a:solidFill>
              </a:rPr>
              <a:t>«Корзина идей»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62038" y="2492375"/>
            <a:ext cx="7769225" cy="4032250"/>
          </a:xfrm>
        </p:spPr>
        <p:txBody>
          <a:bodyPr/>
          <a:lstStyle/>
          <a:p>
            <a:r>
              <a:rPr lang="ru-RU" dirty="0" smtClean="0"/>
              <a:t>Приём для организации начала урока  с целью выяснения знаний учащихся по теме:</a:t>
            </a:r>
          </a:p>
          <a:p>
            <a:r>
              <a:rPr lang="ru-RU" dirty="0" smtClean="0"/>
              <a:t>1 этап – индивидуальная работа</a:t>
            </a:r>
          </a:p>
          <a:p>
            <a:r>
              <a:rPr lang="ru-RU" dirty="0" smtClean="0"/>
              <a:t>2 этап – работа в парах</a:t>
            </a:r>
          </a:p>
          <a:p>
            <a:r>
              <a:rPr lang="ru-RU" dirty="0" smtClean="0"/>
              <a:t>3 этап – сброс идей в «корзину» - фронтальная работа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0"/>
            <a:ext cx="2963862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608138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2 СТАДИЯ-</a:t>
            </a:r>
            <a:br>
              <a:rPr lang="ru-RU" sz="4000" b="1" dirty="0" smtClean="0"/>
            </a:br>
            <a:r>
              <a:rPr lang="ru-RU" sz="4000" b="1" dirty="0" smtClean="0"/>
              <a:t>ОСМЫСЛЕНИЯ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2924175"/>
            <a:ext cx="7038975" cy="3673475"/>
          </a:xfrm>
        </p:spPr>
        <p:txBody>
          <a:bodyPr/>
          <a:lstStyle/>
          <a:p>
            <a:pPr eaLnBrk="1" hangingPunct="1"/>
            <a:r>
              <a:rPr lang="ru-RU" dirty="0" smtClean="0"/>
              <a:t>Приём «Пометки на полях»</a:t>
            </a:r>
          </a:p>
          <a:p>
            <a:pPr eaLnBrk="1" hangingPunct="1"/>
            <a:r>
              <a:rPr lang="ru-RU" dirty="0" smtClean="0"/>
              <a:t>Приём «Маркировочная таблица»</a:t>
            </a:r>
          </a:p>
          <a:p>
            <a:pPr eaLnBrk="1" hangingPunct="1"/>
            <a:r>
              <a:rPr lang="ru-RU" dirty="0" smtClean="0"/>
              <a:t>Приём «Лист решения проблем»</a:t>
            </a:r>
          </a:p>
          <a:p>
            <a:pPr eaLnBrk="1" hangingPunct="1"/>
            <a:r>
              <a:rPr lang="ru-RU" dirty="0" smtClean="0"/>
              <a:t>Приём «Таблица аргументов»</a:t>
            </a:r>
          </a:p>
          <a:p>
            <a:pPr eaLnBrk="1" hangingPunct="1"/>
            <a:r>
              <a:rPr lang="ru-RU" dirty="0" smtClean="0"/>
              <a:t>Приём «Ромашка </a:t>
            </a:r>
            <a:r>
              <a:rPr lang="ru-RU" dirty="0" err="1" smtClean="0"/>
              <a:t>Блума</a:t>
            </a:r>
            <a:r>
              <a:rPr lang="ru-RU" dirty="0" smtClean="0"/>
              <a:t>»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0"/>
            <a:ext cx="3733800" cy="303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Приём «Двухчастный дневник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чтении текста заполняется таблица: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420888"/>
          <a:ext cx="6096000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656184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Что</a:t>
                      </a:r>
                      <a:r>
                        <a:rPr lang="ru-RU" baseline="0" dirty="0" smtClean="0"/>
                        <a:t> понравилось?</a:t>
                      </a:r>
                    </a:p>
                    <a:p>
                      <a:pPr algn="ctr"/>
                      <a:endParaRPr lang="ru-RU" baseline="0" dirty="0" smtClean="0"/>
                    </a:p>
                    <a:p>
                      <a:pPr algn="ctr"/>
                      <a:r>
                        <a:rPr lang="ru-RU" baseline="0" dirty="0" smtClean="0"/>
                        <a:t>Что запомнилось?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Почему</a:t>
                      </a:r>
                      <a:r>
                        <a:rPr lang="ru-RU" baseline="0" dirty="0" smtClean="0"/>
                        <a:t> понравилось?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Какие ассоциации возникли?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1|1.8|1.5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3|1.2|1.2|1|1.2|1.2|1.1|1.2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2|0.9|1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1|1.2|1.1|1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1|1|0.9|0.8|1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|1|1|1|1|0.9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|1|0.9|1|1"/>
</p:tagLst>
</file>

<file path=ppt/theme/theme1.xml><?xml version="1.0" encoding="utf-8"?>
<a:theme xmlns:a="http://schemas.openxmlformats.org/drawingml/2006/main" name="Default Design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1419</TotalTime>
  <Words>511</Words>
  <Application>Microsoft Office PowerPoint</Application>
  <PresentationFormat>Экран (4:3)</PresentationFormat>
  <Paragraphs>153</Paragraphs>
  <Slides>16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Default Design</vt:lpstr>
      <vt:lpstr>Формула</vt:lpstr>
      <vt:lpstr>Слайд 1</vt:lpstr>
      <vt:lpstr>Слайд 2</vt:lpstr>
      <vt:lpstr>Основа ТРКМ –</vt:lpstr>
      <vt:lpstr>Приёмы  стадии «ВЫЗОВ»</vt:lpstr>
      <vt:lpstr>Приём «Кластер»</vt:lpstr>
      <vt:lpstr>«Таблица ЗХУ»</vt:lpstr>
      <vt:lpstr>Приём  «Корзина идей»</vt:lpstr>
      <vt:lpstr>2 СТАДИЯ- ОСМЫСЛЕНИЯ</vt:lpstr>
      <vt:lpstr>Приём «Двухчастный дневник»</vt:lpstr>
      <vt:lpstr>     Приём «Ромашка вопросов» или «Ромашка Блума»</vt:lpstr>
      <vt:lpstr>Ромашка вопросов Блума</vt:lpstr>
      <vt:lpstr>3 СТАДИЯ-РЕФЛЕКСИЯ</vt:lpstr>
      <vt:lpstr>СИНКВЕЙН</vt:lpstr>
      <vt:lpstr>Приём «Толстые и тонкие вопросы»</vt:lpstr>
      <vt:lpstr>6 шляп критического мышления</vt:lpstr>
      <vt:lpstr>Слайд 16</vt:lpstr>
    </vt:vector>
  </TitlesOfParts>
  <Company>Urri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</dc:title>
  <dc:creator>Ирландец</dc:creator>
  <cp:lastModifiedBy>пк</cp:lastModifiedBy>
  <cp:revision>121</cp:revision>
  <dcterms:created xsi:type="dcterms:W3CDTF">2005-02-13T19:33:14Z</dcterms:created>
  <dcterms:modified xsi:type="dcterms:W3CDTF">2013-08-08T13:31:03Z</dcterms:modified>
</cp:coreProperties>
</file>