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8" r:id="rId3"/>
    <p:sldId id="269" r:id="rId4"/>
    <p:sldId id="271" r:id="rId5"/>
    <p:sldId id="273" r:id="rId6"/>
    <p:sldId id="272" r:id="rId7"/>
    <p:sldId id="257" r:id="rId8"/>
    <p:sldId id="258" r:id="rId9"/>
    <p:sldId id="259" r:id="rId10"/>
    <p:sldId id="260" r:id="rId11"/>
    <p:sldId id="274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28" autoAdjust="0"/>
    <p:restoredTop sz="94660"/>
  </p:normalViewPr>
  <p:slideViewPr>
    <p:cSldViewPr>
      <p:cViewPr varScale="1">
        <p:scale>
          <a:sx n="69" d="100"/>
          <a:sy n="69" d="100"/>
        </p:scale>
        <p:origin x="-11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808F6-8DA4-4FF7-A404-444E813898DB}" type="datetimeFigureOut">
              <a:rPr lang="ru-RU" smtClean="0"/>
              <a:pPr/>
              <a:t>30.06.2013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4A10E-5D1B-44CA-995B-5A36B7E84E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4A10E-5D1B-44CA-995B-5A36B7E84E8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4A10E-5D1B-44CA-995B-5A36B7E84E8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840-9FC4-4734-AD6D-27F85CF2F22A}" type="datetimeFigureOut">
              <a:rPr lang="ru-RU" smtClean="0"/>
              <a:pPr/>
              <a:t>30.06.2013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B1A4-AAA9-4B11-9907-DEA1BEA902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840-9FC4-4734-AD6D-27F85CF2F22A}" type="datetimeFigureOut">
              <a:rPr lang="ru-RU" smtClean="0"/>
              <a:pPr/>
              <a:t>30.06.2013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B1A4-AAA9-4B11-9907-DEA1BEA902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840-9FC4-4734-AD6D-27F85CF2F22A}" type="datetimeFigureOut">
              <a:rPr lang="ru-RU" smtClean="0"/>
              <a:pPr/>
              <a:t>30.06.2013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B1A4-AAA9-4B11-9907-DEA1BEA902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840-9FC4-4734-AD6D-27F85CF2F22A}" type="datetimeFigureOut">
              <a:rPr lang="ru-RU" smtClean="0"/>
              <a:pPr/>
              <a:t>30.06.2013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B1A4-AAA9-4B11-9907-DEA1BEA902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840-9FC4-4734-AD6D-27F85CF2F22A}" type="datetimeFigureOut">
              <a:rPr lang="ru-RU" smtClean="0"/>
              <a:pPr/>
              <a:t>30.06.2013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B1A4-AAA9-4B11-9907-DEA1BEA902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840-9FC4-4734-AD6D-27F85CF2F22A}" type="datetimeFigureOut">
              <a:rPr lang="ru-RU" smtClean="0"/>
              <a:pPr/>
              <a:t>30.06.2013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B1A4-AAA9-4B11-9907-DEA1BEA902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840-9FC4-4734-AD6D-27F85CF2F22A}" type="datetimeFigureOut">
              <a:rPr lang="ru-RU" smtClean="0"/>
              <a:pPr/>
              <a:t>30.06.2013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B1A4-AAA9-4B11-9907-DEA1BEA902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840-9FC4-4734-AD6D-27F85CF2F22A}" type="datetimeFigureOut">
              <a:rPr lang="ru-RU" smtClean="0"/>
              <a:pPr/>
              <a:t>30.06.2013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B1A4-AAA9-4B11-9907-DEA1BEA902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840-9FC4-4734-AD6D-27F85CF2F22A}" type="datetimeFigureOut">
              <a:rPr lang="ru-RU" smtClean="0"/>
              <a:pPr/>
              <a:t>30.06.2013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B1A4-AAA9-4B11-9907-DEA1BEA902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840-9FC4-4734-AD6D-27F85CF2F22A}" type="datetimeFigureOut">
              <a:rPr lang="ru-RU" smtClean="0"/>
              <a:pPr/>
              <a:t>30.06.2013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B1A4-AAA9-4B11-9907-DEA1BEA902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840-9FC4-4734-AD6D-27F85CF2F22A}" type="datetimeFigureOut">
              <a:rPr lang="ru-RU" smtClean="0"/>
              <a:pPr/>
              <a:t>30.06.2013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B1A4-AAA9-4B11-9907-DEA1BEA902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4E840-9FC4-4734-AD6D-27F85CF2F22A}" type="datetimeFigureOut">
              <a:rPr lang="ru-RU" smtClean="0"/>
              <a:pPr/>
              <a:t>30.06.2013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2B1A4-AAA9-4B11-9907-DEA1BEA902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hyperlink" Target="http://www.fin-crisis.ru/_nw/1/04267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obzor-novostei.ru/uploads/posts/2011-01/thumbs/1294774749_golden00166.jpg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://egretsnest.files.wordpress.com/2009/03/gold-bars-636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hyperlink" Target="http://megadoski.ru/s_images/13337519213779.jpg" TargetMode="Externa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2" Type="http://schemas.openxmlformats.org/officeDocument/2006/relationships/hyperlink" Target="http://www.kursovik.com/programming/320162/1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dhkros.ru/kaplya.jpg" TargetMode="External"/><Relationship Id="rId5" Type="http://schemas.openxmlformats.org/officeDocument/2006/relationships/image" Target="../media/image31.jpeg"/><Relationship Id="rId4" Type="http://schemas.openxmlformats.org/officeDocument/2006/relationships/hyperlink" Target="http://olm.com.ua/images/4b16e8893136aad17e5f2108e.jp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2" Type="http://schemas.openxmlformats.org/officeDocument/2006/relationships/hyperlink" Target="http://www.pr-kvadrat2007.ru/images/16/2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vladnews.ru/uploads/2009/10/29/17754.jpg" TargetMode="External"/><Relationship Id="rId5" Type="http://schemas.openxmlformats.org/officeDocument/2006/relationships/image" Target="../media/image34.jpeg"/><Relationship Id="rId4" Type="http://schemas.openxmlformats.org/officeDocument/2006/relationships/hyperlink" Target="http://primamedia.ru/files/95418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newsfromweb.ru/images/news7/735245999973824.jpg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mosaica.ru/sites/default/files/news/preview/2010/11/29/files.php__2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5600712" cy="1227137"/>
          </a:xfrm>
        </p:spPr>
        <p:txBody>
          <a:bodyPr>
            <a:normAutofit fontScale="90000"/>
          </a:bodyPr>
          <a:lstStyle/>
          <a:p>
            <a:pPr marL="812800" indent="-81280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 smtClean="0"/>
              <a:t>Роль химии в жизни человека</a:t>
            </a:r>
            <a:r>
              <a:rPr lang="ru-RU" dirty="0" smtClean="0"/>
              <a:t>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Автор презентации: </a:t>
            </a:r>
            <a:r>
              <a:rPr lang="ru-RU" dirty="0" smtClean="0">
                <a:solidFill>
                  <a:schemeClr val="tx1"/>
                </a:solidFill>
              </a:rPr>
              <a:t>учитель химии</a:t>
            </a:r>
            <a:r>
              <a:rPr lang="ru-RU" dirty="0" smtClean="0">
                <a:solidFill>
                  <a:schemeClr val="tx1"/>
                </a:solidFill>
              </a:rPr>
              <a:t> ГБОУ </a:t>
            </a:r>
            <a:r>
              <a:rPr lang="ru-RU" dirty="0" smtClean="0">
                <a:solidFill>
                  <a:schemeClr val="tx1"/>
                </a:solidFill>
              </a:rPr>
              <a:t>СОШ № </a:t>
            </a:r>
            <a:r>
              <a:rPr lang="ru-RU" dirty="0" smtClean="0">
                <a:solidFill>
                  <a:schemeClr val="tx1"/>
                </a:solidFill>
              </a:rPr>
              <a:t>879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Сусанова Т.Д.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19621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D:\Мои рисунки\490591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85728"/>
            <a:ext cx="3009888" cy="3143271"/>
          </a:xfrm>
          <a:prstGeom prst="rect">
            <a:avLst/>
          </a:prstGeom>
          <a:noFill/>
        </p:spPr>
      </p:pic>
      <p:pic>
        <p:nvPicPr>
          <p:cNvPr id="1029" name="Picture 5" descr="D:\Мои рисунки\fiz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4929198"/>
            <a:ext cx="1643066" cy="1714512"/>
          </a:xfrm>
          <a:prstGeom prst="rect">
            <a:avLst/>
          </a:prstGeom>
          <a:noFill/>
        </p:spPr>
      </p:pic>
      <p:pic>
        <p:nvPicPr>
          <p:cNvPr id="1030" name="Picture 6" descr="D:\Мои рисунки\Мои рисунки1\Рисунок1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5000636"/>
            <a:ext cx="1500198" cy="16367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Производство </a:t>
            </a:r>
            <a:br>
              <a:rPr lang="ru-RU" b="1" dirty="0" smtClean="0"/>
            </a:br>
            <a:r>
              <a:rPr lang="ru-RU" b="1" dirty="0" smtClean="0"/>
              <a:t>металлов</a:t>
            </a:r>
            <a:endParaRPr lang="ru-RU" b="1" dirty="0"/>
          </a:p>
        </p:txBody>
      </p:sp>
      <p:pic>
        <p:nvPicPr>
          <p:cNvPr id="7170" name="Picture 2" descr="Картинка 6 из 20739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4505" r="5405"/>
          <a:stretch>
            <a:fillRect/>
          </a:stretch>
        </p:blipFill>
        <p:spPr bwMode="auto">
          <a:xfrm>
            <a:off x="428596" y="2857496"/>
            <a:ext cx="2857520" cy="3810000"/>
          </a:xfrm>
          <a:prstGeom prst="rect">
            <a:avLst/>
          </a:prstGeom>
          <a:noFill/>
        </p:spPr>
      </p:pic>
      <p:pic>
        <p:nvPicPr>
          <p:cNvPr id="7172" name="Picture 4" descr="Картинка 15 из 20739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1928802"/>
            <a:ext cx="5076825" cy="3800476"/>
          </a:xfrm>
          <a:prstGeom prst="rect">
            <a:avLst/>
          </a:prstGeom>
          <a:noFill/>
        </p:spPr>
      </p:pic>
      <p:pic>
        <p:nvPicPr>
          <p:cNvPr id="7174" name="Picture 6" descr="Картинка 34 из 20739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285728"/>
            <a:ext cx="2357454" cy="2507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71536" y="214290"/>
            <a:ext cx="10287040" cy="11430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Производство строительных материалов</a:t>
            </a:r>
            <a:endParaRPr lang="ru-RU" sz="4000" b="1" dirty="0"/>
          </a:p>
        </p:txBody>
      </p:sp>
      <p:pic>
        <p:nvPicPr>
          <p:cNvPr id="5" name="Рисунок 4" descr="строит-во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285860"/>
            <a:ext cx="4608452" cy="2143140"/>
          </a:xfrm>
          <a:prstGeom prst="rect">
            <a:avLst/>
          </a:prstGeom>
        </p:spPr>
      </p:pic>
      <p:pic>
        <p:nvPicPr>
          <p:cNvPr id="6" name="Рисунок 5" descr="строит-во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643314"/>
            <a:ext cx="4295787" cy="2948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Производство удобрений. 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7170" name="Picture 2" descr="&amp;Kcy;&amp;acy;&amp;rcy;&amp;tcy;&amp;icy;&amp;ncy;&amp;kcy;&amp;acy; 30 &amp;icy;&amp;zcy; 1536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357562"/>
            <a:ext cx="4071966" cy="3167058"/>
          </a:xfrm>
          <a:prstGeom prst="rect">
            <a:avLst/>
          </a:prstGeom>
          <a:noFill/>
        </p:spPr>
      </p:pic>
      <p:pic>
        <p:nvPicPr>
          <p:cNvPr id="7172" name="Picture 4" descr="&amp;Kcy;&amp;acy;&amp;rcy;&amp;tcy;&amp;icy;&amp;ncy;&amp;kcy;&amp;acy; 59 &amp;icy;&amp;zcy; 1527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3571876"/>
            <a:ext cx="3400416" cy="3000373"/>
          </a:xfrm>
          <a:prstGeom prst="rect">
            <a:avLst/>
          </a:prstGeom>
          <a:noFill/>
        </p:spPr>
      </p:pic>
      <p:pic>
        <p:nvPicPr>
          <p:cNvPr id="6146" name="Picture 2" descr="Картинка 2 из 15305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928670"/>
            <a:ext cx="30099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Производство моющих средств. 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5122" name="Picture 2" descr="Картинка 31 из 1497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534" t="9375" r="29447" b="17499"/>
          <a:stretch>
            <a:fillRect/>
          </a:stretch>
        </p:blipFill>
        <p:spPr bwMode="auto">
          <a:xfrm>
            <a:off x="1142976" y="1000108"/>
            <a:ext cx="3214710" cy="2786082"/>
          </a:xfrm>
          <a:prstGeom prst="rect">
            <a:avLst/>
          </a:prstGeom>
          <a:noFill/>
        </p:spPr>
      </p:pic>
      <p:pic>
        <p:nvPicPr>
          <p:cNvPr id="5126" name="Picture 6" descr="Картинка 34 из 1497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25329"/>
          <a:stretch>
            <a:fillRect/>
          </a:stretch>
        </p:blipFill>
        <p:spPr bwMode="auto">
          <a:xfrm>
            <a:off x="4857752" y="1142984"/>
            <a:ext cx="3790941" cy="2276475"/>
          </a:xfrm>
          <a:prstGeom prst="rect">
            <a:avLst/>
          </a:prstGeom>
          <a:noFill/>
        </p:spPr>
      </p:pic>
      <p:pic>
        <p:nvPicPr>
          <p:cNvPr id="5128" name="Picture 8" descr="Картинка 71 из 15087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08" y="3857628"/>
            <a:ext cx="5000625" cy="2771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Производство бумаги. 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098" name="Picture 2" descr="Картинка 6 из 14660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7" y="1000109"/>
            <a:ext cx="3214711" cy="3071834"/>
          </a:xfrm>
          <a:prstGeom prst="rect">
            <a:avLst/>
          </a:prstGeom>
          <a:noFill/>
        </p:spPr>
      </p:pic>
      <p:pic>
        <p:nvPicPr>
          <p:cNvPr id="4100" name="Picture 4" descr="Картинка 2 из 21090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3857628"/>
            <a:ext cx="4791073" cy="2714644"/>
          </a:xfrm>
          <a:prstGeom prst="rect">
            <a:avLst/>
          </a:prstGeom>
          <a:noFill/>
        </p:spPr>
      </p:pic>
      <p:pic>
        <p:nvPicPr>
          <p:cNvPr id="4102" name="Picture 6" descr="Картинка 13 из 21090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48" y="1000108"/>
            <a:ext cx="4648197" cy="2647946"/>
          </a:xfrm>
          <a:prstGeom prst="rect">
            <a:avLst/>
          </a:prstGeom>
          <a:noFill/>
        </p:spPr>
      </p:pic>
      <p:pic>
        <p:nvPicPr>
          <p:cNvPr id="4104" name="Picture 8" descr="http://im6-tub-ru.yandex.net/i?id=279877286-27-7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4572008"/>
            <a:ext cx="2714644" cy="1709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Производство тканей</a:t>
            </a:r>
            <a:endParaRPr lang="ru-RU" b="1" dirty="0"/>
          </a:p>
        </p:txBody>
      </p:sp>
      <p:pic>
        <p:nvPicPr>
          <p:cNvPr id="3074" name="Picture 2" descr="http://new-curtains.ru/uploads/posts/2010-10/1288342249_sil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4286280" cy="4572032"/>
          </a:xfrm>
          <a:prstGeom prst="rect">
            <a:avLst/>
          </a:prstGeom>
          <a:noFill/>
        </p:spPr>
      </p:pic>
      <p:pic>
        <p:nvPicPr>
          <p:cNvPr id="3076" name="Picture 4" descr="http://mirtkaney.ru/upload/iblock/109/001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714488"/>
            <a:ext cx="3929090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Производство красок. 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" name="Рисунок 3" descr="крас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071546"/>
            <a:ext cx="7358082" cy="5518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Производство косметики 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" name="Рисунок 3" descr="косети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142984"/>
            <a:ext cx="7684951" cy="5115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857356" y="2928934"/>
            <a:ext cx="5357850" cy="566738"/>
          </a:xfrm>
        </p:spPr>
        <p:txBody>
          <a:bodyPr>
            <a:noAutofit/>
          </a:bodyPr>
          <a:lstStyle/>
          <a:p>
            <a:pPr algn="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428760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800" b="1" dirty="0" smtClean="0">
                <a:solidFill>
                  <a:srgbClr val="1E375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1E375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1E375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«Широко простирает химия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1E375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руки свои в дела человеческие»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1E375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М. В. Ломоносов.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     Повсюду, куда бы ни обратил свой взор, нас окружают предметы и изделия, изготовленные из веществ и материалов, которые получены на химических заводах и фабриках. Кроме того, в повседневной жизни, сам того не подозревая, каждый человек осуществляет химические реакции. Например, умывание с мылом, стирка с использованием моющих средств и др. </a:t>
            </a:r>
            <a:endParaRPr lang="ru-RU" b="1" dirty="0"/>
          </a:p>
        </p:txBody>
      </p:sp>
      <p:pic>
        <p:nvPicPr>
          <p:cNvPr id="27650" name="Picture 2" descr="D:\Мои рисунки\1270955369_1-7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928802"/>
            <a:ext cx="4357718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1E375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1E375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357166"/>
            <a:ext cx="4038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/>
              <a:t>   При опускании кусочка лимона в стакан горячего чая происходит ослабление окраски – чай здесь выступает в роли кислотного индикатора, подобного лакмусу. Аналогичное кислотно-основное взаимодействие проявляется при смачивании уксусом нарезанной синей капусты. Хозяйки знают, что капуста при этом розовеет. Зажигая спичку, замешивая песок и цемент с водой или гася водой известь, обжигая кирпич, мы осуществляем настоящие, а иногда и довольно сложные химические реакции.</a:t>
            </a:r>
            <a:endParaRPr lang="ru-RU" sz="1800" b="1" dirty="0"/>
          </a:p>
        </p:txBody>
      </p:sp>
      <p:pic>
        <p:nvPicPr>
          <p:cNvPr id="28674" name="Picture 2" descr="D:\Мои рисунки\61268-800x6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857364"/>
            <a:ext cx="4143404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Мои рисунки\71899108_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14290"/>
            <a:ext cx="4244795" cy="4525963"/>
          </a:xfrm>
          <a:prstGeom prst="rect">
            <a:avLst/>
          </a:prstGeom>
          <a:noFill/>
        </p:spPr>
      </p:pic>
      <p:pic>
        <p:nvPicPr>
          <p:cNvPr id="29699" name="Picture 3" descr="D:\Мои рисунки\66183812_bogemiaglass5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4214842" cy="45005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286388"/>
            <a:ext cx="8229600" cy="1143000"/>
          </a:xfrm>
        </p:spPr>
        <p:txBody>
          <a:bodyPr/>
          <a:lstStyle/>
          <a:p>
            <a:r>
              <a:rPr lang="ru-RU" b="1" dirty="0" smtClean="0"/>
              <a:t>Производство стекла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357430"/>
            <a:ext cx="8229600" cy="1143000"/>
          </a:xfrm>
        </p:spPr>
        <p:txBody>
          <a:bodyPr/>
          <a:lstStyle/>
          <a:p>
            <a:r>
              <a:rPr lang="ru-RU" b="1" dirty="0" smtClean="0"/>
              <a:t>Производство керамики</a:t>
            </a:r>
            <a:endParaRPr lang="ru-RU" b="1" dirty="0"/>
          </a:p>
        </p:txBody>
      </p:sp>
      <p:pic>
        <p:nvPicPr>
          <p:cNvPr id="1026" name="Picture 2" descr="D:\Мои рисунки\____________%20____%20__________1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3357562"/>
            <a:ext cx="3214678" cy="3303611"/>
          </a:xfrm>
          <a:prstGeom prst="rect">
            <a:avLst/>
          </a:prstGeom>
          <a:noFill/>
        </p:spPr>
      </p:pic>
      <p:pic>
        <p:nvPicPr>
          <p:cNvPr id="1028" name="Picture 4" descr="D:\Мои рисунки\85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5" y="3321995"/>
            <a:ext cx="2857520" cy="3369320"/>
          </a:xfrm>
          <a:prstGeom prst="rect">
            <a:avLst/>
          </a:prstGeom>
          <a:noFill/>
        </p:spPr>
      </p:pic>
      <p:pic>
        <p:nvPicPr>
          <p:cNvPr id="1030" name="Picture 6" descr="D:\Мои рисунки\IMG_44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214290"/>
            <a:ext cx="2714644" cy="2458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Производство карандашей</a:t>
            </a:r>
            <a:endParaRPr lang="ru-RU" b="1" dirty="0"/>
          </a:p>
        </p:txBody>
      </p:sp>
      <p:pic>
        <p:nvPicPr>
          <p:cNvPr id="1026" name="Picture 2" descr="D:\Мои рисунки\79080166_large_571_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1372" y="1600200"/>
            <a:ext cx="622125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Производство медикаментов. 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10242" name="Picture 2" descr="Картинка 35 из 16113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142984"/>
            <a:ext cx="6643734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Производство пластмасс. 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12290" name="Picture 2" descr="http://www.maxi.by/imageservice/1199089/1/800/600/pals-ooo-izdelija-iz-plastmass-dlja-stroitelst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928934"/>
            <a:ext cx="4286280" cy="3119455"/>
          </a:xfrm>
          <a:prstGeom prst="rect">
            <a:avLst/>
          </a:prstGeom>
          <a:noFill/>
        </p:spPr>
      </p:pic>
      <p:pic>
        <p:nvPicPr>
          <p:cNvPr id="12292" name="Picture 4" descr="http://go3.imgsmail.ru/imgpreview?key=http%3A//xn----8sbaajqlie1axss0ae8m.xn--p1ai/upload/iblock/664/m-1251.jpg&amp;mb=imgdb_preview_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4786322"/>
            <a:ext cx="1905000" cy="1905000"/>
          </a:xfrm>
          <a:prstGeom prst="rect">
            <a:avLst/>
          </a:prstGeom>
          <a:noFill/>
        </p:spPr>
      </p:pic>
      <p:pic>
        <p:nvPicPr>
          <p:cNvPr id="12294" name="Picture 6" descr="http://go2.imgsmail.ru/imgpreview?key=http%3A//bzpi.com/upload/durshlag.jpg&amp;mb=imgdb_preview_1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714884"/>
            <a:ext cx="1905000" cy="1895476"/>
          </a:xfrm>
          <a:prstGeom prst="rect">
            <a:avLst/>
          </a:prstGeom>
          <a:noFill/>
        </p:spPr>
      </p:pic>
      <p:pic>
        <p:nvPicPr>
          <p:cNvPr id="12296" name="Picture 8" descr="http://go1.imgsmail.ru/imgpreview?key=http%3A//forma-plastic.ru/UserFiles/Image/default.jpeg&amp;mb=imgdb_preview_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928670"/>
            <a:ext cx="2643206" cy="1785950"/>
          </a:xfrm>
          <a:prstGeom prst="rect">
            <a:avLst/>
          </a:prstGeom>
          <a:noFill/>
        </p:spPr>
      </p:pic>
      <p:pic>
        <p:nvPicPr>
          <p:cNvPr id="9" name="Рисунок 8" descr="пластик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1071546"/>
            <a:ext cx="2619375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Производство взрывчатых веществ.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Картинка 6 из 15447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357430"/>
            <a:ext cx="3714776" cy="3071834"/>
          </a:xfrm>
          <a:prstGeom prst="rect">
            <a:avLst/>
          </a:prstGeom>
          <a:noFill/>
        </p:spPr>
      </p:pic>
      <p:pic>
        <p:nvPicPr>
          <p:cNvPr id="11266" name="Picture 2" descr="http://go2.imgsmail.ru/imgpreview?key=http%3A//weaponland.ru/images/grenade%5F2/polsa/RGO-88-1.jpg&amp;mb=imgdb_preview_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143116"/>
            <a:ext cx="2786082" cy="3333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192</Words>
  <Application>Microsoft Office PowerPoint</Application>
  <PresentationFormat>Экран (4:3)</PresentationFormat>
  <Paragraphs>24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Роль химии в жизни человека.  </vt:lpstr>
      <vt:lpstr> «Широко простирает химия  руки свои в дела человеческие»            М. В. Ломоносов. </vt:lpstr>
      <vt:lpstr>  </vt:lpstr>
      <vt:lpstr>Производство стекла</vt:lpstr>
      <vt:lpstr>Производство керамики</vt:lpstr>
      <vt:lpstr>Производство карандашей</vt:lpstr>
      <vt:lpstr> Производство медикаментов.  </vt:lpstr>
      <vt:lpstr>Производство пластмасс.  </vt:lpstr>
      <vt:lpstr>Производство взрывчатых веществ.  </vt:lpstr>
      <vt:lpstr>Производство  металлов</vt:lpstr>
      <vt:lpstr>Производство строительных материалов</vt:lpstr>
      <vt:lpstr>Производство удобрений.  </vt:lpstr>
      <vt:lpstr>Производство моющих средств.  </vt:lpstr>
      <vt:lpstr>Производство бумаги.  </vt:lpstr>
      <vt:lpstr>Производство тканей</vt:lpstr>
      <vt:lpstr>Производство красок.  </vt:lpstr>
      <vt:lpstr> Производство косметики  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 Роль химии в жизни человека.  </dc:title>
  <dc:creator>Admin</dc:creator>
  <cp:lastModifiedBy>Тамара</cp:lastModifiedBy>
  <cp:revision>127</cp:revision>
  <dcterms:created xsi:type="dcterms:W3CDTF">2012-06-04T08:09:53Z</dcterms:created>
  <dcterms:modified xsi:type="dcterms:W3CDTF">2013-06-30T11:08:34Z</dcterms:modified>
</cp:coreProperties>
</file>