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3" r:id="rId9"/>
    <p:sldId id="269" r:id="rId10"/>
    <p:sldId id="264" r:id="rId11"/>
    <p:sldId id="265" r:id="rId12"/>
    <p:sldId id="270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2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8E2F-8025-42F5-AE0C-C655770F96F3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46EF-3C51-40DC-A523-54ADFDFBA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8E2F-8025-42F5-AE0C-C655770F96F3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46EF-3C51-40DC-A523-54ADFDFBA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8E2F-8025-42F5-AE0C-C655770F96F3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46EF-3C51-40DC-A523-54ADFDFBA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8E2F-8025-42F5-AE0C-C655770F96F3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46EF-3C51-40DC-A523-54ADFDFBA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8E2F-8025-42F5-AE0C-C655770F96F3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46EF-3C51-40DC-A523-54ADFDFBA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8E2F-8025-42F5-AE0C-C655770F96F3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46EF-3C51-40DC-A523-54ADFDFBA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8E2F-8025-42F5-AE0C-C655770F96F3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46EF-3C51-40DC-A523-54ADFDFBA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8E2F-8025-42F5-AE0C-C655770F96F3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4946EF-3C51-40DC-A523-54ADFDFBA4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8E2F-8025-42F5-AE0C-C655770F96F3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46EF-3C51-40DC-A523-54ADFDFBA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8E2F-8025-42F5-AE0C-C655770F96F3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D4946EF-3C51-40DC-A523-54ADFDFBA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8ED8E2F-8025-42F5-AE0C-C655770F96F3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46EF-3C51-40DC-A523-54ADFDFBA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8ED8E2F-8025-42F5-AE0C-C655770F96F3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D4946EF-3C51-40DC-A523-54ADFDFBA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42852"/>
            <a:ext cx="8229600" cy="18288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effectLst/>
              </a:rPr>
              <a:t>Политические права и свободы.</a:t>
            </a:r>
            <a:br>
              <a:rPr lang="ru-RU" sz="3200" dirty="0" smtClean="0">
                <a:solidFill>
                  <a:schemeClr val="tx1"/>
                </a:solidFill>
                <a:effectLst/>
              </a:rPr>
            </a:br>
            <a:endParaRPr lang="ru-RU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714356"/>
            <a:ext cx="8143932" cy="5857916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/>
              <a:t>Д\З:</a:t>
            </a:r>
            <a:r>
              <a:rPr lang="ru-RU" sz="2800" dirty="0" smtClean="0"/>
              <a:t> Параграф 51, </a:t>
            </a:r>
          </a:p>
          <a:p>
            <a:pPr algn="l"/>
            <a:r>
              <a:rPr lang="ru-RU" sz="2800" dirty="0" smtClean="0"/>
              <a:t>В СМИ подобрать факты, иллюстрирующие в действии политические права и свободы граждан РФ.</a:t>
            </a:r>
          </a:p>
          <a:p>
            <a:pPr algn="l"/>
            <a:r>
              <a:rPr lang="ru-RU" sz="2800" b="1" dirty="0" smtClean="0"/>
              <a:t>План урока.</a:t>
            </a:r>
          </a:p>
          <a:p>
            <a:pPr marL="514350" indent="-514350" algn="l">
              <a:buAutoNum type="arabicPeriod"/>
            </a:pPr>
            <a:r>
              <a:rPr lang="ru-RU" sz="2800" dirty="0" smtClean="0"/>
              <a:t>Участие граждан в управлении делами государства.</a:t>
            </a:r>
          </a:p>
          <a:p>
            <a:pPr marL="514350" indent="-514350" algn="l">
              <a:buAutoNum type="arabicPeriod"/>
            </a:pPr>
            <a:r>
              <a:rPr lang="ru-RU" sz="2800" dirty="0" smtClean="0"/>
              <a:t>Равный доступ  к государственной службе, обращение в государственные органы.</a:t>
            </a:r>
          </a:p>
          <a:p>
            <a:pPr marL="514350" indent="-514350" algn="l">
              <a:buAutoNum type="arabicPeriod"/>
            </a:pPr>
            <a:r>
              <a:rPr lang="ru-RU" sz="2800" dirty="0" smtClean="0"/>
              <a:t>Свобода собраний и ассоциаций.</a:t>
            </a:r>
          </a:p>
          <a:p>
            <a:pPr algn="l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4.</a:t>
            </a:r>
            <a:r>
              <a:rPr lang="ru-RU" sz="2800" dirty="0" smtClean="0"/>
              <a:t>   Свобода слова.</a:t>
            </a:r>
          </a:p>
          <a:p>
            <a:pPr algn="l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Обращение в государственные органы: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u="sng" dirty="0" smtClean="0"/>
              <a:t>Заявление </a:t>
            </a:r>
            <a:r>
              <a:rPr lang="ru-RU" b="1" dirty="0" smtClean="0"/>
              <a:t>– </a:t>
            </a:r>
            <a:r>
              <a:rPr lang="ru-RU" dirty="0" smtClean="0"/>
              <a:t>просьба о предоставлении гражданину какого – либо блага.</a:t>
            </a:r>
          </a:p>
          <a:p>
            <a:r>
              <a:rPr lang="ru-RU" b="1" u="sng" dirty="0" smtClean="0"/>
              <a:t>Жалоба</a:t>
            </a:r>
            <a:r>
              <a:rPr lang="ru-RU" b="1" dirty="0" smtClean="0"/>
              <a:t> – </a:t>
            </a:r>
            <a:r>
              <a:rPr lang="ru-RU" dirty="0" smtClean="0"/>
              <a:t>обращение о восстановлении нарушенных прав.</a:t>
            </a:r>
          </a:p>
          <a:p>
            <a:r>
              <a:rPr lang="ru-RU" b="1" u="sng" dirty="0" smtClean="0"/>
              <a:t>Предложение</a:t>
            </a:r>
            <a:r>
              <a:rPr lang="ru-RU" b="1" dirty="0" smtClean="0"/>
              <a:t> – </a:t>
            </a:r>
            <a:r>
              <a:rPr lang="ru-RU" dirty="0" smtClean="0"/>
              <a:t>обращение об улучшении дел в государстве.</a:t>
            </a:r>
          </a:p>
          <a:p>
            <a:r>
              <a:rPr lang="ru-RU" b="1" u="sng" dirty="0" smtClean="0"/>
              <a:t>Ходатайство</a:t>
            </a:r>
            <a:r>
              <a:rPr lang="ru-RU" b="1" dirty="0" smtClean="0"/>
              <a:t> – </a:t>
            </a:r>
            <a:r>
              <a:rPr lang="ru-RU" dirty="0" smtClean="0"/>
              <a:t>обращение в поддержку заявления конкретного человека или группы граждан.</a:t>
            </a:r>
            <a:endParaRPr lang="ru-RU" b="1" dirty="0" smtClean="0"/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Свобода собраний и ассоциаций.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/>
          <a:lstStyle/>
          <a:p>
            <a:r>
              <a:rPr lang="ru-RU" b="1" dirty="0" smtClean="0"/>
              <a:t>Митинг – </a:t>
            </a:r>
            <a:r>
              <a:rPr lang="ru-RU" dirty="0" smtClean="0"/>
              <a:t>собрание единомышленников, проводится на открытом пространстве.</a:t>
            </a:r>
          </a:p>
          <a:p>
            <a:r>
              <a:rPr lang="ru-RU" b="1" dirty="0" smtClean="0"/>
              <a:t>Демонстрация – </a:t>
            </a:r>
            <a:r>
              <a:rPr lang="ru-RU" dirty="0" smtClean="0"/>
              <a:t>мероприятие для выражения своих требований путем движения по проезжей части с плакатами.</a:t>
            </a:r>
            <a:endParaRPr lang="ru-RU" b="1" dirty="0" smtClean="0"/>
          </a:p>
          <a:p>
            <a:r>
              <a:rPr lang="ru-RU" b="1" dirty="0" smtClean="0"/>
              <a:t>Пикетирование – </a:t>
            </a:r>
            <a:r>
              <a:rPr lang="ru-RU" dirty="0" smtClean="0"/>
              <a:t>коллективное выступление с плакатами у входа в правительственное здание.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Свобода собраний и ассоциаций.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472518" cy="521497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571612"/>
            <a:ext cx="292895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Митинг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2714620"/>
            <a:ext cx="292895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Демонстрация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4214818"/>
            <a:ext cx="292895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Пикетирование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14942" y="1214422"/>
            <a:ext cx="3786214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коллективное выступление с плакатами у входа в правительственное здание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143504" y="3429000"/>
            <a:ext cx="3857652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шествие с использованием внешних и звуковых атрибутов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143504" y="5214950"/>
            <a:ext cx="3857652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массовое собрание под открытым небом с массовой поддержкой </a:t>
            </a:r>
            <a:r>
              <a:rPr lang="ru-RU" sz="2400" b="1" dirty="0" smtClean="0"/>
              <a:t>требований</a:t>
            </a:r>
            <a:endParaRPr lang="ru-RU" sz="2400" b="1" dirty="0"/>
          </a:p>
        </p:txBody>
      </p:sp>
      <p:cxnSp>
        <p:nvCxnSpPr>
          <p:cNvPr id="11" name="Прямая со стрелкой 10"/>
          <p:cNvCxnSpPr>
            <a:stCxn id="4" idx="3"/>
          </p:cNvCxnSpPr>
          <p:nvPr/>
        </p:nvCxnSpPr>
        <p:spPr>
          <a:xfrm>
            <a:off x="3643306" y="1928802"/>
            <a:ext cx="1500198" cy="38576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5" idx="3"/>
            <a:endCxn id="8" idx="1"/>
          </p:cNvCxnSpPr>
          <p:nvPr/>
        </p:nvCxnSpPr>
        <p:spPr>
          <a:xfrm>
            <a:off x="3643306" y="3143248"/>
            <a:ext cx="1500198" cy="103585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6" idx="3"/>
            <a:endCxn id="7" idx="1"/>
          </p:cNvCxnSpPr>
          <p:nvPr/>
        </p:nvCxnSpPr>
        <p:spPr>
          <a:xfrm flipV="1">
            <a:off x="3571868" y="2178835"/>
            <a:ext cx="1643074" cy="246461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Порядок проведения собраний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525963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000240"/>
            <a:ext cx="3214710" cy="7143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разрешительный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628" y="2071678"/>
            <a:ext cx="3357586" cy="78581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уведомительный</a:t>
            </a:r>
            <a:endParaRPr lang="ru-RU" sz="28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3786182" y="1142984"/>
            <a:ext cx="1214446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000628" y="1142984"/>
            <a:ext cx="1143008" cy="857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642910" y="3786190"/>
            <a:ext cx="7643866" cy="142876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В РФ: за 10 дней – уведомить органы о проведении мероприятия.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Свобода слова.</a:t>
            </a:r>
            <a:endParaRPr lang="ru-RU" sz="3200" b="1" dirty="0"/>
          </a:p>
        </p:txBody>
      </p:sp>
      <p:pic>
        <p:nvPicPr>
          <p:cNvPr id="6" name="Содержимое 5" descr="свобода слов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571612"/>
            <a:ext cx="3657600" cy="4643470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4591080" cy="4525963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Верны ли выражения?</a:t>
            </a:r>
          </a:p>
          <a:p>
            <a:r>
              <a:rPr lang="ru-RU" b="1" dirty="0" smtClean="0"/>
              <a:t>Свобода слова может проявляться в пропаганде и агитации</a:t>
            </a:r>
            <a:r>
              <a:rPr lang="ru-RU" b="1" dirty="0" smtClean="0"/>
              <a:t>.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Использование свободы слова для распространения ложной информации может повлечь судебную ответственность.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58016" y="3214686"/>
            <a:ext cx="142876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Да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215206" y="6000768"/>
            <a:ext cx="142876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Да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2007 г. – власти Эстонии демонтировали памятник Воину – освободителю в Таллинне. </a:t>
            </a:r>
            <a:endParaRPr lang="ru-RU" sz="3200" dirty="0"/>
          </a:p>
        </p:txBody>
      </p:sp>
      <p:pic>
        <p:nvPicPr>
          <p:cNvPr id="7" name="Содержимое 6" descr="Таллин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1643050"/>
            <a:ext cx="3286148" cy="4929222"/>
          </a:xfrm>
        </p:spPr>
      </p:pic>
      <p:pic>
        <p:nvPicPr>
          <p:cNvPr id="8" name="Содержимое 7" descr="демонтаж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714750" y="1643050"/>
            <a:ext cx="5143500" cy="492922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3985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«Политическая свобода является высшим развитием свободы личной» (Б.Н.Чичерин)</a:t>
            </a:r>
            <a:endParaRPr lang="ru-RU" sz="28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571612"/>
            <a:ext cx="7467600" cy="4554551"/>
          </a:xfrm>
        </p:spPr>
        <p:txBody>
          <a:bodyPr/>
          <a:lstStyle/>
          <a:p>
            <a:r>
              <a:rPr lang="ru-RU" b="1" u="sng" dirty="0" smtClean="0"/>
              <a:t>Политические права - </a:t>
            </a:r>
            <a:r>
              <a:rPr lang="ru-RU" dirty="0" smtClean="0"/>
              <a:t> это права граждан, которые позволяют им активно участвовать в управлении государством и общественными делами, обеспечивают им политические свободы.</a:t>
            </a:r>
            <a:endParaRPr lang="ru-RU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Участие граждан в управлении делами государства.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00364" y="1785926"/>
            <a:ext cx="3571900" cy="107157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Избирательное</a:t>
            </a:r>
          </a:p>
          <a:p>
            <a:pPr algn="ctr"/>
            <a:r>
              <a:rPr lang="ru-RU" sz="2800" dirty="0" smtClean="0"/>
              <a:t>право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3929066"/>
            <a:ext cx="2714644" cy="6429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Активное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4143380"/>
            <a:ext cx="2786082" cy="6429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Пассивное</a:t>
            </a:r>
            <a:endParaRPr lang="ru-RU" sz="28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2714612" y="3000372"/>
            <a:ext cx="1714512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429124" y="2928934"/>
            <a:ext cx="1571636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Принципы избирательного права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 Box 5" descr="Фиолетовый узор"/>
          <p:cNvSpPr txBox="1">
            <a:spLocks noChangeArrowheads="1"/>
          </p:cNvSpPr>
          <p:nvPr/>
        </p:nvSpPr>
        <p:spPr bwMode="auto">
          <a:xfrm>
            <a:off x="107950" y="1428750"/>
            <a:ext cx="9036050" cy="4401205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  <a:ln w="762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latin typeface="Times New Roman" pitchFamily="18" charset="0"/>
              </a:rPr>
              <a:t>1.</a:t>
            </a:r>
            <a:r>
              <a:rPr lang="ru-RU" sz="2800" b="1" u="sng" dirty="0">
                <a:latin typeface="Times New Roman" pitchFamily="18" charset="0"/>
              </a:rPr>
              <a:t>Всеобщее </a:t>
            </a:r>
            <a:r>
              <a:rPr lang="ru-RU" sz="2800" b="1" dirty="0">
                <a:latin typeface="Times New Roman" pitchFamily="18" charset="0"/>
              </a:rPr>
              <a:t>– </a:t>
            </a:r>
            <a:r>
              <a:rPr lang="ru-RU" sz="2800" b="1" i="1" dirty="0">
                <a:latin typeface="Times New Roman" pitchFamily="18" charset="0"/>
              </a:rPr>
              <a:t>активное</a:t>
            </a:r>
            <a:r>
              <a:rPr lang="ru-RU" sz="2800" b="1" dirty="0">
                <a:latin typeface="Times New Roman" pitchFamily="18" charset="0"/>
              </a:rPr>
              <a:t> с 18 лет, </a:t>
            </a:r>
            <a:r>
              <a:rPr lang="ru-RU" sz="2800" b="1" i="1" dirty="0">
                <a:latin typeface="Times New Roman" pitchFamily="18" charset="0"/>
              </a:rPr>
              <a:t>пассивное</a:t>
            </a:r>
            <a:r>
              <a:rPr lang="ru-RU" sz="2800" b="1" dirty="0">
                <a:latin typeface="Times New Roman" pitchFamily="18" charset="0"/>
              </a:rPr>
              <a:t> с 18-35 лет. Лишены избирательного права отбывающие наказание и признанные недееспособными  лица.</a:t>
            </a:r>
          </a:p>
          <a:p>
            <a:pPr>
              <a:defRPr/>
            </a:pPr>
            <a:r>
              <a:rPr lang="ru-RU" sz="2800" b="1" dirty="0">
                <a:latin typeface="Times New Roman" pitchFamily="18" charset="0"/>
              </a:rPr>
              <a:t>2.</a:t>
            </a:r>
            <a:r>
              <a:rPr lang="ru-RU" sz="2800" b="1" u="sng" dirty="0">
                <a:latin typeface="Times New Roman" pitchFamily="18" charset="0"/>
              </a:rPr>
              <a:t>Прямое</a:t>
            </a:r>
            <a:r>
              <a:rPr lang="ru-RU" sz="2800" b="1" dirty="0">
                <a:latin typeface="Times New Roman" pitchFamily="18" charset="0"/>
              </a:rPr>
              <a:t>-избиратель голосует «за», или «против» кандидата, или списка непосредственно.</a:t>
            </a:r>
          </a:p>
          <a:p>
            <a:pPr>
              <a:defRPr/>
            </a:pPr>
            <a:r>
              <a:rPr lang="ru-RU" sz="2800" b="1" dirty="0">
                <a:latin typeface="Times New Roman" pitchFamily="18" charset="0"/>
              </a:rPr>
              <a:t>3.</a:t>
            </a:r>
            <a:r>
              <a:rPr lang="ru-RU" sz="2800" b="1" u="sng" dirty="0">
                <a:latin typeface="Times New Roman" pitchFamily="18" charset="0"/>
              </a:rPr>
              <a:t>Тайное</a:t>
            </a:r>
            <a:r>
              <a:rPr lang="ru-RU" sz="2800" b="1" dirty="0">
                <a:latin typeface="Times New Roman" pitchFamily="18" charset="0"/>
              </a:rPr>
              <a:t>-исключается какой-либо контроль за волеизъявлением избирателей.</a:t>
            </a:r>
          </a:p>
          <a:p>
            <a:pPr>
              <a:defRPr/>
            </a:pPr>
            <a:r>
              <a:rPr lang="ru-RU" sz="2800" b="1" dirty="0">
                <a:latin typeface="Times New Roman" pitchFamily="18" charset="0"/>
              </a:rPr>
              <a:t>4.Участие в выборах </a:t>
            </a:r>
            <a:r>
              <a:rPr lang="ru-RU" sz="2800" b="1" u="sng" dirty="0">
                <a:latin typeface="Times New Roman" pitchFamily="18" charset="0"/>
              </a:rPr>
              <a:t>свободное и добровольное</a:t>
            </a:r>
            <a:r>
              <a:rPr lang="ru-RU" sz="2800" b="1" dirty="0">
                <a:latin typeface="Times New Roman" pitchFamily="18" charset="0"/>
              </a:rPr>
              <a:t>.</a:t>
            </a:r>
          </a:p>
          <a:p>
            <a:pPr>
              <a:defRPr/>
            </a:pPr>
            <a:r>
              <a:rPr lang="ru-RU" sz="2800" b="1" dirty="0">
                <a:latin typeface="Times New Roman" pitchFamily="18" charset="0"/>
              </a:rPr>
              <a:t>5.Открытость и гласность в деятельности избирательных комиссий.</a:t>
            </a:r>
            <a:endParaRPr lang="ru-RU" sz="2800" b="1" u="sng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1143000"/>
          </a:xfrm>
        </p:spPr>
        <p:txBody>
          <a:bodyPr>
            <a:normAutofit/>
          </a:bodyPr>
          <a:lstStyle/>
          <a:p>
            <a:r>
              <a:rPr lang="ru-RU" sz="2800" b="1" u="sng" dirty="0" smtClean="0"/>
              <a:t>Верны ли следующие выражения?</a:t>
            </a:r>
            <a:endParaRPr lang="ru-RU" sz="28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/>
          <a:lstStyle/>
          <a:p>
            <a:r>
              <a:rPr lang="ru-RU" dirty="0" smtClean="0"/>
              <a:t>Все граждане России напрямую участвуют в управлении делами государства?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Отдавая предпочтение той или иной предвыборной программе, граждане могут направлять законодательную власть?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358082" y="2214554"/>
            <a:ext cx="142876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Нет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58148" y="4429132"/>
            <a:ext cx="92869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725470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 </a:t>
            </a:r>
            <a:r>
              <a:rPr lang="ru-RU" u="sng" dirty="0" smtClean="0"/>
              <a:t>Установите соответствие: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58204" cy="534036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071546"/>
            <a:ext cx="300039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Выборы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714620"/>
            <a:ext cx="300039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Референдум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4286256"/>
            <a:ext cx="3000396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Социологический опрос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5008" y="1142984"/>
            <a:ext cx="292895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всенародное голосование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15008" y="2428868"/>
            <a:ext cx="292895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источник </a:t>
            </a:r>
            <a:r>
              <a:rPr lang="ru-RU" sz="2400" b="1" dirty="0" smtClean="0"/>
              <a:t>оперативной</a:t>
            </a:r>
          </a:p>
          <a:p>
            <a:pPr algn="ctr"/>
            <a:r>
              <a:rPr lang="ru-RU" sz="2400" b="1" dirty="0" smtClean="0"/>
              <a:t>информации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15008" y="3786190"/>
            <a:ext cx="2928958" cy="2286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Способ формирования органов государственной власти путем голосования</a:t>
            </a:r>
            <a:endParaRPr lang="ru-RU" sz="2400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способ формирования органов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способ формирования органов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способ формирования органов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6" name="Прямая со стрелкой 15"/>
          <p:cNvCxnSpPr>
            <a:stCxn id="4" idx="3"/>
            <a:endCxn id="9" idx="1"/>
          </p:cNvCxnSpPr>
          <p:nvPr/>
        </p:nvCxnSpPr>
        <p:spPr>
          <a:xfrm>
            <a:off x="3786182" y="1500174"/>
            <a:ext cx="1928826" cy="3429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5" idx="3"/>
          </p:cNvCxnSpPr>
          <p:nvPr/>
        </p:nvCxnSpPr>
        <p:spPr>
          <a:xfrm flipV="1">
            <a:off x="3786182" y="1571612"/>
            <a:ext cx="1857388" cy="16073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6" idx="3"/>
            <a:endCxn id="8" idx="1"/>
          </p:cNvCxnSpPr>
          <p:nvPr/>
        </p:nvCxnSpPr>
        <p:spPr>
          <a:xfrm flipV="1">
            <a:off x="3786182" y="3000372"/>
            <a:ext cx="1928826" cy="18216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/>
              <a:t>Равный доступ к государственной службе:</a:t>
            </a:r>
          </a:p>
        </p:txBody>
      </p:sp>
      <p:sp>
        <p:nvSpPr>
          <p:cNvPr id="111624" name="Rectangle 8"/>
          <p:cNvSpPr>
            <a:spLocks noChangeArrowheads="1"/>
          </p:cNvSpPr>
          <p:nvPr/>
        </p:nvSpPr>
        <p:spPr bwMode="auto">
          <a:xfrm>
            <a:off x="3857620" y="3643314"/>
            <a:ext cx="4433914" cy="2800356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dirty="0">
                <a:latin typeface="Calibri" pitchFamily="34" charset="0"/>
              </a:rPr>
              <a:t>Президент,</a:t>
            </a:r>
          </a:p>
          <a:p>
            <a:pPr algn="ctr"/>
            <a:r>
              <a:rPr lang="ru-RU" sz="2800" dirty="0">
                <a:latin typeface="Calibri" pitchFamily="34" charset="0"/>
              </a:rPr>
              <a:t>Государственная Дума,</a:t>
            </a:r>
          </a:p>
          <a:p>
            <a:pPr algn="ctr"/>
            <a:r>
              <a:rPr lang="ru-RU" sz="2800" dirty="0">
                <a:latin typeface="Calibri" pitchFamily="34" charset="0"/>
              </a:rPr>
              <a:t>законодательные собрания </a:t>
            </a:r>
          </a:p>
          <a:p>
            <a:pPr algn="ctr"/>
            <a:r>
              <a:rPr lang="ru-RU" sz="2800" dirty="0">
                <a:latin typeface="Calibri" pitchFamily="34" charset="0"/>
              </a:rPr>
              <a:t>субъектов федерации,</a:t>
            </a:r>
          </a:p>
          <a:p>
            <a:pPr algn="ctr"/>
            <a:r>
              <a:rPr lang="ru-RU" sz="2800" dirty="0">
                <a:latin typeface="Calibri" pitchFamily="34" charset="0"/>
              </a:rPr>
              <a:t>органы местного</a:t>
            </a:r>
          </a:p>
          <a:p>
            <a:pPr algn="ctr"/>
            <a:r>
              <a:rPr lang="ru-RU" sz="2800" dirty="0">
                <a:latin typeface="Calibri" pitchFamily="34" charset="0"/>
              </a:rPr>
              <a:t>самоуправления</a:t>
            </a:r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971550" y="2349500"/>
            <a:ext cx="19573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Calibri" pitchFamily="34" charset="0"/>
              </a:rPr>
              <a:t>Активное </a:t>
            </a:r>
          </a:p>
          <a:p>
            <a:pPr algn="ctr"/>
            <a:r>
              <a:rPr lang="ru-RU" dirty="0">
                <a:latin typeface="Calibri" pitchFamily="34" charset="0"/>
              </a:rPr>
              <a:t>избирательное</a:t>
            </a:r>
          </a:p>
          <a:p>
            <a:pPr algn="ctr"/>
            <a:r>
              <a:rPr lang="ru-RU" dirty="0">
                <a:latin typeface="Calibri" pitchFamily="34" charset="0"/>
              </a:rPr>
              <a:t>право</a:t>
            </a:r>
          </a:p>
        </p:txBody>
      </p:sp>
      <p:sp>
        <p:nvSpPr>
          <p:cNvPr id="111626" name="Rectangle 10"/>
          <p:cNvSpPr>
            <a:spLocks noChangeArrowheads="1"/>
          </p:cNvSpPr>
          <p:nvPr/>
        </p:nvSpPr>
        <p:spPr bwMode="auto">
          <a:xfrm>
            <a:off x="642910" y="1785926"/>
            <a:ext cx="2519362" cy="149861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dirty="0">
                <a:latin typeface="Calibri" pitchFamily="34" charset="0"/>
              </a:rPr>
              <a:t>С 18 </a:t>
            </a:r>
            <a:r>
              <a:rPr lang="ru-RU" sz="2800" dirty="0" smtClean="0">
                <a:latin typeface="Calibri" pitchFamily="34" charset="0"/>
              </a:rPr>
              <a:t>лет – </a:t>
            </a:r>
          </a:p>
          <a:p>
            <a:pPr algn="ctr"/>
            <a:r>
              <a:rPr lang="ru-RU" sz="2800" dirty="0" smtClean="0">
                <a:latin typeface="Calibri" pitchFamily="34" charset="0"/>
              </a:rPr>
              <a:t>право избирать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111628" name="Rectangle 12"/>
          <p:cNvSpPr>
            <a:spLocks noChangeArrowheads="1"/>
          </p:cNvSpPr>
          <p:nvPr/>
        </p:nvSpPr>
        <p:spPr bwMode="auto">
          <a:xfrm>
            <a:off x="214282" y="4000504"/>
            <a:ext cx="3214710" cy="2286016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dirty="0">
                <a:latin typeface="Calibri" pitchFamily="34" charset="0"/>
              </a:rPr>
              <a:t>Президент с 35 лет</a:t>
            </a:r>
          </a:p>
          <a:p>
            <a:pPr algn="ctr"/>
            <a:r>
              <a:rPr lang="ru-RU" sz="2800" dirty="0">
                <a:latin typeface="Calibri" pitchFamily="34" charset="0"/>
              </a:rPr>
              <a:t>Депутат Госдумы</a:t>
            </a:r>
          </a:p>
          <a:p>
            <a:pPr algn="ctr"/>
            <a:r>
              <a:rPr lang="ru-RU" sz="2800" dirty="0">
                <a:latin typeface="Calibri" pitchFamily="34" charset="0"/>
              </a:rPr>
              <a:t>с 21 </a:t>
            </a:r>
            <a:r>
              <a:rPr lang="ru-RU" sz="2800" dirty="0" smtClean="0">
                <a:latin typeface="Calibri" pitchFamily="34" charset="0"/>
              </a:rPr>
              <a:t>года,</a:t>
            </a:r>
          </a:p>
          <a:p>
            <a:pPr algn="ctr"/>
            <a:r>
              <a:rPr lang="ru-RU" sz="2800" dirty="0">
                <a:latin typeface="Calibri" pitchFamily="34" charset="0"/>
              </a:rPr>
              <a:t>г</a:t>
            </a:r>
            <a:r>
              <a:rPr lang="ru-RU" sz="2800" dirty="0" smtClean="0">
                <a:latin typeface="Calibri" pitchFamily="34" charset="0"/>
              </a:rPr>
              <a:t>убернатор – с 30 лет</a:t>
            </a:r>
          </a:p>
          <a:p>
            <a:pPr algn="ctr"/>
            <a:endParaRPr lang="ru-RU" sz="2800" dirty="0">
              <a:latin typeface="Calibri" pitchFamily="34" charset="0"/>
            </a:endParaRPr>
          </a:p>
        </p:txBody>
      </p:sp>
      <p:sp>
        <p:nvSpPr>
          <p:cNvPr id="111630" name="Rectangle 14"/>
          <p:cNvSpPr>
            <a:spLocks noChangeArrowheads="1"/>
          </p:cNvSpPr>
          <p:nvPr/>
        </p:nvSpPr>
        <p:spPr bwMode="auto">
          <a:xfrm>
            <a:off x="4214810" y="1571612"/>
            <a:ext cx="4143404" cy="135732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dirty="0" smtClean="0">
                <a:latin typeface="Calibri" pitchFamily="34" charset="0"/>
              </a:rPr>
              <a:t>Лишены избирательных</a:t>
            </a:r>
          </a:p>
          <a:p>
            <a:pPr algn="ctr"/>
            <a:r>
              <a:rPr lang="ru-RU" sz="2800" dirty="0">
                <a:latin typeface="Calibri" pitchFamily="34" charset="0"/>
              </a:rPr>
              <a:t>п</a:t>
            </a:r>
            <a:r>
              <a:rPr lang="ru-RU" sz="2800" dirty="0" smtClean="0">
                <a:latin typeface="Calibri" pitchFamily="34" charset="0"/>
              </a:rPr>
              <a:t>рав : недееспособные </a:t>
            </a:r>
            <a:r>
              <a:rPr lang="ru-RU" sz="2800" dirty="0">
                <a:latin typeface="Calibri" pitchFamily="34" charset="0"/>
              </a:rPr>
              <a:t>и </a:t>
            </a:r>
          </a:p>
          <a:p>
            <a:pPr algn="ctr"/>
            <a:r>
              <a:rPr lang="ru-RU" sz="2800" dirty="0">
                <a:latin typeface="Calibri" pitchFamily="34" charset="0"/>
              </a:rPr>
              <a:t>заключенные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368412"/>
          </a:xfrm>
        </p:spPr>
        <p:txBody>
          <a:bodyPr>
            <a:normAutofit fontScale="90000"/>
          </a:bodyPr>
          <a:lstStyle/>
          <a:p>
            <a:r>
              <a:rPr lang="ru-RU" sz="3100" b="1" u="sng" dirty="0" smtClean="0"/>
              <a:t>Выберите верные ответы.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Ограничениями на занятие любой государственной должности могут </a:t>
            </a:r>
            <a:r>
              <a:rPr lang="ru-RU" sz="3100" b="1" dirty="0" smtClean="0"/>
              <a:t> являться</a:t>
            </a:r>
            <a:r>
              <a:rPr lang="ru-RU" sz="3100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329642" cy="4625989"/>
          </a:xfrm>
        </p:spPr>
        <p:txBody>
          <a:bodyPr>
            <a:normAutofit fontScale="85000" lnSpcReduction="10000"/>
          </a:bodyPr>
          <a:lstStyle/>
          <a:p>
            <a:pPr lvl="1"/>
            <a:r>
              <a:rPr lang="ru-RU" sz="2800" dirty="0" smtClean="0"/>
              <a:t>Язык  </a:t>
            </a:r>
            <a:endParaRPr lang="ru-RU" sz="2400" dirty="0" smtClean="0"/>
          </a:p>
          <a:p>
            <a:pPr lvl="1"/>
            <a:r>
              <a:rPr lang="ru-RU" sz="2800" dirty="0" smtClean="0"/>
              <a:t>Опыт работы</a:t>
            </a:r>
            <a:endParaRPr lang="ru-RU" sz="2400" dirty="0" smtClean="0"/>
          </a:p>
          <a:p>
            <a:pPr lvl="1"/>
            <a:r>
              <a:rPr lang="ru-RU" sz="2800" dirty="0" smtClean="0"/>
              <a:t>Пол                                          </a:t>
            </a:r>
            <a:endParaRPr lang="ru-RU" sz="2400" dirty="0" smtClean="0"/>
          </a:p>
          <a:p>
            <a:pPr lvl="1"/>
            <a:r>
              <a:rPr lang="ru-RU" sz="2800" dirty="0" smtClean="0"/>
              <a:t>Место жительства</a:t>
            </a:r>
            <a:endParaRPr lang="ru-RU" sz="2400" dirty="0" smtClean="0"/>
          </a:p>
          <a:p>
            <a:pPr lvl="1"/>
            <a:r>
              <a:rPr lang="ru-RU" sz="2800" dirty="0" smtClean="0"/>
              <a:t>Профессиональная подготовка  </a:t>
            </a:r>
            <a:endParaRPr lang="ru-RU" sz="2400" dirty="0" smtClean="0"/>
          </a:p>
          <a:p>
            <a:pPr lvl="1"/>
            <a:r>
              <a:rPr lang="ru-RU" sz="2800" dirty="0" smtClean="0"/>
              <a:t>Национальность</a:t>
            </a:r>
            <a:endParaRPr lang="ru-RU" sz="2400" dirty="0" smtClean="0"/>
          </a:p>
          <a:p>
            <a:pPr lvl="1"/>
            <a:r>
              <a:rPr lang="ru-RU" sz="2800" dirty="0" smtClean="0"/>
              <a:t>Социальное происхождение</a:t>
            </a:r>
            <a:endParaRPr lang="ru-RU" sz="2400" dirty="0" smtClean="0"/>
          </a:p>
          <a:p>
            <a:pPr lvl="1"/>
            <a:r>
              <a:rPr lang="ru-RU" sz="2800" dirty="0" smtClean="0"/>
              <a:t>Отношение к религии</a:t>
            </a:r>
            <a:endParaRPr lang="ru-RU" sz="2400" dirty="0" smtClean="0"/>
          </a:p>
          <a:p>
            <a:pPr lvl="1"/>
            <a:r>
              <a:rPr lang="ru-RU" sz="2800" dirty="0" smtClean="0"/>
              <a:t>Убеждения</a:t>
            </a:r>
            <a:endParaRPr lang="ru-RU" sz="2400" dirty="0" smtClean="0"/>
          </a:p>
          <a:p>
            <a:pPr lvl="1"/>
            <a:r>
              <a:rPr lang="ru-RU" sz="2800" dirty="0" smtClean="0"/>
              <a:t>Принадлежность к общественным объединениям       </a:t>
            </a:r>
            <a:endParaRPr lang="ru-RU" sz="2400" dirty="0" smtClean="0"/>
          </a:p>
          <a:p>
            <a:r>
              <a:rPr lang="ru-RU" sz="3200" dirty="0" smtClean="0"/>
              <a:t> 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164</TotalTime>
  <Words>481</Words>
  <Application>Microsoft Office PowerPoint</Application>
  <PresentationFormat>Экран (4:3)</PresentationFormat>
  <Paragraphs>97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Техническая</vt:lpstr>
      <vt:lpstr>Политические права и свободы. </vt:lpstr>
      <vt:lpstr>2007 г. – власти Эстонии демонтировали памятник Воину – освободителю в Таллинне. </vt:lpstr>
      <vt:lpstr>«Политическая свобода является высшим развитием свободы личной» (Б.Н.Чичерин)</vt:lpstr>
      <vt:lpstr>Участие граждан в управлении делами государства.</vt:lpstr>
      <vt:lpstr>Принципы избирательного права.</vt:lpstr>
      <vt:lpstr>Верны ли следующие выражения?</vt:lpstr>
      <vt:lpstr> Установите соответствие: </vt:lpstr>
      <vt:lpstr>Равный доступ к государственной службе:</vt:lpstr>
      <vt:lpstr>Выберите верные ответы. Ограничениями на занятие любой государственной должности могут  являться: </vt:lpstr>
      <vt:lpstr>Обращение в государственные органы:</vt:lpstr>
      <vt:lpstr>Свобода собраний и ассоциаций.</vt:lpstr>
      <vt:lpstr>Свобода собраний и ассоциаций.</vt:lpstr>
      <vt:lpstr>Порядок проведения собраний</vt:lpstr>
      <vt:lpstr>Свобода слова.</vt:lpstr>
    </vt:vector>
  </TitlesOfParts>
  <Company>Дурдом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Политические права и свободы. </dc:title>
  <dc:creator>Самсамыч</dc:creator>
  <cp:lastModifiedBy>USER</cp:lastModifiedBy>
  <cp:revision>15</cp:revision>
  <dcterms:created xsi:type="dcterms:W3CDTF">2010-05-10T07:01:05Z</dcterms:created>
  <dcterms:modified xsi:type="dcterms:W3CDTF">2012-11-18T17:59:30Z</dcterms:modified>
</cp:coreProperties>
</file>