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u="sng" dirty="0" smtClean="0"/>
              <a:t>Социальные нормы</a:t>
            </a:r>
            <a:endParaRPr lang="ru-RU" b="1" i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7. Выпишите функции семьи: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Воспитание детей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Организация домашнего хозяйства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Продолжение человеческого рода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Удовлетворение человека потребности в любви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546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8. Вставьте пропущенное слово: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Конституция РФ закрепляет положения о том, что семья, материнство и детство находится под защитой …..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932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smtClean="0"/>
              <a:t>Вопрос 9.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6000" b="1" dirty="0"/>
              <a:t>Докажите примерами, что государство заботится о своих гражданах, семьях и детях</a:t>
            </a:r>
          </a:p>
        </p:txBody>
      </p:sp>
    </p:spTree>
    <p:extLst>
      <p:ext uri="{BB962C8B-B14F-4D97-AF65-F5344CB8AC3E}">
        <p14:creationId xmlns:p14="http://schemas.microsoft.com/office/powerpoint/2010/main" val="4199935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dirty="0" smtClean="0"/>
              <a:t>Соотнесите!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60532"/>
          <a:ext cx="8229600" cy="5461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40336">
                <a:tc>
                  <a:txBody>
                    <a:bodyPr/>
                    <a:lstStyle/>
                    <a:p>
                      <a:r>
                        <a:rPr lang="ru-RU" dirty="0" smtClean="0"/>
                        <a:t>Термин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 </a:t>
                      </a:r>
                      <a:endParaRPr lang="ru-RU" dirty="0"/>
                    </a:p>
                  </a:txBody>
                  <a:tcPr/>
                </a:tc>
              </a:tr>
              <a:tr h="540336">
                <a:tc>
                  <a:txBody>
                    <a:bodyPr/>
                    <a:lstStyle/>
                    <a:p>
                      <a:r>
                        <a:rPr lang="ru-RU" dirty="0" smtClean="0"/>
                        <a:t>1.Социальные нормы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Привычная форма поведения</a:t>
                      </a:r>
                      <a:endParaRPr lang="ru-RU" dirty="0"/>
                    </a:p>
                  </a:txBody>
                  <a:tcPr/>
                </a:tc>
              </a:tr>
              <a:tr h="622369">
                <a:tc>
                  <a:txBody>
                    <a:bodyPr/>
                    <a:lstStyle/>
                    <a:p>
                      <a:r>
                        <a:rPr lang="ru-RU" dirty="0" smtClean="0"/>
                        <a:t>2. Обычай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Правила поведения,</a:t>
                      </a:r>
                      <a:r>
                        <a:rPr lang="ru-RU" baseline="0" dirty="0" smtClean="0"/>
                        <a:t> требуемые в обществе</a:t>
                      </a:r>
                      <a:endParaRPr lang="ru-RU" dirty="0"/>
                    </a:p>
                  </a:txBody>
                  <a:tcPr/>
                </a:tc>
              </a:tr>
              <a:tr h="622369">
                <a:tc>
                  <a:txBody>
                    <a:bodyPr/>
                    <a:lstStyle/>
                    <a:p>
                      <a:r>
                        <a:rPr lang="ru-RU" dirty="0" smtClean="0"/>
                        <a:t>3 . Привычки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Принятая система правил и поведения в кругах</a:t>
                      </a:r>
                      <a:endParaRPr lang="ru-RU" dirty="0"/>
                    </a:p>
                  </a:txBody>
                  <a:tcPr/>
                </a:tc>
              </a:tr>
              <a:tr h="622369">
                <a:tc>
                  <a:txBody>
                    <a:bodyPr/>
                    <a:lstStyle/>
                    <a:p>
                      <a:r>
                        <a:rPr lang="ru-RU" dirty="0" smtClean="0"/>
                        <a:t>4. Манеры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 Правила поведения, установленные церковью</a:t>
                      </a:r>
                      <a:endParaRPr lang="ru-RU" dirty="0"/>
                    </a:p>
                  </a:txBody>
                  <a:tcPr/>
                </a:tc>
              </a:tr>
              <a:tr h="540336">
                <a:tc>
                  <a:txBody>
                    <a:bodyPr/>
                    <a:lstStyle/>
                    <a:p>
                      <a:r>
                        <a:rPr lang="ru-RU" dirty="0" smtClean="0"/>
                        <a:t>5. Этикет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5. Внешние формы поведения людей</a:t>
                      </a:r>
                      <a:endParaRPr lang="ru-RU" dirty="0"/>
                    </a:p>
                  </a:txBody>
                  <a:tcPr/>
                </a:tc>
              </a:tr>
              <a:tr h="622369">
                <a:tc>
                  <a:txBody>
                    <a:bodyPr/>
                    <a:lstStyle/>
                    <a:p>
                      <a:r>
                        <a:rPr lang="ru-RU" dirty="0" smtClean="0"/>
                        <a:t>6. Традиции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6. Правила поведения, установленные государством</a:t>
                      </a:r>
                      <a:endParaRPr lang="ru-RU" dirty="0"/>
                    </a:p>
                  </a:txBody>
                  <a:tcPr/>
                </a:tc>
              </a:tr>
              <a:tr h="622369">
                <a:tc>
                  <a:txBody>
                    <a:bodyPr/>
                    <a:lstStyle/>
                    <a:p>
                      <a:r>
                        <a:rPr lang="ru-RU" dirty="0" smtClean="0"/>
                        <a:t>7.Религиозные нормы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7. Все, что унаследовано от предыдущих поколений</a:t>
                      </a:r>
                      <a:endParaRPr lang="ru-RU" dirty="0"/>
                    </a:p>
                  </a:txBody>
                  <a:tcPr/>
                </a:tc>
              </a:tr>
              <a:tr h="622369">
                <a:tc>
                  <a:txBody>
                    <a:bodyPr/>
                    <a:lstStyle/>
                    <a:p>
                      <a:r>
                        <a:rPr lang="ru-RU" dirty="0" smtClean="0"/>
                        <a:t>8. Правовые нормы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8. Установившаяся схема поведения в определенных ситуациях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О каких нормах идет речь?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 входе в православный храм надо креститься и одевать платок женщинам?</a:t>
            </a:r>
          </a:p>
          <a:p>
            <a:r>
              <a:rPr lang="ru-RU" dirty="0" smtClean="0"/>
              <a:t>Когда я ем, я глух и нем</a:t>
            </a:r>
          </a:p>
          <a:p>
            <a:r>
              <a:rPr lang="ru-RU" dirty="0" smtClean="0"/>
              <a:t>Необходимо платить налоги за жилье, газ и свет</a:t>
            </a:r>
          </a:p>
          <a:p>
            <a:r>
              <a:rPr lang="ru-RU" dirty="0" smtClean="0"/>
              <a:t>Сохрани тайну друга</a:t>
            </a:r>
          </a:p>
          <a:p>
            <a:r>
              <a:rPr lang="ru-RU" dirty="0" smtClean="0"/>
              <a:t>На день рождения именинник задувает свечи</a:t>
            </a:r>
          </a:p>
          <a:p>
            <a:r>
              <a:rPr lang="ru-RU" dirty="0" smtClean="0"/>
              <a:t>Девушка знает, как вести себя в обществе, правильно управляет жестами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</a:t>
            </a:r>
            <a:r>
              <a:rPr lang="ru-RU" b="1" dirty="0" smtClean="0"/>
              <a:t>. К </a:t>
            </a:r>
            <a:r>
              <a:rPr lang="ru-RU" b="1" dirty="0"/>
              <a:t>большим социальным группам не относится: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1) семья;</a:t>
            </a:r>
            <a:br>
              <a:rPr lang="ru-RU" dirty="0"/>
            </a:br>
            <a:r>
              <a:rPr lang="ru-RU" dirty="0"/>
              <a:t>2)классы;</a:t>
            </a:r>
            <a:br>
              <a:rPr lang="ru-RU" dirty="0"/>
            </a:br>
            <a:r>
              <a:rPr lang="ru-RU" dirty="0"/>
              <a:t>3)социальные слои;</a:t>
            </a:r>
            <a:br>
              <a:rPr lang="ru-RU" dirty="0"/>
            </a:br>
            <a:r>
              <a:rPr lang="ru-RU" dirty="0"/>
              <a:t>4)молодежь.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283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</a:t>
            </a:r>
            <a:r>
              <a:rPr lang="ru-RU" b="1" dirty="0"/>
              <a:t>К условиям вступления в брак не относится: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достижение брачного возраста</a:t>
            </a:r>
          </a:p>
          <a:p>
            <a:r>
              <a:rPr lang="ru-RU" dirty="0" smtClean="0"/>
              <a:t>2)согласие родителей</a:t>
            </a:r>
          </a:p>
          <a:p>
            <a:r>
              <a:rPr lang="ru-RU" dirty="0" smtClean="0"/>
              <a:t>3)отсутствие родственных связей</a:t>
            </a:r>
          </a:p>
          <a:p>
            <a:r>
              <a:rPr lang="ru-RU" dirty="0" smtClean="0"/>
              <a:t>4)взаимное добровольное согласие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068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</a:t>
            </a:r>
            <a:r>
              <a:rPr lang="ru-RU" b="1" dirty="0" smtClean="0"/>
              <a:t>Семья в отличие от других малых групп характеризуется: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1)высокой социальной активностью</a:t>
            </a:r>
          </a:p>
          <a:p>
            <a:r>
              <a:rPr lang="ru-RU" dirty="0" smtClean="0"/>
              <a:t>2)общностью быта</a:t>
            </a:r>
          </a:p>
          <a:p>
            <a:r>
              <a:rPr lang="ru-RU" dirty="0" smtClean="0"/>
              <a:t>3)общими увлечениями</a:t>
            </a:r>
          </a:p>
          <a:p>
            <a:r>
              <a:rPr lang="ru-RU" dirty="0" smtClean="0"/>
              <a:t>4)профессиональными интересами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68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</a:t>
            </a:r>
            <a:r>
              <a:rPr lang="ru-RU" b="1" dirty="0" smtClean="0"/>
              <a:t>. Верны ли следующие суждения о ситуации в России?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А. В последнее десятилетие в России возросло социальное неравенство среди населения.</a:t>
            </a:r>
          </a:p>
          <a:p>
            <a:r>
              <a:rPr lang="ru-RU" dirty="0" smtClean="0"/>
              <a:t>Б. Острой социальной проблемой в России стало падение статуса многих массовых </a:t>
            </a:r>
            <a:r>
              <a:rPr lang="ru-RU" smtClean="0"/>
              <a:t>интеллектуальных профессий.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069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5. К малым группам, в отличие от больших, можно отнести: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Мелких предпринимателей страны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Директоров предприятий региона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Школьный класс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Рабочие страны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157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6. Традиции – это …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Все то, что унаследовано от предшественников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Массовые образцы действий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Система запретов на какие-либо действия или слова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181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335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Социальные нормы</vt:lpstr>
      <vt:lpstr>Соотнесите!</vt:lpstr>
      <vt:lpstr>О каких нормах идет речь?</vt:lpstr>
      <vt:lpstr>  1. К большим социальным группам не относится:  </vt:lpstr>
      <vt:lpstr>2. К условиям вступления в брак не относится: </vt:lpstr>
      <vt:lpstr>3. Семья в отличие от других малых групп характеризуется:</vt:lpstr>
      <vt:lpstr>4. Верны ли следующие суждения о ситуации в России?</vt:lpstr>
      <vt:lpstr>5. К малым группам, в отличие от больших, можно отнести:</vt:lpstr>
      <vt:lpstr>6. Традиции – это …</vt:lpstr>
      <vt:lpstr>7. Выпишите функции семьи:</vt:lpstr>
      <vt:lpstr>8. Вставьте пропущенное слово:</vt:lpstr>
      <vt:lpstr>Вопрос 9.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нормы</dc:title>
  <cp:lastModifiedBy>User</cp:lastModifiedBy>
  <cp:revision>6</cp:revision>
  <dcterms:modified xsi:type="dcterms:W3CDTF">2013-02-15T10:05:33Z</dcterms:modified>
</cp:coreProperties>
</file>