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2C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2" autoAdjust="0"/>
    <p:restoredTop sz="94628" autoAdjust="0"/>
  </p:normalViewPr>
  <p:slideViewPr>
    <p:cSldViewPr>
      <p:cViewPr>
        <p:scale>
          <a:sx n="90" d="100"/>
          <a:sy n="90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34A3-4C32-4540-8DD7-96DF64B376E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05F1-62E5-4FFF-81CD-01EB7C046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4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«Макроскопическое строение древесины».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Проверка.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02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Смоляные ходы.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6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«Макроскопическое строение древесины». Изучение.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1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«Макроскопическое строение древесины». Закрепление.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dirty="0" smtClean="0"/>
              <a:t>Основные части дерева и их сырьевое значение.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1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Строение древесины.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Заболонь, ядро, спелая древесина.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9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Годичные слои, ранняя и поздняя древесина.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Сердцевинные лучи и сердцевинные повторения.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4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Сосуды.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05F1-62E5-4FFF-81CD-01EB7C046A6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6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D162-28B3-4053-AC5B-7B386210D834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C10D-458F-408E-A8F1-B192F8F8A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hyperlink" Target="Content/&#1058;&#1077;&#1089;&#1090;%20&#1043;&#1083;&#1072;&#1074;&#1085;&#1099;&#1077;%20&#1088;&#1072;&#1079;&#1088;&#1077;&#1079;&#1099;%20&#1089;&#1090;&#1074;&#1086;&#1083;&#1072;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3" Type="http://schemas.openxmlformats.org/officeDocument/2006/relationships/slide" Target="slide2.xml"/><Relationship Id="rId7" Type="http://schemas.openxmlformats.org/officeDocument/2006/relationships/hyperlink" Target="http://www.ecoconversion.ru/data/pihta.jpg" TargetMode="External"/><Relationship Id="rId12" Type="http://schemas.openxmlformats.org/officeDocument/2006/relationships/hyperlink" Target="http://www.ecoconversion.ru/data/listvenica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microsoft.com/office/2007/relationships/hdphoto" Target="../media/hdphoto12.wdp"/><Relationship Id="rId5" Type="http://schemas.openxmlformats.org/officeDocument/2006/relationships/hyperlink" Target="http://www.ecoconversion.ru/data/kedr.jpg" TargetMode="External"/><Relationship Id="rId15" Type="http://schemas.openxmlformats.org/officeDocument/2006/relationships/image" Target="../media/image35.jpe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.png"/><Relationship Id="rId3" Type="http://schemas.openxmlformats.org/officeDocument/2006/relationships/control" Target="../activeX/activeX2.xml"/><Relationship Id="rId7" Type="http://schemas.openxmlformats.org/officeDocument/2006/relationships/slide" Target="slide1.xml"/><Relationship Id="rId12" Type="http://schemas.openxmlformats.org/officeDocument/2006/relationships/hyperlink" Target="Content/&#1058;&#1077;&#1089;&#1090;%20&#1052;&#1072;&#1082;&#1088;&#1086;&#1089;&#1082;&#1086;&#1087;&#1080;&#1095;&#1077;&#1089;&#1082;&#1086;&#1077;%20&#1089;&#1090;&#1088;&#1086;&#1077;&#1085;&#1080;&#1077;%20&#1076;&#1088;&#1077;&#1074;&#1077;&#1089;&#1080;&#1085;&#1099;.xlsx" TargetMode="External"/><Relationship Id="rId17" Type="http://schemas.openxmlformats.org/officeDocument/2006/relationships/image" Target="../media/image8.wmf"/><Relationship Id="rId2" Type="http://schemas.openxmlformats.org/officeDocument/2006/relationships/control" Target="../activeX/activeX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wmf"/><Relationship Id="rId10" Type="http://schemas.openxmlformats.org/officeDocument/2006/relationships/image" Target="../media/image5.png"/><Relationship Id="rId4" Type="http://schemas.openxmlformats.org/officeDocument/2006/relationships/control" Target="../activeX/activeX3.xml"/><Relationship Id="rId9" Type="http://schemas.openxmlformats.org/officeDocument/2006/relationships/slide" Target="slide3.xml"/><Relationship Id="rId14" Type="http://schemas.openxmlformats.org/officeDocument/2006/relationships/hyperlink" Target="Content/&#1058;&#1077;&#1089;&#1090;%20&#1071;&#1076;&#1088;&#1086;,%20&#1079;&#1072;&#1073;&#1086;&#1083;&#1086;&#1085;&#1100;%20&#1080;%20&#1089;&#1087;&#1077;&#1083;&#1072;&#1103;%20&#1076;&#1088;&#1077;&#1074;&#1077;&#1089;&#1080;&#1085;&#1072;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2.xml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8.wdp"/><Relationship Id="rId4" Type="http://schemas.openxmlformats.org/officeDocument/2006/relationships/image" Target="../media/image16.jpeg"/><Relationship Id="rId9" Type="http://schemas.openxmlformats.org/officeDocument/2006/relationships/hyperlink" Target="Content/&#1043;&#1086;&#1076;&#1080;&#1095;&#1085;&#1099;&#1077;%20&#1089;&#1083;&#1086;&#1080;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slide" Target="slide2.xml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hyperlink" Target="Content/&#1057;&#1086;&#1089;&#1091;&#1076;&#1099;.htm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14290"/>
            <a:ext cx="425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Макроскопическое строение древесины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0596" y="500042"/>
            <a:ext cx="12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hlinkClick r:id="rId3" action="ppaction://hlinksldjump"/>
              </a:rPr>
              <a:t>П</a:t>
            </a:r>
            <a:r>
              <a:rPr lang="ru-RU" sz="2000" b="1" dirty="0" smtClean="0">
                <a:hlinkClick r:id="rId3" action="ppaction://hlinksldjump"/>
              </a:rPr>
              <a:t>роверка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596" y="805601"/>
            <a:ext cx="80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4" action="ppaction://hlinksldjump"/>
              </a:rPr>
              <a:t>И</a:t>
            </a:r>
            <a:r>
              <a:rPr lang="ru-RU" sz="1200" dirty="0" smtClean="0">
                <a:hlinkClick r:id="rId4" action="ppaction://hlinksldjump"/>
              </a:rPr>
              <a:t>зучение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90596" y="992227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 action="ppaction://hlinksldjump"/>
              </a:rPr>
              <a:t>З</a:t>
            </a:r>
            <a:r>
              <a:rPr lang="ru-RU" sz="1200" dirty="0" smtClean="0">
                <a:hlinkClick r:id="rId5" action="ppaction://hlinksldjump"/>
              </a:rPr>
              <a:t>акрепление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950838" y="2679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3" action="ppaction://hlinksldjump"/>
              </a:rPr>
              <a:t>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59674" y="6209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34327" y="870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101264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Письменно ответить на вопросы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8783" y="131539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Вариант 2</a:t>
            </a:r>
          </a:p>
          <a:p>
            <a:r>
              <a:rPr lang="ru-RU" dirty="0" smtClean="0"/>
              <a:t>Перечислите основные части дерева и их сырьевое значение</a:t>
            </a:r>
            <a:endParaRPr lang="ru-RU" dirty="0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276347" y="2503501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Проверка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61513" y="131539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Вариант 1</a:t>
            </a:r>
          </a:p>
          <a:p>
            <a:r>
              <a:rPr lang="ru-RU" dirty="0" smtClean="0"/>
              <a:t>Назовите главные разрезы ствола и назовите основные части ствола, видимые на поперечном разрезе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76092" y="2469863"/>
            <a:ext cx="118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Проверка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" y="3220974"/>
            <a:ext cx="84566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5563" y="3789040"/>
            <a:ext cx="472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 action="ppaction://hlinkfile"/>
              </a:rPr>
              <a:t>Тест</a:t>
            </a:r>
            <a:r>
              <a:rPr lang="ru-RU" dirty="0" smtClean="0"/>
              <a:t> Соотнесите </a:t>
            </a:r>
            <a:r>
              <a:rPr lang="ru-RU" dirty="0"/>
              <a:t>рисунок и вид разреза </a:t>
            </a:r>
            <a:r>
              <a:rPr lang="ru-RU" dirty="0" smtClean="0"/>
              <a:t>ствола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8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6016" y="139399"/>
            <a:ext cx="42225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У </a:t>
            </a:r>
            <a:r>
              <a:rPr lang="ru-RU" sz="1200" dirty="0"/>
              <a:t>деревьев хвойных пород </a:t>
            </a:r>
            <a:r>
              <a:rPr lang="ru-RU" sz="1200" dirty="0" smtClean="0"/>
              <a:t>сосудов </a:t>
            </a:r>
            <a:r>
              <a:rPr lang="ru-RU" sz="1200" dirty="0"/>
              <a:t>нет, а влага подво­дится через клеточки с толстыми прочными одеревеневшими </a:t>
            </a:r>
            <a:r>
              <a:rPr lang="ru-RU" sz="1200" dirty="0" smtClean="0"/>
              <a:t>стенками</a:t>
            </a:r>
            <a:r>
              <a:rPr lang="ru-RU" sz="1200" dirty="0"/>
              <a:t>, называемыми </a:t>
            </a:r>
            <a:r>
              <a:rPr lang="ru-RU" sz="1200" u="sng" dirty="0" err="1"/>
              <a:t>трахеидами</a:t>
            </a:r>
            <a:r>
              <a:rPr lang="ru-RU" sz="1200" dirty="0"/>
              <a:t>, которые составляют до 95°/е всего объема древесины. </a:t>
            </a:r>
            <a:r>
              <a:rPr lang="ru-RU" sz="1200" dirty="0" err="1"/>
              <a:t>Трахеиды</a:t>
            </a:r>
            <a:r>
              <a:rPr lang="ru-RU" sz="1200" dirty="0"/>
              <a:t> имеют форму вытянутых в длину веретенообразных клеток с кососрезанными концами. </a:t>
            </a:r>
            <a:r>
              <a:rPr lang="ru-RU" sz="1200" dirty="0" smtClean="0"/>
              <a:t>    </a:t>
            </a:r>
            <a:endParaRPr lang="ru-RU" sz="1200" dirty="0"/>
          </a:p>
          <a:p>
            <a:pPr algn="just"/>
            <a:r>
              <a:rPr lang="ru-RU" sz="1200" dirty="0" smtClean="0"/>
              <a:t>     Де­ревья </a:t>
            </a:r>
            <a:r>
              <a:rPr lang="ru-RU" sz="1200" dirty="0"/>
              <a:t>хвойных пород имеют тонкие каналы, называемые </a:t>
            </a:r>
            <a:r>
              <a:rPr lang="ru-RU" sz="1200" u="sng" dirty="0"/>
              <a:t>смоля­ными ходами</a:t>
            </a:r>
            <a:r>
              <a:rPr lang="ru-RU" sz="1200" dirty="0"/>
              <a:t>. В смоляных ходах содержится смола. </a:t>
            </a:r>
            <a:r>
              <a:rPr lang="ru-RU" sz="1200" dirty="0" smtClean="0"/>
              <a:t>    </a:t>
            </a:r>
          </a:p>
          <a:p>
            <a:pPr algn="just"/>
            <a:r>
              <a:rPr lang="ru-RU" sz="1200" dirty="0" smtClean="0"/>
              <a:t>     Исключение </a:t>
            </a:r>
            <a:r>
              <a:rPr lang="ru-RU" sz="1200" dirty="0"/>
              <a:t>составляет древесина пихты, тиса, можжевельника, которые хотя и относятся к хвойным породам, но смоляных ходов не имеют.</a:t>
            </a:r>
          </a:p>
          <a:p>
            <a:pPr algn="just"/>
            <a:r>
              <a:rPr lang="ru-RU" sz="1200" dirty="0" smtClean="0"/>
              <a:t>     Смоляные </a:t>
            </a:r>
            <a:r>
              <a:rPr lang="ru-RU" sz="1200" dirty="0"/>
              <a:t>ходы по направлению в стволе бывают </a:t>
            </a:r>
            <a:r>
              <a:rPr lang="ru-RU" sz="1200" dirty="0" smtClean="0"/>
              <a:t>вертикальные </a:t>
            </a:r>
            <a:r>
              <a:rPr lang="ru-RU" sz="1200" dirty="0"/>
              <a:t>и горизонтальные.</a:t>
            </a:r>
          </a:p>
          <a:p>
            <a:pPr algn="just"/>
            <a:r>
              <a:rPr lang="ru-RU" sz="1200" dirty="0" smtClean="0"/>
              <a:t>     Горизонтальные </a:t>
            </a:r>
            <a:r>
              <a:rPr lang="ru-RU" sz="1200" dirty="0"/>
              <a:t>смоляные ходы проходят по сердцевинным лучам и связаны с вертикальными ходами.</a:t>
            </a:r>
          </a:p>
          <a:p>
            <a:pPr algn="just"/>
            <a:r>
              <a:rPr lang="ru-RU" sz="1200" dirty="0" smtClean="0"/>
              <a:t>     Невооруженным </a:t>
            </a:r>
            <a:r>
              <a:rPr lang="ru-RU" sz="1200" dirty="0"/>
              <a:t>глазом можно рассмотреть только </a:t>
            </a:r>
            <a:r>
              <a:rPr lang="ru-RU" sz="1200" dirty="0" smtClean="0"/>
              <a:t>вертикальные </a:t>
            </a:r>
            <a:r>
              <a:rPr lang="ru-RU" sz="1200" dirty="0"/>
              <a:t>смоляные ходы в виде беловатых точек при поперечном разрезе в поздней зоне годовых слоев. Наиболее крупных разме­ров они бывают у кедра. Больше всего смоляных ходов содер­жит сосна. В ели и лиственнице объем смоляных ходов состав­ляет 0,2% от общего объема древесины. Такой незначительный объем смоляных ходов не оказывает влияния на свойства древе­сины, но заполняющая смоляные ходы смола повышает стойкость древесины против гниения, понижает влагопоглощение ее и уве­личивает теплотворную способность.</a:t>
            </a:r>
          </a:p>
          <a:p>
            <a:pPr algn="just"/>
            <a:r>
              <a:rPr lang="ru-RU" sz="1200" dirty="0" smtClean="0"/>
              <a:t>     Смоляные </a:t>
            </a:r>
            <a:r>
              <a:rPr lang="ru-RU" sz="1200" dirty="0"/>
              <a:t>ходы используют при подсочке для получения смолы. Для этого на небольшой части ствола растущего </a:t>
            </a:r>
            <a:r>
              <a:rPr lang="ru-RU" sz="1200" dirty="0" smtClean="0"/>
              <a:t>дерева </a:t>
            </a:r>
            <a:r>
              <a:rPr lang="ru-RU" sz="1200" dirty="0"/>
              <a:t>— сосны или кедра — снимают кору и вскрывают смоляные ходы, из которых начинает вытекать смола-живица. Так как </a:t>
            </a:r>
            <a:r>
              <a:rPr lang="ru-RU" sz="1200" dirty="0" smtClean="0"/>
              <a:t>горизонтальные </a:t>
            </a:r>
            <a:r>
              <a:rPr lang="ru-RU" sz="1200" dirty="0"/>
              <a:t>и вертикальные смоляные ходы между собой свя­заны, то живица вытекает не только из скрытых наружных, но и из глубоко расположенных смоляных ходов.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7609" y="692696"/>
            <a:ext cx="1746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Смоляные ходы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00198" y="63161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вернуть</a:t>
            </a:r>
            <a:endParaRPr lang="ru-RU" sz="14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128671" y="1580340"/>
            <a:ext cx="3161071" cy="4022553"/>
            <a:chOff x="357158" y="428604"/>
            <a:chExt cx="4286282" cy="6143667"/>
          </a:xfrm>
        </p:grpSpPr>
        <p:pic>
          <p:nvPicPr>
            <p:cNvPr id="20" name="Рисунок 19" descr="Еловый шпон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28604"/>
              <a:ext cx="1285884" cy="193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5344" y="2035258"/>
              <a:ext cx="356819" cy="329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ель</a:t>
              </a:r>
              <a:endParaRPr lang="ru-RU" sz="1400" dirty="0"/>
            </a:p>
          </p:txBody>
        </p:sp>
        <p:pic>
          <p:nvPicPr>
            <p:cNvPr id="21" name="Рисунок 20" descr="kedr.jpg">
              <a:hlinkClick r:id="rId5"/>
            </p:cNvPr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1499871" y="714651"/>
              <a:ext cx="1935701" cy="136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110542" y="2041959"/>
              <a:ext cx="493757" cy="329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кедр</a:t>
              </a:r>
              <a:endParaRPr lang="ru-RU" sz="1400" dirty="0"/>
            </a:p>
          </p:txBody>
        </p:sp>
        <p:pic>
          <p:nvPicPr>
            <p:cNvPr id="25" name="Рисунок 24" descr="pihta.jpg">
              <a:hlinkClick r:id="rId7"/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87" y="2893215"/>
              <a:ext cx="192882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12098" y="4152651"/>
              <a:ext cx="576006" cy="329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пихта</a:t>
              </a:r>
              <a:endParaRPr lang="ru-RU" sz="1400" dirty="0"/>
            </a:p>
          </p:txBody>
        </p:sp>
        <p:pic>
          <p:nvPicPr>
            <p:cNvPr id="26" name="Рисунок 25" descr="сосна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6200000">
              <a:off x="3033463" y="747454"/>
              <a:ext cx="1927639" cy="129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647731" y="2000239"/>
              <a:ext cx="580353" cy="329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сосна</a:t>
              </a:r>
              <a:endParaRPr lang="ru-RU" sz="1400" dirty="0"/>
            </a:p>
          </p:txBody>
        </p:sp>
        <p:pic>
          <p:nvPicPr>
            <p:cNvPr id="29" name="Рисунок 28" descr="D:\Лена\Yew тис_L.jpg"/>
            <p:cNvPicPr/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3000364" y="2857496"/>
              <a:ext cx="1928826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29" descr="listvenica.jpg">
              <a:hlinkClick r:id="rId12"/>
            </p:cNvPr>
            <p:cNvPicPr/>
            <p:nvPr/>
          </p:nvPicPr>
          <p:blipFill>
            <a:blip r:embed="rId13" cstate="screen">
              <a:lum bright="2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00166" y="2857496"/>
              <a:ext cx="1928826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773800" y="4143380"/>
              <a:ext cx="328215" cy="329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тис</a:t>
              </a:r>
              <a:endParaRPr lang="ru-RU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5919" y="4139897"/>
              <a:ext cx="1334594" cy="329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лиственница</a:t>
              </a:r>
              <a:endParaRPr lang="ru-RU" sz="1400" dirty="0"/>
            </a:p>
          </p:txBody>
        </p:sp>
        <p:pic>
          <p:nvPicPr>
            <p:cNvPr id="31" name="Рисунок 30" descr="Кипарис гималайский (Cupressus torulosa)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36018" y="4964916"/>
              <a:ext cx="1928825" cy="128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66" y="4837768"/>
              <a:ext cx="2000263" cy="1540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074403" y="6215082"/>
              <a:ext cx="852053" cy="329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кипарис</a:t>
              </a:r>
              <a:endParaRPr lang="ru-RU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0771" y="6048900"/>
              <a:ext cx="830317" cy="329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секвойя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92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605" y="426663"/>
            <a:ext cx="817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3" action="ppaction://hlinksldjump"/>
              </a:rPr>
              <a:t>П</a:t>
            </a:r>
            <a:r>
              <a:rPr lang="ru-RU" sz="1200" dirty="0" smtClean="0">
                <a:hlinkClick r:id="rId3" action="ppaction://hlinksldjump"/>
              </a:rPr>
              <a:t>роверка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93603" y="565162"/>
            <a:ext cx="124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hlinkClick r:id="rId4" action="ppaction://hlinksldjump"/>
              </a:rPr>
              <a:t>И</a:t>
            </a:r>
            <a:r>
              <a:rPr lang="ru-RU" sz="2000" b="1" dirty="0" smtClean="0">
                <a:hlinkClick r:id="rId4" action="ppaction://hlinksldjump"/>
              </a:rPr>
              <a:t>зучение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6142" y="89268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hlinkClick r:id="rId5" action="ppaction://hlinksldjump"/>
              </a:rPr>
              <a:t>Закрепление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091400" y="292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69224" y="4003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4" action="ppaction://hlinksldjump"/>
              </a:rPr>
              <a:t>2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09382" y="6156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214290"/>
            <a:ext cx="425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Макроскопическое строение древесины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98501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3532" y="133480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1. Заболонь, ядро, спелая древесина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1868" y="170413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hlinkClick r:id="rId7" action="ppaction://hlinksldjump"/>
              </a:rPr>
              <a:t>2. </a:t>
            </a:r>
            <a:r>
              <a:rPr lang="ru-RU" dirty="0" smtClean="0">
                <a:hlinkClick r:id="rId7" action="ppaction://hlinksldjump"/>
              </a:rPr>
              <a:t>Годичные слои, ранняя и поздняя древесина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51868" y="2073465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3. Сердцевинные лучи, сердцевинные повторения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1868" y="2456582"/>
            <a:ext cx="113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4. Сосуды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6732" y="2825914"/>
            <a:ext cx="19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5. Смоляные ходы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8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918" y="463339"/>
            <a:ext cx="817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7" action="ppaction://hlinksldjump"/>
              </a:rPr>
              <a:t>П</a:t>
            </a:r>
            <a:r>
              <a:rPr lang="ru-RU" sz="1200" dirty="0" smtClean="0">
                <a:hlinkClick r:id="rId7" action="ppaction://hlinksldjump"/>
              </a:rPr>
              <a:t>роверка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015518" y="673852"/>
            <a:ext cx="809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8" action="ppaction://hlinksldjump"/>
              </a:rPr>
              <a:t>И</a:t>
            </a:r>
            <a:r>
              <a:rPr lang="ru-RU" sz="1200" dirty="0" smtClean="0">
                <a:hlinkClick r:id="rId8" action="ppaction://hlinksldjump"/>
              </a:rPr>
              <a:t>зучение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03918" y="812351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hlinkClick r:id="rId9" action="ppaction://hlinksldjump"/>
              </a:rPr>
              <a:t>З</a:t>
            </a:r>
            <a:r>
              <a:rPr lang="ru-RU" sz="2000" b="1" dirty="0" smtClean="0">
                <a:hlinkClick r:id="rId9" action="ppaction://hlinksldjump"/>
              </a:rPr>
              <a:t>акрепление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176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29469" y="304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31155" y="371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hlinkClick r:id="rId9" action="ppaction://hlinksldjump"/>
              </a:rPr>
              <a:t>3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214290"/>
            <a:ext cx="425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Макроскопическое строение древесины</a:t>
            </a:r>
            <a:endParaRPr lang="ru-RU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1" b="98729" l="641" r="98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7409" y="2920415"/>
            <a:ext cx="1714608" cy="155734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3635498" y="2735749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осуды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17974" y="3215773"/>
            <a:ext cx="165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Сердцевинные лучи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13725" y="4174552"/>
            <a:ext cx="114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Годичный слой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5" y="1772816"/>
            <a:ext cx="352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Обозначьте стрелками следующие элементы древесины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07914" y="1864567"/>
            <a:ext cx="326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2" action="ppaction://hlinkfile"/>
              </a:rPr>
              <a:t>Тест</a:t>
            </a:r>
            <a:r>
              <a:rPr lang="ru-RU" dirty="0" smtClean="0"/>
              <a:t> Макроскопическое строение древесины</a:t>
            </a: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73" y="1598586"/>
            <a:ext cx="84566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031089" y="4125796"/>
            <a:ext cx="45449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3000" y="2735749"/>
            <a:ext cx="311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4" action="ppaction://hlinkfile"/>
              </a:rPr>
              <a:t>Тест</a:t>
            </a:r>
            <a:r>
              <a:rPr lang="ru-RU" dirty="0" smtClean="0"/>
              <a:t> Ядро, заболонь и спелая древесина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9" name="CommandButton4" r:id="rId2" imgW="762120" imgH="304920"/>
        </mc:Choice>
        <mc:Fallback>
          <p:control name="CommandButton4" r:id="rId2" imgW="762120" imgH="304920">
            <p:pic>
              <p:nvPicPr>
                <p:cNvPr id="0" name="Command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6237288"/>
                  <a:ext cx="762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0" name="CommandButton1" r:id="rId3" imgW="380880" imgH="304920"/>
        </mc:Choice>
        <mc:Fallback>
          <p:control name="CommandButton1" r:id="rId3" imgW="380880" imgH="304920">
            <p:pic>
              <p:nvPicPr>
                <p:cNvPr id="0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6237288"/>
                  <a:ext cx="381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1" name="CommandButton5" r:id="rId4" imgW="762120" imgH="304920"/>
        </mc:Choice>
        <mc:Fallback>
          <p:control name="CommandButton5" r:id="rId4" imgW="762120" imgH="304920">
            <p:pic>
              <p:nvPicPr>
                <p:cNvPr id="0" name="CommandButt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6237288"/>
                  <a:ext cx="762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469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1412776"/>
            <a:ext cx="14322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3206" y="1001547"/>
            <a:ext cx="578166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Л</a:t>
            </a:r>
            <a:r>
              <a:rPr lang="ru-RU" sz="1400" b="1" u="sng" dirty="0"/>
              <a:t>истья (хвоя) - </a:t>
            </a:r>
            <a:r>
              <a:rPr lang="ru-RU" sz="1400" b="1" dirty="0"/>
              <a:t> получают витаминную муку, лекарственные препараты. </a:t>
            </a:r>
            <a:endParaRPr lang="ru-RU" sz="1400" dirty="0"/>
          </a:p>
          <a:p>
            <a:endParaRPr lang="ru-RU" sz="1400" b="1" u="sng" dirty="0" smtClean="0"/>
          </a:p>
          <a:p>
            <a:r>
              <a:rPr lang="ru-RU" sz="1400" b="1" u="sng" dirty="0" smtClean="0"/>
              <a:t>Ветви</a:t>
            </a:r>
            <a:r>
              <a:rPr lang="ru-RU" sz="1400" b="1" dirty="0" smtClean="0"/>
              <a:t> </a:t>
            </a:r>
            <a:r>
              <a:rPr lang="ru-RU" sz="1400" b="1" dirty="0"/>
              <a:t>– технологическая щепа для получения тарного картона и древесноволокнистых плит. </a:t>
            </a:r>
            <a:endParaRPr lang="ru-RU" sz="1400" dirty="0"/>
          </a:p>
          <a:p>
            <a:endParaRPr lang="ru-RU" sz="1400" b="1" u="sng" dirty="0" smtClean="0"/>
          </a:p>
          <a:p>
            <a:r>
              <a:rPr lang="ru-RU" sz="1400" b="1" u="sng" dirty="0" smtClean="0"/>
              <a:t>Ствол </a:t>
            </a:r>
            <a:r>
              <a:rPr lang="ru-RU" sz="1400" b="1" dirty="0"/>
              <a:t>имеет основное промышленное значение.</a:t>
            </a:r>
            <a:endParaRPr lang="ru-RU" sz="1400" dirty="0"/>
          </a:p>
          <a:p>
            <a:r>
              <a:rPr lang="ru-RU" sz="1400" b="1" dirty="0"/>
              <a:t>Ствол – получают бумагу, искусственный шелк, кино-и  фотопленки, клей, лаки,  смолы,  виноградный сахар, этиловый спирт,  древесный спирт, винный спирт, белковые дрожжи, целлофан, целлулоид, уксусная кислота, кожа, вата, мех, искусственное волокно, мел, взрывчатые вещества, вискозные и кордные нити, пластмассы, ванилин, активированный уголь, фурфурол (производство пластмасс, волокон, смол, медицинских препаратов), метанол, углекислота, глюкоза, креозот, метиловый спирт, древесный уголь. </a:t>
            </a:r>
            <a:endParaRPr lang="ru-RU" sz="1400" b="1" dirty="0" smtClean="0"/>
          </a:p>
          <a:p>
            <a:endParaRPr lang="ru-RU" sz="1400" b="1" u="sng" dirty="0"/>
          </a:p>
          <a:p>
            <a:r>
              <a:rPr lang="ru-RU" sz="1400" b="1" u="sng" dirty="0" smtClean="0"/>
              <a:t>Кора</a:t>
            </a:r>
            <a:r>
              <a:rPr lang="ru-RU" sz="1400" b="1" dirty="0" smtClean="0"/>
              <a:t> </a:t>
            </a:r>
            <a:r>
              <a:rPr lang="ru-RU" sz="1400" b="1" dirty="0"/>
              <a:t>используется для дубления кож, получения медицинских препаратов, удобрений, изготовления пробок и теплоизоляционных материалов, строительных плит; из луба получают мочало, рогожи, веревки; кора березы – сырье для получения дегтя. </a:t>
            </a:r>
            <a:endParaRPr lang="ru-RU" sz="1400" dirty="0"/>
          </a:p>
          <a:p>
            <a:endParaRPr lang="ru-RU" sz="1400" b="1" u="sng" dirty="0"/>
          </a:p>
          <a:p>
            <a:r>
              <a:rPr lang="ru-RU" sz="1400" b="1" u="sng" dirty="0" smtClean="0"/>
              <a:t>Корни </a:t>
            </a:r>
            <a:r>
              <a:rPr lang="ru-RU" sz="1400" b="1" dirty="0"/>
              <a:t>используются как второсортное топливо; пни и корни сосны служат сырьем для получения канифоли и скипидара. 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части дерева и их сырьевое значение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00198" y="63161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1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043" y="4585207"/>
            <a:ext cx="3278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1- поперечный разрез (торцовый)</a:t>
            </a:r>
          </a:p>
          <a:p>
            <a:r>
              <a:rPr lang="ru-RU" sz="1400" dirty="0" smtClean="0"/>
              <a:t>2- радиальный разрез</a:t>
            </a:r>
          </a:p>
          <a:p>
            <a:r>
              <a:rPr lang="ru-RU" sz="1400" dirty="0" smtClean="0"/>
              <a:t>3- тангенциальный разрез</a:t>
            </a:r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6450" y="332655"/>
            <a:ext cx="8626030" cy="4320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Строение древесины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0198" y="63161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253009" y="1391371"/>
            <a:ext cx="1837877" cy="3189757"/>
            <a:chOff x="255110" y="979370"/>
            <a:chExt cx="3192160" cy="4810125"/>
          </a:xfrm>
        </p:grpSpPr>
        <p:cxnSp>
          <p:nvCxnSpPr>
            <p:cNvPr id="3130" name="Прямая соединительная линия 3129"/>
            <p:cNvCxnSpPr>
              <a:endCxn id="3074" idx="2"/>
            </p:cNvCxnSpPr>
            <p:nvPr/>
          </p:nvCxnSpPr>
          <p:spPr>
            <a:xfrm>
              <a:off x="353411" y="4921479"/>
              <a:ext cx="1382837" cy="868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8" name="Группа 3157"/>
            <p:cNvGrpSpPr/>
            <p:nvPr/>
          </p:nvGrpSpPr>
          <p:grpSpPr>
            <a:xfrm>
              <a:off x="255110" y="979370"/>
              <a:ext cx="3192160" cy="4810125"/>
              <a:chOff x="83696" y="910247"/>
              <a:chExt cx="3192160" cy="4810125"/>
            </a:xfrm>
          </p:grpSpPr>
          <p:grpSp>
            <p:nvGrpSpPr>
              <p:cNvPr id="3157" name="Группа 3156"/>
              <p:cNvGrpSpPr/>
              <p:nvPr/>
            </p:nvGrpSpPr>
            <p:grpSpPr>
              <a:xfrm>
                <a:off x="83696" y="910247"/>
                <a:ext cx="3192160" cy="4810125"/>
                <a:chOff x="83696" y="910247"/>
                <a:chExt cx="3192160" cy="4810125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CCAACC"/>
                    </a:clrFrom>
                    <a:clrTo>
                      <a:srgbClr val="CCAACC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396" b="100000" l="1608" r="100000">
                              <a14:backgroundMark x1="2572" y1="35842" x2="2572" y2="35842"/>
                              <a14:backgroundMark x1="12219" y1="32277" x2="12219" y2="32277"/>
                              <a14:backgroundMark x1="11897" y1="19010" x2="11897" y2="19010"/>
                              <a14:backgroundMark x1="12862" y1="15446" x2="12862" y2="15446"/>
                              <a14:backgroundMark x1="14469" y1="12079" x2="14469" y2="12079"/>
                              <a14:backgroundMark x1="16720" y1="9505" x2="16720" y2="9505"/>
                              <a14:backgroundMark x1="20579" y1="6931" x2="20579" y2="6931"/>
                              <a14:backgroundMark x1="25080" y1="4752" x2="25080" y2="4752"/>
                              <a14:backgroundMark x1="28617" y1="4356" x2="28617" y2="4356"/>
                              <a14:backgroundMark x1="32476" y1="2970" x2="32476" y2="2970"/>
                              <a14:backgroundMark x1="36656" y1="2178" x2="36656" y2="2178"/>
                              <a14:backgroundMark x1="40193" y1="1386" x2="40193" y2="1386"/>
                              <a14:backgroundMark x1="40514" y1="1386" x2="41801" y2="1386"/>
                              <a14:backgroundMark x1="44051" y1="1188" x2="44051" y2="1188"/>
                              <a14:backgroundMark x1="47588" y1="1386" x2="47588" y2="1386"/>
                              <a14:backgroundMark x1="51125" y1="1386" x2="51125" y2="1386"/>
                              <a14:backgroundMark x1="54341" y1="1188" x2="54341" y2="1188"/>
                              <a14:backgroundMark x1="57878" y1="1584" x2="57878" y2="1584"/>
                              <a14:backgroundMark x1="61093" y1="1980" x2="61093" y2="1980"/>
                              <a14:backgroundMark x1="64630" y1="2376" x2="64630" y2="2376"/>
                              <a14:backgroundMark x1="67524" y1="3168" x2="67524" y2="3168"/>
                              <a14:backgroundMark x1="70418" y1="3564" x2="70418" y2="3564"/>
                              <a14:backgroundMark x1="72990" y1="4554" x2="72990" y2="4554"/>
                              <a14:backgroundMark x1="75563" y1="5347" x2="75563" y2="5347"/>
                              <a14:backgroundMark x1="77492" y1="6139" x2="77492" y2="6139"/>
                              <a14:backgroundMark x1="79421" y1="7129" x2="79421" y2="7129"/>
                              <a14:backgroundMark x1="81350" y1="8119" x2="81350" y2="8119"/>
                              <a14:backgroundMark x1="82637" y1="9307" x2="82637" y2="9307"/>
                              <a14:backgroundMark x1="84244" y1="10891" x2="84244" y2="10891"/>
                              <a14:backgroundMark x1="85531" y1="12079" x2="85531" y2="12079"/>
                              <a14:backgroundMark x1="86495" y1="13465" x2="86495" y2="13465"/>
                              <a14:backgroundMark x1="86817" y1="14851" x2="86817" y2="14851"/>
                              <a14:backgroundMark x1="87138" y1="16238" x2="87138" y2="16238"/>
                              <a14:backgroundMark x1="98392" y1="11881" x2="98392" y2="11881"/>
                              <a14:backgroundMark x1="99035" y1="11881" x2="99035" y2="11881"/>
                              <a14:backgroundMark x1="98714" y1="11683" x2="98714" y2="11683"/>
                              <a14:backgroundMark x1="98714" y1="57426" x2="98714" y2="57426"/>
                              <a14:backgroundMark x1="95820" y1="58614" x2="95820" y2="58614"/>
                              <a14:backgroundMark x1="95820" y1="79010" x2="95820" y2="79010"/>
                              <a14:backgroundMark x1="95498" y1="79604" x2="95498" y2="79604"/>
                              <a14:backgroundMark x1="47267" y1="99604" x2="47267" y2="99604"/>
                              <a14:backgroundMark x1="2894" y1="81584" x2="2894" y2="81584"/>
                              <a14:backgroundMark x1="1929" y1="36040" x2="1929" y2="36040"/>
                              <a14:backgroundMark x1="5145" y1="81188" x2="5145" y2="81188"/>
                              <a14:backgroundMark x1="11897" y1="78614" x2="11897" y2="78614"/>
                              <a14:backgroundMark x1="45981" y1="97822" x2="45981" y2="97822"/>
                              <a14:backgroundMark x1="45981" y1="95248" x2="45981" y2="95248"/>
                              <a14:backgroundMark x1="49196" y1="95248" x2="49196" y2="95248"/>
                              <a14:backgroundMark x1="49518" y1="97426" x2="49518" y2="97426"/>
                              <a14:backgroundMark x1="93569" y1="79010" x2="93569" y2="79010"/>
                              <a14:backgroundMark x1="89389" y1="77228" x2="89389" y2="77228"/>
                              <a14:backgroundMark x1="87781" y1="79010" x2="87781" y2="79010"/>
                              <a14:backgroundMark x1="86174" y1="81188" x2="86174" y2="81188"/>
                              <a14:backgroundMark x1="84244" y1="82376" x2="84244" y2="82376"/>
                              <a14:backgroundMark x1="81350" y1="83960" x2="81350" y2="83960"/>
                              <a14:backgroundMark x1="78135" y1="85545" x2="78135" y2="85545"/>
                              <a14:backgroundMark x1="74598" y1="86931" x2="74598" y2="86931"/>
                              <a14:backgroundMark x1="70418" y1="87921" x2="70418" y2="87921"/>
                              <a14:backgroundMark x1="66881" y1="88713" x2="66881" y2="88713"/>
                              <a14:backgroundMark x1="63023" y1="89505" x2="63023" y2="89505"/>
                              <a14:backgroundMark x1="59486" y1="90099" x2="59486" y2="90099"/>
                              <a14:backgroundMark x1="56592" y1="90693" x2="56592" y2="90693"/>
                              <a14:backgroundMark x1="52090" y1="90693" x2="52090" y2="90693"/>
                              <a14:backgroundMark x1="48232" y1="90693" x2="48232" y2="90693"/>
                              <a14:backgroundMark x1="43730" y1="90495" x2="43730" y2="90495"/>
                              <a14:backgroundMark x1="39871" y1="89703" x2="39871" y2="89703"/>
                              <a14:backgroundMark x1="36013" y1="89307" x2="36013" y2="89307"/>
                              <a14:backgroundMark x1="31833" y1="88515" x2="31833" y2="88515"/>
                              <a14:backgroundMark x1="28296" y1="87723" x2="28296" y2="87723"/>
                              <a14:backgroundMark x1="24759" y1="86733" x2="24759" y2="86733"/>
                              <a14:backgroundMark x1="21543" y1="85941" x2="21543" y2="85941"/>
                              <a14:backgroundMark x1="18328" y1="84356" x2="18328" y2="84356"/>
                              <a14:backgroundMark x1="15756" y1="82970" x2="15756" y2="82970"/>
                              <a14:backgroundMark x1="13505" y1="81782" x2="13505" y2="81782"/>
                              <a14:backgroundMark x1="11897" y1="79604" x2="11897" y2="79604"/>
                            </a14:backgroundRemoval>
                          </a14:imgEffect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96" y="910247"/>
                  <a:ext cx="2962275" cy="48101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2395020" y="1412776"/>
                  <a:ext cx="808828" cy="460078"/>
                </a:xfrm>
                <a:prstGeom prst="line">
                  <a:avLst/>
                </a:prstGeom>
                <a:ln w="254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7" name="Прямая соединительная линия 3076"/>
                <p:cNvCxnSpPr/>
                <p:nvPr/>
              </p:nvCxnSpPr>
              <p:spPr>
                <a:xfrm>
                  <a:off x="2576133" y="2384092"/>
                  <a:ext cx="432422" cy="2412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1" name="Прямая соединительная линия 3080"/>
                <p:cNvCxnSpPr/>
                <p:nvPr/>
              </p:nvCxnSpPr>
              <p:spPr>
                <a:xfrm flipV="1">
                  <a:off x="2576133" y="3501008"/>
                  <a:ext cx="699723" cy="41888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9" name="Прямая соединительная линия 3098"/>
                <p:cNvCxnSpPr/>
                <p:nvPr/>
              </p:nvCxnSpPr>
              <p:spPr>
                <a:xfrm>
                  <a:off x="3203848" y="1412776"/>
                  <a:ext cx="36004" cy="21339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3" name="Прямая соединительная линия 3102"/>
                <p:cNvCxnSpPr/>
                <p:nvPr/>
              </p:nvCxnSpPr>
              <p:spPr>
                <a:xfrm>
                  <a:off x="2497982" y="4403505"/>
                  <a:ext cx="547989" cy="40888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7" name="Прямая соединительная линия 3106"/>
                <p:cNvCxnSpPr/>
                <p:nvPr/>
              </p:nvCxnSpPr>
              <p:spPr>
                <a:xfrm>
                  <a:off x="3008555" y="2613520"/>
                  <a:ext cx="37416" cy="21988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2" name="Прямая соединительная линия 3121"/>
                <p:cNvCxnSpPr/>
                <p:nvPr/>
              </p:nvCxnSpPr>
              <p:spPr>
                <a:xfrm flipH="1">
                  <a:off x="181997" y="4568594"/>
                  <a:ext cx="413475" cy="2837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7" name="Прямая соединительная линия 3126"/>
                <p:cNvCxnSpPr/>
                <p:nvPr/>
              </p:nvCxnSpPr>
              <p:spPr>
                <a:xfrm flipH="1">
                  <a:off x="181997" y="2297363"/>
                  <a:ext cx="546701" cy="3719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9" name="Прямая соединительная линия 3138"/>
                <p:cNvCxnSpPr>
                  <a:endCxn id="3074" idx="2"/>
                </p:cNvCxnSpPr>
                <p:nvPr/>
              </p:nvCxnSpPr>
              <p:spPr>
                <a:xfrm flipH="1">
                  <a:off x="1564834" y="4812390"/>
                  <a:ext cx="1481137" cy="90798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6" name="Прямая соединительная линия 3145"/>
                <p:cNvCxnSpPr/>
                <p:nvPr/>
              </p:nvCxnSpPr>
              <p:spPr>
                <a:xfrm flipV="1">
                  <a:off x="181997" y="2669295"/>
                  <a:ext cx="0" cy="218306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53" name="TextBox 3152"/>
                <p:cNvSpPr txBox="1"/>
                <p:nvPr/>
              </p:nvSpPr>
              <p:spPr>
                <a:xfrm>
                  <a:off x="2901540" y="1549943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 smtClean="0"/>
                    <a:t>3</a:t>
                  </a:r>
                  <a:endParaRPr lang="ru-RU" sz="1600" dirty="0"/>
                </a:p>
              </p:txBody>
            </p:sp>
            <p:sp>
              <p:nvSpPr>
                <p:cNvPr id="3154" name="TextBox 3153"/>
                <p:cNvSpPr txBox="1"/>
                <p:nvPr/>
              </p:nvSpPr>
              <p:spPr>
                <a:xfrm>
                  <a:off x="2708313" y="2609386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 smtClean="0"/>
                    <a:t>2</a:t>
                  </a:r>
                  <a:endParaRPr lang="ru-RU" sz="1600" dirty="0"/>
                </a:p>
              </p:txBody>
            </p:sp>
            <p:sp>
              <p:nvSpPr>
                <p:cNvPr id="3155" name="TextBox 3154"/>
                <p:cNvSpPr txBox="1"/>
                <p:nvPr/>
              </p:nvSpPr>
              <p:spPr>
                <a:xfrm>
                  <a:off x="1420402" y="5286364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 smtClean="0"/>
                    <a:t>1</a:t>
                  </a:r>
                  <a:endParaRPr lang="ru-RU" sz="1600" dirty="0"/>
                </a:p>
              </p:txBody>
            </p:sp>
          </p:grpSp>
          <p:sp>
            <p:nvSpPr>
              <p:cNvPr id="3156" name="TextBox 3155"/>
              <p:cNvSpPr txBox="1"/>
              <p:nvPr/>
            </p:nvSpPr>
            <p:spPr>
              <a:xfrm>
                <a:off x="194817" y="267450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/>
                  <a:t>2</a:t>
                </a:r>
                <a:endParaRPr lang="ru-RU" sz="1600" dirty="0"/>
              </a:p>
            </p:txBody>
          </p:sp>
        </p:grpSp>
      </p:grpSp>
      <p:grpSp>
        <p:nvGrpSpPr>
          <p:cNvPr id="3210" name="Группа 3209"/>
          <p:cNvGrpSpPr/>
          <p:nvPr/>
        </p:nvGrpSpPr>
        <p:grpSpPr>
          <a:xfrm>
            <a:off x="3779912" y="1872058"/>
            <a:ext cx="4192051" cy="2106957"/>
            <a:chOff x="3087478" y="1773885"/>
            <a:chExt cx="6307490" cy="3276520"/>
          </a:xfrm>
        </p:grpSpPr>
        <p:grpSp>
          <p:nvGrpSpPr>
            <p:cNvPr id="3209" name="Группа 3208"/>
            <p:cNvGrpSpPr/>
            <p:nvPr/>
          </p:nvGrpSpPr>
          <p:grpSpPr>
            <a:xfrm>
              <a:off x="3087478" y="1773885"/>
              <a:ext cx="6307490" cy="3276520"/>
              <a:chOff x="3087478" y="1773885"/>
              <a:chExt cx="6307490" cy="327652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2F1EE"/>
                  </a:clrFrom>
                  <a:clrTo>
                    <a:srgbClr val="F2F1EE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607" b="95745" l="3093" r="9801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906" y="2041685"/>
                <a:ext cx="3501579" cy="2682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7740349" y="1972003"/>
                <a:ext cx="1095250" cy="3492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заболонь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083313" y="3931457"/>
                <a:ext cx="1311655" cy="59294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годичный слой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204549" y="1773885"/>
                <a:ext cx="695399" cy="3962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ядро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290510" y="1927521"/>
                <a:ext cx="1465307" cy="3843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сердцевина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087478" y="2460436"/>
                <a:ext cx="1794559" cy="5710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сердцевинный луч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412513" y="3767620"/>
                <a:ext cx="1438751" cy="5974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пробковый слой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933777" y="4683708"/>
                <a:ext cx="629713" cy="3666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луб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899948" y="4676729"/>
                <a:ext cx="1087710" cy="36669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камбий</a:t>
                </a:r>
              </a:p>
            </p:txBody>
          </p:sp>
          <p:cxnSp>
            <p:nvCxnSpPr>
              <p:cNvPr id="3160" name="Прямая соединительная линия 3159"/>
              <p:cNvCxnSpPr/>
              <p:nvPr/>
            </p:nvCxnSpPr>
            <p:spPr>
              <a:xfrm flipV="1">
                <a:off x="7395381" y="2238547"/>
                <a:ext cx="344971" cy="3208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3" name="Прямая соединительная линия 3162"/>
              <p:cNvCxnSpPr/>
              <p:nvPr/>
            </p:nvCxnSpPr>
            <p:spPr>
              <a:xfrm flipH="1" flipV="1">
                <a:off x="6447957" y="2138330"/>
                <a:ext cx="212275" cy="5257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6" name="Прямая соединительная линия 3165"/>
              <p:cNvCxnSpPr/>
              <p:nvPr/>
            </p:nvCxnSpPr>
            <p:spPr>
              <a:xfrm flipH="1" flipV="1">
                <a:off x="5495374" y="2311866"/>
                <a:ext cx="1178074" cy="5393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9" name="Прямая соединительная линия 3168"/>
              <p:cNvCxnSpPr/>
              <p:nvPr/>
            </p:nvCxnSpPr>
            <p:spPr>
              <a:xfrm flipH="1" flipV="1">
                <a:off x="4890790" y="2777533"/>
                <a:ext cx="482054" cy="1372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2" name="Прямая соединительная линия 3171"/>
              <p:cNvCxnSpPr/>
              <p:nvPr/>
            </p:nvCxnSpPr>
            <p:spPr>
              <a:xfrm flipH="1">
                <a:off x="5364088" y="4365104"/>
                <a:ext cx="432048" cy="3186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5" name="Прямая соединительная линия 3174"/>
              <p:cNvCxnSpPr/>
              <p:nvPr/>
            </p:nvCxnSpPr>
            <p:spPr>
              <a:xfrm>
                <a:off x="6833486" y="4430161"/>
                <a:ext cx="258794" cy="2465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1" name="Прямая соединительная линия 3180"/>
              <p:cNvCxnSpPr>
                <a:stCxn id="3198" idx="1"/>
              </p:cNvCxnSpPr>
              <p:nvPr/>
            </p:nvCxnSpPr>
            <p:spPr>
              <a:xfrm>
                <a:off x="7952252" y="3728932"/>
                <a:ext cx="246873" cy="1894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3" name="Прямая соединительная линия 3192"/>
              <p:cNvCxnSpPr>
                <a:endCxn id="11" idx="3"/>
              </p:cNvCxnSpPr>
              <p:nvPr/>
            </p:nvCxnSpPr>
            <p:spPr>
              <a:xfrm flipH="1">
                <a:off x="4851264" y="3839894"/>
                <a:ext cx="271797" cy="2264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98" name="Правая фигурная скобка 3197"/>
            <p:cNvSpPr/>
            <p:nvPr/>
          </p:nvSpPr>
          <p:spPr>
            <a:xfrm rot="13318192" flipH="1">
              <a:off x="7879064" y="3646141"/>
              <a:ext cx="83955" cy="109439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960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66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Заболонь, ядро, спелая древесина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00198" y="63161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9516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/>
              <a:t>     </a:t>
            </a:r>
            <a:r>
              <a:rPr lang="ru-RU" sz="1200" dirty="0"/>
              <a:t>По мере роста дерева старые годовые слои приобретают твердость и плотность. Слои же, расположенные ближе к коре, бывают наиболее влажные и рыхлые.</a:t>
            </a:r>
          </a:p>
          <a:p>
            <a:pPr algn="just"/>
            <a:r>
              <a:rPr lang="ru-RU" sz="1200" dirty="0" smtClean="0"/>
              <a:t>     У </a:t>
            </a:r>
            <a:r>
              <a:rPr lang="ru-RU" sz="1200" dirty="0"/>
              <a:t>некоторых пород часть древесины, расположенная ближе к сердцевине, имеет более темный цвет; в этом случае она называется </a:t>
            </a:r>
            <a:r>
              <a:rPr lang="ru-RU" sz="1200" u="sng" dirty="0"/>
              <a:t>ядром</a:t>
            </a:r>
            <a:r>
              <a:rPr lang="ru-RU" sz="1200" dirty="0"/>
              <a:t>, периферическая древесина — </a:t>
            </a:r>
            <a:r>
              <a:rPr lang="ru-RU" sz="1200" u="sng" dirty="0"/>
              <a:t>заболонью</a:t>
            </a:r>
            <a:r>
              <a:rPr lang="ru-RU" sz="1200" dirty="0"/>
              <a:t>, а такие породы называются </a:t>
            </a:r>
            <a:r>
              <a:rPr lang="ru-RU" sz="1200" u="sng" dirty="0" smtClean="0"/>
              <a:t>ядровыми</a:t>
            </a:r>
            <a:r>
              <a:rPr lang="ru-RU" sz="1200" dirty="0" smtClean="0"/>
              <a:t>. К </a:t>
            </a:r>
            <a:r>
              <a:rPr lang="ru-RU" sz="1200" dirty="0"/>
              <a:t>ядровым породам относятся: сосна, </a:t>
            </a:r>
            <a:r>
              <a:rPr lang="ru-RU" sz="1200" dirty="0" smtClean="0"/>
              <a:t>листвен­ница, кедр, дуб</a:t>
            </a:r>
            <a:r>
              <a:rPr lang="ru-RU" sz="1200" dirty="0"/>
              <a:t>, </a:t>
            </a:r>
            <a:r>
              <a:rPr lang="ru-RU" sz="1200" dirty="0" smtClean="0"/>
              <a:t>вяз</a:t>
            </a:r>
            <a:r>
              <a:rPr lang="ru-RU" sz="1200" dirty="0"/>
              <a:t>, тополь, ясень, </a:t>
            </a:r>
            <a:r>
              <a:rPr lang="ru-RU" sz="1200" dirty="0" smtClean="0"/>
              <a:t>ильм и др.</a:t>
            </a:r>
            <a:endParaRPr lang="ru-RU" sz="1200" dirty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Породы</a:t>
            </a:r>
            <a:r>
              <a:rPr lang="ru-RU" sz="1200" dirty="0"/>
              <a:t>, у которых цвет древесины по направлению от сердцевины к коре одинаковый, называются </a:t>
            </a:r>
            <a:r>
              <a:rPr lang="ru-RU" sz="1200" u="sng" dirty="0" err="1"/>
              <a:t>безъядровыми</a:t>
            </a:r>
            <a:r>
              <a:rPr lang="ru-RU" sz="1200" dirty="0"/>
              <a:t>. </a:t>
            </a:r>
            <a:endParaRPr lang="ru-RU" sz="1200" dirty="0" smtClean="0"/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</a:t>
            </a:r>
            <a:r>
              <a:rPr lang="ru-RU" sz="1200" dirty="0" err="1" smtClean="0"/>
              <a:t>Безъядровые</a:t>
            </a:r>
            <a:r>
              <a:rPr lang="ru-RU" sz="1200" dirty="0" smtClean="0"/>
              <a:t> </a:t>
            </a:r>
            <a:r>
              <a:rPr lang="ru-RU" sz="1200" dirty="0"/>
              <a:t>породы подразделяют на </a:t>
            </a:r>
            <a:r>
              <a:rPr lang="ru-RU" sz="1200" u="sng" dirty="0" err="1"/>
              <a:t>спелодревесные</a:t>
            </a:r>
            <a:r>
              <a:rPr lang="ru-RU" sz="1200" dirty="0"/>
              <a:t> и </a:t>
            </a:r>
            <a:r>
              <a:rPr lang="ru-RU" sz="1200" u="sng" dirty="0"/>
              <a:t>заболонные</a:t>
            </a:r>
            <a:r>
              <a:rPr lang="ru-RU" sz="1200" dirty="0"/>
              <a:t>. </a:t>
            </a:r>
            <a:endParaRPr lang="ru-RU" sz="1200" dirty="0" smtClean="0"/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У </a:t>
            </a:r>
            <a:r>
              <a:rPr lang="ru-RU" sz="1200" u="sng" dirty="0" err="1"/>
              <a:t>спелодревесных</a:t>
            </a:r>
            <a:r>
              <a:rPr lang="ru-RU" sz="1200" dirty="0"/>
              <a:t> пород более глубокие слои древесины по цвету не отличаются от слоев молодых, но строение и свойства они имеют одинаковые с ядровой </a:t>
            </a:r>
            <a:r>
              <a:rPr lang="ru-RU" sz="1200" dirty="0" smtClean="0"/>
              <a:t>древесиной, т. е. центральная </a:t>
            </a:r>
            <a:r>
              <a:rPr lang="ru-RU" sz="1200" dirty="0"/>
              <a:t>часть ствола от­личается от периферийной только меньшим содержанием воды. Таковы ель, пихта, бук, липа и др. </a:t>
            </a:r>
            <a:endParaRPr lang="ru-RU" sz="1200" dirty="0" smtClean="0"/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У </a:t>
            </a:r>
            <a:r>
              <a:rPr lang="ru-RU" sz="1200" u="sng" dirty="0"/>
              <a:t>заболонных</a:t>
            </a:r>
            <a:r>
              <a:rPr lang="ru-RU" sz="1200" dirty="0"/>
              <a:t> пород строение древесины по всей толще ствола одинаковое, сходное со строением </a:t>
            </a:r>
            <a:r>
              <a:rPr lang="ru-RU" sz="1200" dirty="0" smtClean="0"/>
              <a:t>заболони, т. е. между </a:t>
            </a:r>
            <a:r>
              <a:rPr lang="ru-RU" sz="1200" dirty="0"/>
              <a:t>центральной и периферийной зона­ми нет разницы ни по цвету, ни по </a:t>
            </a:r>
            <a:r>
              <a:rPr lang="ru-RU" sz="1200" dirty="0" smtClean="0"/>
              <a:t>влажности. К </a:t>
            </a:r>
            <a:r>
              <a:rPr lang="ru-RU" sz="1200" u="sng" dirty="0" smtClean="0"/>
              <a:t>заболонным</a:t>
            </a:r>
            <a:r>
              <a:rPr lang="ru-RU" sz="1200" dirty="0" smtClean="0"/>
              <a:t> породам относятся береза</a:t>
            </a:r>
            <a:r>
              <a:rPr lang="ru-RU" sz="1200" dirty="0"/>
              <a:t>, осина, ольха, граб, клен и др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</a:t>
            </a:r>
          </a:p>
          <a:p>
            <a:pPr algn="just"/>
            <a:r>
              <a:rPr lang="ru-RU" sz="1200" dirty="0" smtClean="0"/>
              <a:t>     У </a:t>
            </a:r>
            <a:r>
              <a:rPr lang="ru-RU" sz="1200" dirty="0"/>
              <a:t>некоторых </a:t>
            </a:r>
            <a:r>
              <a:rPr lang="ru-RU" sz="1200" dirty="0" err="1"/>
              <a:t>безъядровых</a:t>
            </a:r>
            <a:r>
              <a:rPr lang="ru-RU" sz="1200" dirty="0"/>
              <a:t> пород наблюдается потемнение центральной части ствола, создающее впечатление наличия ядра. Такое явление носит название </a:t>
            </a:r>
            <a:r>
              <a:rPr lang="ru-RU" sz="1200" u="sng" dirty="0"/>
              <a:t>ложного ядра</a:t>
            </a:r>
            <a:r>
              <a:rPr lang="ru-RU" sz="1200" dirty="0"/>
              <a:t>. Ложное ядро нередко бывает у березы, бука, клена, осины</a:t>
            </a:r>
            <a:r>
              <a:rPr lang="ru-RU" sz="1200" dirty="0" smtClean="0"/>
              <a:t>.</a:t>
            </a:r>
          </a:p>
        </p:txBody>
      </p:sp>
      <p:grpSp>
        <p:nvGrpSpPr>
          <p:cNvPr id="3101" name="Группа 3100"/>
          <p:cNvGrpSpPr/>
          <p:nvPr/>
        </p:nvGrpSpPr>
        <p:grpSpPr>
          <a:xfrm>
            <a:off x="953224" y="938959"/>
            <a:ext cx="3274912" cy="3976555"/>
            <a:chOff x="286543" y="916951"/>
            <a:chExt cx="4624072" cy="5711652"/>
          </a:xfrm>
        </p:grpSpPr>
        <p:sp>
          <p:nvSpPr>
            <p:cNvPr id="3095" name="TextBox 3094"/>
            <p:cNvSpPr txBox="1"/>
            <p:nvPr/>
          </p:nvSpPr>
          <p:spPr>
            <a:xfrm>
              <a:off x="460025" y="2783285"/>
              <a:ext cx="907212" cy="2796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заболонь</a:t>
              </a:r>
              <a:endParaRPr lang="ru-RU" sz="1400" dirty="0"/>
            </a:p>
          </p:txBody>
        </p:sp>
        <p:sp>
          <p:nvSpPr>
            <p:cNvPr id="3096" name="TextBox 3095"/>
            <p:cNvSpPr txBox="1"/>
            <p:nvPr/>
          </p:nvSpPr>
          <p:spPr>
            <a:xfrm>
              <a:off x="1771835" y="2781300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ядро</a:t>
              </a:r>
              <a:endParaRPr lang="ru-RU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12450" y="2732213"/>
              <a:ext cx="907212" cy="2796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заболонь</a:t>
              </a:r>
              <a:endParaRPr lang="ru-RU" sz="1400" dirty="0"/>
            </a:p>
          </p:txBody>
        </p:sp>
        <p:sp>
          <p:nvSpPr>
            <p:cNvPr id="3097" name="TextBox 3096"/>
            <p:cNvSpPr txBox="1"/>
            <p:nvPr/>
          </p:nvSpPr>
          <p:spPr>
            <a:xfrm>
              <a:off x="628223" y="3089075"/>
              <a:ext cx="1601629" cy="55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dirty="0" smtClean="0"/>
                <a:t>Ядровая порода (дуб)</a:t>
              </a:r>
              <a:endParaRPr lang="ru-RU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82835" y="3065094"/>
              <a:ext cx="2071861" cy="55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dirty="0" smtClean="0"/>
                <a:t>Заболонная порода (береза)</a:t>
              </a:r>
              <a:endParaRPr lang="ru-RU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6543" y="5486391"/>
              <a:ext cx="907212" cy="2796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 smtClean="0"/>
                <a:t>заболонь</a:t>
              </a:r>
              <a:endParaRPr lang="ru-RU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58466" y="5481810"/>
              <a:ext cx="1741995" cy="2796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dirty="0"/>
                <a:t>с</a:t>
              </a:r>
              <a:r>
                <a:rPr lang="ru-RU" sz="1400" dirty="0" smtClean="0"/>
                <a:t>пелая древесина</a:t>
              </a:r>
              <a:endParaRPr lang="ru-RU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3250" y="5789587"/>
              <a:ext cx="2137549" cy="8390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dirty="0" err="1" smtClean="0"/>
                <a:t>Спелодревесная</a:t>
              </a:r>
              <a:r>
                <a:rPr lang="ru-RU" sz="1400" dirty="0" smtClean="0"/>
                <a:t> порода (каштан конский)</a:t>
              </a:r>
              <a:endParaRPr lang="ru-RU" sz="1400" dirty="0"/>
            </a:p>
          </p:txBody>
        </p:sp>
        <p:pic>
          <p:nvPicPr>
            <p:cNvPr id="63" name="Рисунок 62" descr="Рябина"/>
            <p:cNvPicPr/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" b="100000" l="0" r="994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430" y="3710828"/>
              <a:ext cx="1660296" cy="177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77" name="Прямая соединительная линия 3076"/>
            <p:cNvCxnSpPr/>
            <p:nvPr/>
          </p:nvCxnSpPr>
          <p:spPr>
            <a:xfrm>
              <a:off x="3707904" y="4827421"/>
              <a:ext cx="504056" cy="6944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Рисунок 63" descr="Дуб Красный (Quercus, Red Oak)"/>
            <p:cNvPicPr/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5" b="99140" l="1111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23" y="916951"/>
              <a:ext cx="1601630" cy="1746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1547664" y="2309465"/>
              <a:ext cx="504056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971600" y="2453481"/>
              <a:ext cx="216024" cy="36004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410163" y="5481047"/>
              <a:ext cx="1500452" cy="3094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/>
                <a:t>л</a:t>
              </a:r>
              <a:r>
                <a:rPr lang="ru-RU" sz="1400" dirty="0" smtClean="0"/>
                <a:t>ожное ядро</a:t>
              </a:r>
              <a:endParaRPr lang="ru-RU" sz="1400" dirty="0"/>
            </a:p>
          </p:txBody>
        </p:sp>
        <p:pic>
          <p:nvPicPr>
            <p:cNvPr id="66" name="Рисунок 65" descr="Конский каштан (Aésculus)"/>
            <p:cNvPicPr/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94" l="1237" r="1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23" y="3689812"/>
              <a:ext cx="1695204" cy="1673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80" name="Прямая соединительная линия 3079"/>
            <p:cNvCxnSpPr/>
            <p:nvPr/>
          </p:nvCxnSpPr>
          <p:spPr>
            <a:xfrm>
              <a:off x="1619672" y="4813464"/>
              <a:ext cx="288032" cy="66834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2" name="Прямая соединительная линия 3091"/>
            <p:cNvCxnSpPr/>
            <p:nvPr/>
          </p:nvCxnSpPr>
          <p:spPr>
            <a:xfrm flipH="1">
              <a:off x="910565" y="5009531"/>
              <a:ext cx="300339" cy="4722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Рисунок 67" descr="Берёза (Bétula)"/>
            <p:cNvPicPr/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00" b="98603" l="1556" r="10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062" y="979492"/>
              <a:ext cx="1552202" cy="162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915818" y="2309465"/>
              <a:ext cx="494345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771800" y="5799331"/>
              <a:ext cx="1891641" cy="55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dirty="0" err="1" smtClean="0"/>
                <a:t>Безъядровая</a:t>
              </a:r>
              <a:r>
                <a:rPr lang="ru-RU" sz="1400" dirty="0" smtClean="0"/>
                <a:t> порода (клен)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15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115" y="260648"/>
            <a:ext cx="459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Годичные слои, ранняя и поздняя древесина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0198" y="63161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187624" y="942149"/>
            <a:ext cx="1857759" cy="2416443"/>
            <a:chOff x="831450" y="942149"/>
            <a:chExt cx="2213933" cy="2558859"/>
          </a:xfrm>
        </p:grpSpPr>
        <p:pic>
          <p:nvPicPr>
            <p:cNvPr id="4098" name="Picture 2" descr="F:\Лена\М\строение древесины\Stroenie_derev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50" y="942149"/>
              <a:ext cx="2213933" cy="2558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33315" y="3224009"/>
              <a:ext cx="6120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dirty="0" smtClean="0"/>
                <a:t>дуб</a:t>
              </a:r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21541" y="942150"/>
            <a:ext cx="2054721" cy="2416444"/>
            <a:chOff x="6121541" y="1012513"/>
            <a:chExt cx="2221215" cy="2488495"/>
          </a:xfrm>
        </p:grpSpPr>
        <p:pic>
          <p:nvPicPr>
            <p:cNvPr id="4099" name="Picture 3" descr="F:\Лена\М\строение древесины\002_278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541" y="1012513"/>
              <a:ext cx="2209525" cy="2488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91323" y="3224009"/>
              <a:ext cx="55143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dirty="0" smtClean="0"/>
                <a:t>сосна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94740" y="951353"/>
            <a:ext cx="1954520" cy="2407240"/>
            <a:chOff x="3452628" y="951352"/>
            <a:chExt cx="2238744" cy="255885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52628" y="951352"/>
              <a:ext cx="2238744" cy="2558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934631" y="3233212"/>
              <a:ext cx="7567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dirty="0" smtClean="0"/>
                <a:t>береза</a:t>
              </a:r>
              <a:endParaRPr lang="ru-RU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4108" y="3634741"/>
            <a:ext cx="28988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1- </a:t>
            </a:r>
            <a:r>
              <a:rPr lang="ru-RU" sz="1600" dirty="0" smtClean="0">
                <a:hlinkClick r:id="rId9" action="ppaction://hlinkfile"/>
              </a:rPr>
              <a:t>годичный слой</a:t>
            </a:r>
            <a:endParaRPr lang="ru-RU" sz="1600" dirty="0" smtClean="0"/>
          </a:p>
          <a:p>
            <a:r>
              <a:rPr lang="ru-RU" sz="1600" dirty="0" smtClean="0"/>
              <a:t>2- сердцевинные лучи</a:t>
            </a:r>
          </a:p>
          <a:p>
            <a:r>
              <a:rPr lang="ru-RU" sz="1600" dirty="0" smtClean="0"/>
              <a:t>3- вертикальный смоляной ход</a:t>
            </a:r>
          </a:p>
          <a:p>
            <a:r>
              <a:rPr lang="ru-RU" sz="1600" dirty="0" smtClean="0"/>
              <a:t>4-ранние </a:t>
            </a:r>
            <a:r>
              <a:rPr lang="ru-RU" sz="1600" dirty="0" err="1" smtClean="0"/>
              <a:t>трахеиды</a:t>
            </a:r>
            <a:endParaRPr lang="ru-RU" sz="1600" dirty="0" smtClean="0"/>
          </a:p>
          <a:p>
            <a:r>
              <a:rPr lang="ru-RU" sz="1600" dirty="0" smtClean="0"/>
              <a:t>5- поздняя </a:t>
            </a:r>
            <a:r>
              <a:rPr lang="ru-RU" sz="1600" dirty="0" err="1" smtClean="0"/>
              <a:t>трахеида</a:t>
            </a:r>
            <a:endParaRPr lang="ru-RU" sz="1600" dirty="0" smtClean="0"/>
          </a:p>
          <a:p>
            <a:r>
              <a:rPr lang="ru-RU" sz="1600" dirty="0" smtClean="0"/>
              <a:t>6- окаймленная пора</a:t>
            </a:r>
          </a:p>
          <a:p>
            <a:r>
              <a:rPr lang="ru-RU" sz="1600" dirty="0" smtClean="0"/>
              <a:t>7- лучевая </a:t>
            </a:r>
            <a:r>
              <a:rPr lang="ru-RU" sz="1600" dirty="0" err="1" smtClean="0"/>
              <a:t>трахеида</a:t>
            </a:r>
            <a:endParaRPr lang="ru-RU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44112" y="3634741"/>
            <a:ext cx="38633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8- сосуды</a:t>
            </a:r>
          </a:p>
          <a:p>
            <a:r>
              <a:rPr lang="ru-RU" sz="1600" dirty="0"/>
              <a:t>9- крупный сосуд </a:t>
            </a:r>
            <a:r>
              <a:rPr lang="ru-RU" sz="1600" dirty="0">
                <a:hlinkClick r:id="rId9" action="ppaction://hlinkfile"/>
              </a:rPr>
              <a:t>ранней древесины</a:t>
            </a:r>
            <a:endParaRPr lang="ru-RU" sz="1600" dirty="0"/>
          </a:p>
          <a:p>
            <a:r>
              <a:rPr lang="ru-RU" sz="1600" dirty="0"/>
              <a:t>10- мелкий сосуд </a:t>
            </a:r>
            <a:r>
              <a:rPr lang="ru-RU" sz="1600" dirty="0">
                <a:hlinkClick r:id="rId9" action="ppaction://hlinkfile"/>
              </a:rPr>
              <a:t>поздней древесины</a:t>
            </a:r>
            <a:endParaRPr lang="ru-RU" sz="1600" dirty="0"/>
          </a:p>
          <a:p>
            <a:r>
              <a:rPr lang="ru-RU" sz="1600" dirty="0"/>
              <a:t>11- широкий сердцевинный луч</a:t>
            </a:r>
          </a:p>
          <a:p>
            <a:r>
              <a:rPr lang="ru-RU" sz="1600" dirty="0"/>
              <a:t>12- узкие сердцевинные лучи</a:t>
            </a:r>
          </a:p>
          <a:p>
            <a:r>
              <a:rPr lang="ru-RU" sz="1600" dirty="0"/>
              <a:t>13- </a:t>
            </a:r>
            <a:r>
              <a:rPr lang="ru-RU" sz="1600" dirty="0" err="1"/>
              <a:t>либриформ</a:t>
            </a:r>
            <a:endParaRPr lang="ru-RU" sz="1600" dirty="0"/>
          </a:p>
          <a:p>
            <a:r>
              <a:rPr lang="ru-RU" sz="1600" dirty="0"/>
              <a:t>14- </a:t>
            </a:r>
            <a:r>
              <a:rPr lang="ru-RU" sz="1600" dirty="0" smtClean="0"/>
              <a:t>лестничная перфорация 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115" y="260648"/>
            <a:ext cx="5054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Сердцевинные лучи и сердцевинные повторения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00198" y="63161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</a:t>
            </a:r>
            <a:endParaRPr lang="ru-RU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3968" y="637662"/>
            <a:ext cx="4752528" cy="58169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Сердцевинные лучи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имеются у всех древесных пород: по форме и расположению этих лучей наряду с другими призна­ками отличают эти породы друг от друга. Сердцевинные лучи видны почти на всех разрезах ствола. Каждый сердцевинный луч пронизывает несколько годовых слоев и служит проводником дре­весных соков внутрь ствола.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Одни лучи, называемые первичными, начинаются от сердцевины и идут до коры, пронизывая всю толщу древесины по радиусу. Другие лучи называются вторичными; начинаются они на разном расстоянии от сердцевины, но обязательно доходят до коры и продолжаются в ней. Ширина сердцевинных лучей, в за­висимости от породы, составляет 0,005—1 мм. Сердцевинные лучи подразделяются на широкие — настоящие, ясно видимые невооруженным глазом (дуб, бук, платан); ложно-широкие, состоящие из пучка сближенных узких лучей (граб, ольха); узкие, с трудом различаемые невооруженным глазом (клен, вяз, ильм, карагач, липа); очень узкие, не различаемые невооруженным глазом (осина).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Количество сердцевинных лучей в древесине очень велико, например, у сосны и березы на одном квадратном сантиметр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тангентального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разреза насчитывается свыше 3000, у ели до 440, а у тиса и можжевельника до 15000. Наибольшее число сердцевинных лучей находится в нижней части ствола, а к вершине число их уменьшается, но в области кроны опять возрастает. В древесине хвойных пород на сердцевинные лучи приходится среднем 5—6% общего объема древесины, а у лиственных пород — около 15%.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радиальном разрезе сердцевинные лучи представляют </a:t>
            </a:r>
            <a:r>
              <a:rPr lang="ru-RU" sz="1200" dirty="0" smtClean="0">
                <a:latin typeface="+mj-lt"/>
                <a:ea typeface="Times New Roman" pitchFamily="18" charset="0"/>
                <a:cs typeface="Arial" pitchFamily="34" charset="0"/>
              </a:rPr>
              <a:t>со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бой узкие блестящие полосы, направленные поперек волокон от центра ствола к коре.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тангентальном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разрезе они имеют вид штрихов, направленных вдоль волокон. На поперечном разрезе они видны в виде линий, направленных по радиусам.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1043" name="Группа 1042"/>
          <p:cNvGrpSpPr/>
          <p:nvPr/>
        </p:nvGrpSpPr>
        <p:grpSpPr>
          <a:xfrm>
            <a:off x="1140302" y="827193"/>
            <a:ext cx="2406420" cy="3242299"/>
            <a:chOff x="86148" y="791945"/>
            <a:chExt cx="4066410" cy="5229806"/>
          </a:xfrm>
        </p:grpSpPr>
        <p:sp>
          <p:nvSpPr>
            <p:cNvPr id="7" name="TextBox 6"/>
            <p:cNvSpPr txBox="1"/>
            <p:nvPr/>
          </p:nvSpPr>
          <p:spPr>
            <a:xfrm>
              <a:off x="86148" y="4830291"/>
              <a:ext cx="4066410" cy="11914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dirty="0" smtClean="0"/>
                <a:t>Рис. </a:t>
              </a:r>
              <a:r>
                <a:rPr lang="ru-RU" sz="1200" dirty="0"/>
                <a:t>Сердцевинные лучи:</a:t>
              </a:r>
            </a:p>
            <a:p>
              <a:pPr algn="ctr"/>
              <a:r>
                <a:rPr lang="ru-RU" sz="1200" dirty="0"/>
                <a:t>1 — на поперечном разрезе, </a:t>
              </a:r>
              <a:endParaRPr lang="ru-RU" sz="1200" dirty="0" smtClean="0"/>
            </a:p>
            <a:p>
              <a:pPr algn="ctr"/>
              <a:r>
                <a:rPr lang="ru-RU" sz="1200" dirty="0" smtClean="0"/>
                <a:t>2 </a:t>
              </a:r>
              <a:r>
                <a:rPr lang="ru-RU" sz="1200" dirty="0"/>
                <a:t>— на радиальном разрезе, </a:t>
              </a:r>
              <a:endParaRPr lang="ru-RU" sz="1200" dirty="0" smtClean="0"/>
            </a:p>
            <a:p>
              <a:pPr algn="ctr"/>
              <a:r>
                <a:rPr lang="ru-RU" sz="1200" dirty="0" smtClean="0"/>
                <a:t>3 </a:t>
              </a:r>
              <a:r>
                <a:rPr lang="ru-RU" sz="1200" dirty="0"/>
                <a:t>— на </a:t>
              </a:r>
              <a:r>
                <a:rPr lang="ru-RU" sz="1200" dirty="0" err="1"/>
                <a:t>тангентальном</a:t>
              </a:r>
              <a:r>
                <a:rPr lang="ru-RU" sz="1200" dirty="0"/>
                <a:t> разрезе</a:t>
              </a:r>
            </a:p>
          </p:txBody>
        </p:sp>
        <p:grpSp>
          <p:nvGrpSpPr>
            <p:cNvPr id="1042" name="Группа 1041"/>
            <p:cNvGrpSpPr/>
            <p:nvPr/>
          </p:nvGrpSpPr>
          <p:grpSpPr>
            <a:xfrm>
              <a:off x="185223" y="791945"/>
              <a:ext cx="3932759" cy="3943480"/>
              <a:chOff x="684447" y="1302678"/>
              <a:chExt cx="3932759" cy="394348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342304" y="469286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2</a:t>
                </a:r>
                <a:endParaRPr lang="ru-RU" dirty="0"/>
              </a:p>
            </p:txBody>
          </p:sp>
          <p:grpSp>
            <p:nvGrpSpPr>
              <p:cNvPr id="1041" name="Группа 1040"/>
              <p:cNvGrpSpPr/>
              <p:nvPr/>
            </p:nvGrpSpPr>
            <p:grpSpPr>
              <a:xfrm>
                <a:off x="684447" y="1302678"/>
                <a:ext cx="3932759" cy="3943480"/>
                <a:chOff x="603253" y="1898839"/>
                <a:chExt cx="3932759" cy="394348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880439" y="189883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1</a:t>
                  </a:r>
                  <a:endParaRPr lang="ru-RU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03253" y="512118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3</a:t>
                  </a:r>
                  <a:endParaRPr lang="ru-RU" dirty="0"/>
                </a:p>
              </p:txBody>
            </p:sp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99" b="100000" l="0" r="100000"/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60000">
                  <a:off x="787457" y="1986625"/>
                  <a:ext cx="3748555" cy="3855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H="1" flipV="1">
                  <a:off x="2051720" y="2204864"/>
                  <a:ext cx="360040" cy="78905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flipH="1" flipV="1">
                  <a:off x="2031282" y="2204864"/>
                  <a:ext cx="144016" cy="57432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3261110" y="4365104"/>
                  <a:ext cx="72008" cy="100811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Прямая соединительная линия 1023"/>
                <p:cNvCxnSpPr/>
                <p:nvPr/>
              </p:nvCxnSpPr>
              <p:spPr>
                <a:xfrm>
                  <a:off x="2699792" y="5289026"/>
                  <a:ext cx="597322" cy="8419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Прямая соединительная линия 1030"/>
                <p:cNvCxnSpPr/>
                <p:nvPr/>
              </p:nvCxnSpPr>
              <p:spPr>
                <a:xfrm flipH="1">
                  <a:off x="827584" y="4149080"/>
                  <a:ext cx="968376" cy="10801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Прямая соединительная линия 1034"/>
                <p:cNvCxnSpPr/>
                <p:nvPr/>
              </p:nvCxnSpPr>
              <p:spPr>
                <a:xfrm flipH="1">
                  <a:off x="827584" y="5013176"/>
                  <a:ext cx="864096" cy="21602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252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7588" y="226794"/>
            <a:ext cx="905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Сосуды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00198" y="63161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2067" y="2321475"/>
            <a:ext cx="279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hlinkClick r:id="rId4" action="ppaction://hlinkfile"/>
              </a:rPr>
              <a:t>Кольцесосудистые</a:t>
            </a:r>
            <a:r>
              <a:rPr lang="ru-RU" sz="1400" dirty="0" smtClean="0">
                <a:hlinkClick r:id="rId4" action="ppaction://hlinkfile"/>
              </a:rPr>
              <a:t> породы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067" y="3754965"/>
            <a:ext cx="1653341" cy="12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083" y="794293"/>
            <a:ext cx="1414924" cy="11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755" y="812059"/>
            <a:ext cx="1577270" cy="115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17450"/>
            <a:ext cx="1446475" cy="11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021" y="3764763"/>
            <a:ext cx="1428007" cy="12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2395" y="3754964"/>
            <a:ext cx="811915" cy="12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 descr="F:\Лена\М\породы древесины\тик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1051" y="812059"/>
            <a:ext cx="996617" cy="11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7148" y="5085183"/>
            <a:ext cx="869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эвкалипт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3408" y="5406213"/>
            <a:ext cx="24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hlinkClick r:id="rId4" action="ppaction://hlinkfile"/>
              </a:rPr>
              <a:t>Рассеяннососудистые</a:t>
            </a:r>
            <a:r>
              <a:rPr lang="ru-RU" sz="1400" dirty="0" smtClean="0">
                <a:hlinkClick r:id="rId4" action="ppaction://hlinkfile"/>
              </a:rPr>
              <a:t> породы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6687" y="198415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тик</a:t>
            </a:r>
            <a:endParaRPr lang="ru-RU" sz="1400" dirty="0"/>
          </a:p>
        </p:txBody>
      </p:sp>
      <p:pic>
        <p:nvPicPr>
          <p:cNvPr id="32" name="Рисунок 31" descr="Рябина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359" y="3764763"/>
            <a:ext cx="1010596" cy="12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72512" y="5085184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рябина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1992" y="2022514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тик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815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1361</Words>
  <Application>Microsoft Office PowerPoint</Application>
  <PresentationFormat>Экран (4:3)</PresentationFormat>
  <Paragraphs>171</Paragraphs>
  <Slides>10</Slides>
  <Notes>10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Lena</cp:lastModifiedBy>
  <cp:revision>90</cp:revision>
  <dcterms:created xsi:type="dcterms:W3CDTF">2011-09-20T11:44:34Z</dcterms:created>
  <dcterms:modified xsi:type="dcterms:W3CDTF">2013-05-14T12:38:39Z</dcterms:modified>
</cp:coreProperties>
</file>