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16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7A6625-7371-476F-8FD3-00394E56FD03}" type="datetimeFigureOut">
              <a:rPr lang="ru-RU" smtClean="0"/>
              <a:t>17.01.2013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33F1B3-03E9-42F9-A908-D49AD4683B3E}"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rtclassic.edu.ru/catalog.asp?ob_no=%201803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p:spPr>
      </p:sp>
      <p:sp>
        <p:nvSpPr>
          <p:cNvPr id="655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55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EF4FDF-1A52-4F26-AAA7-2E1A42F64646}"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ru-RU" dirty="0" smtClean="0"/>
              <a:t>Парадный портрет И. А. Голицына традиционен и по композиции, и по репрезентативности общего замысла. А вот </a:t>
            </a:r>
            <a:r>
              <a:rPr lang="ru-RU" dirty="0" smtClean="0">
                <a:hlinkClick r:id="rId3"/>
              </a:rPr>
              <a:t>портрет его супруги</a:t>
            </a:r>
            <a:r>
              <a:rPr lang="ru-RU" dirty="0" smtClean="0"/>
              <a:t>, женщины неординарной, весьма интересен. </a:t>
            </a:r>
          </a:p>
          <a:p>
            <a:pPr eaLnBrk="1" fontAlgn="auto" hangingPunct="1">
              <a:spcBef>
                <a:spcPts val="0"/>
              </a:spcBef>
              <a:spcAft>
                <a:spcPts val="0"/>
              </a:spcAft>
              <a:defRPr/>
            </a:pPr>
            <a:r>
              <a:rPr lang="ru-RU" dirty="0" smtClean="0"/>
              <a:t>Анастасия Петровна Голицына, урожденная княжна Прозоровская, состояла статс-дамой при дворе Екатерины I и была «</a:t>
            </a:r>
            <a:r>
              <a:rPr lang="ru-RU" dirty="0" err="1" smtClean="0"/>
              <a:t>князь-игуменьей</a:t>
            </a:r>
            <a:r>
              <a:rPr lang="ru-RU" dirty="0" smtClean="0"/>
              <a:t> </a:t>
            </a:r>
            <a:r>
              <a:rPr lang="ru-RU" dirty="0" err="1" smtClean="0"/>
              <a:t>Всепьянейшего</a:t>
            </a:r>
            <a:r>
              <a:rPr lang="ru-RU" dirty="0" smtClean="0"/>
              <a:t> </a:t>
            </a:r>
            <a:r>
              <a:rPr lang="ru-RU" dirty="0" err="1" smtClean="0"/>
              <a:t>сумасброднейшего</a:t>
            </a:r>
            <a:r>
              <a:rPr lang="ru-RU" dirty="0" smtClean="0"/>
              <a:t> собора» Петра I. В 1718 году она привлекалась к следствию по делу царевича Алексея и была бита батогами, но через несколько лет (1722) Екатерина вновь приблизила ее. </a:t>
            </a:r>
          </a:p>
          <a:p>
            <a:pPr eaLnBrk="1" fontAlgn="auto" hangingPunct="1">
              <a:spcBef>
                <a:spcPts val="0"/>
              </a:spcBef>
              <a:spcAft>
                <a:spcPts val="0"/>
              </a:spcAft>
              <a:defRPr/>
            </a:pPr>
            <a:r>
              <a:rPr lang="ru-RU" dirty="0" smtClean="0"/>
              <a:t>В 1728 году, когда создавался портрет, Анастасии Петровне было уже очень много лет. Исследователи, писавшие об этом портрете, считали, что Матвееву удалось передать характер модели — «бабы пьяной и глупой». Думается, что характеристика Матвеева значительно богаче. При всей парадности и роскоши аксессуаров (красное платье, сколотое золотой брошью, драгоценные камни застежки, скрепляющей коричневую бархатную накидку-плащ, бриллиантовая оправа миниатюры с изображением царя) на портрете представлена женщина, прожившая жизнь, полную унижений. По воле Петра она была шутихой Екатерины I, и приходо-расходные книги «кабинетным суммам» пестрят упоминаниями имени княгини Голицыной: «Будучи в </a:t>
            </a:r>
            <a:r>
              <a:rPr lang="ru-RU" dirty="0" err="1" smtClean="0"/>
              <a:t>Ревеле</a:t>
            </a:r>
            <a:r>
              <a:rPr lang="ru-RU" dirty="0" smtClean="0"/>
              <a:t> дано по приказу господина вице-адмирала Настасье Голицыной, что ее по рукам били, 10 червонных» (1715); «В </a:t>
            </a:r>
            <a:r>
              <a:rPr lang="ru-RU" dirty="0" err="1" smtClean="0"/>
              <a:t>Шверине</a:t>
            </a:r>
            <a:r>
              <a:rPr lang="ru-RU" dirty="0" smtClean="0"/>
              <a:t> царское величество пожаловало княгине Настасье Голицыной за вытье 20 червонных» (1716); «1722 год. Настасье Голицыной за то, что она перед их величеством плакала, 15 червонных»; «1725 год. Октября в 19 день. В вечернее кушанье указало ее величество государыня императрица пожаловать светлейшей княгине Голицыной 15 червонных, за которые червонные выпила она большой кубок виноградного вина; в </a:t>
            </a:r>
            <a:r>
              <a:rPr lang="ru-RU" dirty="0" err="1" smtClean="0"/>
              <a:t>тож</a:t>
            </a:r>
            <a:r>
              <a:rPr lang="ru-RU" dirty="0" smtClean="0"/>
              <a:t> числе положено в другой кубок 5 червонных, которой она не выпила, и оные червонцы отданы </a:t>
            </a:r>
            <a:r>
              <a:rPr lang="ru-RU" dirty="0" err="1" smtClean="0"/>
              <a:t>муншенку</a:t>
            </a:r>
            <a:r>
              <a:rPr lang="ru-RU" dirty="0" smtClean="0"/>
              <a:t>...» и т. д. </a:t>
            </a:r>
          </a:p>
          <a:p>
            <a:pPr eaLnBrk="1" fontAlgn="auto" hangingPunct="1">
              <a:spcBef>
                <a:spcPts val="0"/>
              </a:spcBef>
              <a:spcAft>
                <a:spcPts val="0"/>
              </a:spcAft>
              <a:defRPr/>
            </a:pPr>
            <a:r>
              <a:rPr lang="ru-RU" dirty="0" smtClean="0"/>
              <a:t>Ни Петр, ни Екатерина не могли, видимо, до конца простить шутихе Голицыной ее участие в деле с царским сыном. Только когда уже не было в живых ни императора, ни императрицы, в недолгий срок единовластия Меншикова и менее чем за месяц до его падения — 17 августа 1727 года — княгине Голицыной возвратили ее доходы. </a:t>
            </a:r>
          </a:p>
          <a:p>
            <a:pPr eaLnBrk="1" fontAlgn="auto" hangingPunct="1">
              <a:spcBef>
                <a:spcPts val="0"/>
              </a:spcBef>
              <a:spcAft>
                <a:spcPts val="0"/>
              </a:spcAft>
              <a:defRPr/>
            </a:pPr>
            <a:r>
              <a:rPr lang="ru-RU" dirty="0" smtClean="0"/>
              <a:t>Андрею Матвееву удалось передать в лице Голицыной выражение недоумения, обиды и жалобы. Взгляд ее представляется не надменным, как пишут некоторые исследователи, а грустным и усталым, в лице — тончайшая смесь брюзгливости и почти детской незащищенности, и это тем удивительнее, что сохранена схема парадного портрета: разворот плеч, гордо посаженная голова, необходимые аксессуары одежды. Не осуждение, а сочувствие к изображенной модели передал нам художник. И в целом создается не категорическая характеристика, а как бы приглашение к размышлению. </a:t>
            </a:r>
          </a:p>
          <a:p>
            <a:pPr eaLnBrk="1" fontAlgn="auto" hangingPunct="1">
              <a:spcBef>
                <a:spcPts val="0"/>
              </a:spcBef>
              <a:spcAft>
                <a:spcPts val="0"/>
              </a:spcAft>
              <a:defRPr/>
            </a:pPr>
            <a:endParaRPr lang="ru-RU" dirty="0"/>
          </a:p>
        </p:txBody>
      </p:sp>
      <p:sp>
        <p:nvSpPr>
          <p:cNvPr id="6758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67FC0D-CD5F-44DF-A277-81B7E7430B59}" type="slidenum">
              <a:rPr lang="ru-RU" smtClean="0"/>
              <a:pPr fontAlgn="base">
                <a:spcBef>
                  <a:spcPct val="0"/>
                </a:spcBef>
                <a:spcAft>
                  <a:spcPct val="0"/>
                </a:spcAft>
                <a:defRPr/>
              </a:pPr>
              <a:t>4</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p:spPr>
      </p:sp>
      <p:sp>
        <p:nvSpPr>
          <p:cNvPr id="716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16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EDA376-2D69-43C7-8E23-0E240E2E3DCD}" type="slidenum">
              <a:rPr lang="ru-RU" smtClean="0"/>
              <a:pPr fontAlgn="base">
                <a:spcBef>
                  <a:spcPct val="0"/>
                </a:spcBef>
                <a:spcAft>
                  <a:spcPct val="0"/>
                </a:spcAft>
                <a:defRPr/>
              </a:pPr>
              <a:t>13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r>
            <a:br>
              <a:rPr lang="ru-RU" smtClean="0"/>
            </a:br>
            <a:r>
              <a:rPr lang="ru-RU" smtClean="0"/>
              <a:t>Для прекрасных женских образов Боровиковский создал определенный стиль портрета: поясное изображение, погруженная в задумчивость фигура, опирающаяся рукой на какую-либо подставку, а фоном для томного изгиба тела в легкой светлой одежде служит тихий пейзаж. Но как индивидуальны черты его героинь и как дивно хороша каждая! </a:t>
            </a:r>
            <a:br>
              <a:rPr lang="ru-RU" smtClean="0"/>
            </a:br>
            <a:endParaRPr lang="ru-RU" smtClean="0"/>
          </a:p>
        </p:txBody>
      </p:sp>
      <p:sp>
        <p:nvSpPr>
          <p:cNvPr id="747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E6888C-CB5E-445B-BBC8-172972759D99}" type="slidenum">
              <a:rPr lang="ru-RU" smtClean="0"/>
              <a:pPr fontAlgn="base">
                <a:spcBef>
                  <a:spcPct val="0"/>
                </a:spcBef>
                <a:spcAft>
                  <a:spcPct val="0"/>
                </a:spcAft>
                <a:defRPr/>
              </a:pPr>
              <a:t>22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AEBEA74-6766-4669-A950-2504A97AC8EF}" type="datetimeFigureOut">
              <a:rPr lang="ru-RU" smtClean="0"/>
              <a:t>17.01.2013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E19A6835-A0F3-463D-B3DF-EAC75C1C3AC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AEBEA74-6766-4669-A950-2504A97AC8EF}" type="datetimeFigureOut">
              <a:rPr lang="ru-RU" smtClean="0"/>
              <a:t>17.01.2013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9A6835-A0F3-463D-B3DF-EAC75C1C3AC7}" type="slidenum">
              <a:rPr lang="ru-RU" smtClean="0"/>
              <a:t>‹#›</a:t>
            </a:fld>
            <a:endParaRPr lang="ru-RU"/>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AEBEA74-6766-4669-A950-2504A97AC8EF}" type="datetimeFigureOut">
              <a:rPr lang="ru-RU" smtClean="0"/>
              <a:t>17.01.2013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9A6835-A0F3-463D-B3DF-EAC75C1C3AC7}" type="slidenum">
              <a:rPr lang="ru-RU" smtClean="0"/>
              <a:t>‹#›</a:t>
            </a:fld>
            <a:endParaRPr lang="ru-RU"/>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AEBEA74-6766-4669-A950-2504A97AC8EF}" type="datetimeFigureOut">
              <a:rPr lang="ru-RU" smtClean="0"/>
              <a:t>17.01.2013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9A6835-A0F3-463D-B3DF-EAC75C1C3AC7}" type="slidenum">
              <a:rPr lang="ru-RU" smtClean="0"/>
              <a:t>‹#›</a:t>
            </a:fld>
            <a:endParaRPr lang="ru-RU"/>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AEBEA74-6766-4669-A950-2504A97AC8EF}" type="datetimeFigureOut">
              <a:rPr lang="ru-RU" smtClean="0"/>
              <a:t>17.01.2013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9A6835-A0F3-463D-B3DF-EAC75C1C3AC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AEBEA74-6766-4669-A950-2504A97AC8EF}" type="datetimeFigureOut">
              <a:rPr lang="ru-RU" smtClean="0"/>
              <a:t>17.01.2013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9A6835-A0F3-463D-B3DF-EAC75C1C3AC7}" type="slidenum">
              <a:rPr lang="ru-RU" smtClean="0"/>
              <a:t>‹#›</a:t>
            </a:fld>
            <a:endParaRPr lang="ru-RU"/>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AEBEA74-6766-4669-A950-2504A97AC8EF}" type="datetimeFigureOut">
              <a:rPr lang="ru-RU" smtClean="0"/>
              <a:t>17.01.2013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19A6835-A0F3-463D-B3DF-EAC75C1C3AC7}" type="slidenum">
              <a:rPr lang="ru-RU" smtClean="0"/>
              <a:t>‹#›</a:t>
            </a:fld>
            <a:endParaRPr lang="ru-RU"/>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AEBEA74-6766-4669-A950-2504A97AC8EF}" type="datetimeFigureOut">
              <a:rPr lang="ru-RU" smtClean="0"/>
              <a:t>17.01.2013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9A6835-A0F3-463D-B3DF-EAC75C1C3AC7}" type="slidenum">
              <a:rPr lang="ru-RU" smtClean="0"/>
              <a:t>‹#›</a:t>
            </a:fld>
            <a:endParaRPr lang="ru-RU"/>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EBEA74-6766-4669-A950-2504A97AC8EF}" type="datetimeFigureOut">
              <a:rPr lang="ru-RU" smtClean="0"/>
              <a:t>17.01.2013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9A6835-A0F3-463D-B3DF-EAC75C1C3AC7}" type="slidenum">
              <a:rPr lang="ru-RU" smtClean="0"/>
              <a:t>‹#›</a:t>
            </a:fld>
            <a:endParaRPr lang="ru-RU"/>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AEBEA74-6766-4669-A950-2504A97AC8EF}" type="datetimeFigureOut">
              <a:rPr lang="ru-RU" smtClean="0"/>
              <a:t>17.01.2013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19A6835-A0F3-463D-B3DF-EAC75C1C3AC7}" type="slidenum">
              <a:rPr lang="ru-RU" smtClean="0"/>
              <a:t>‹#›</a:t>
            </a:fld>
            <a:endParaRPr lang="ru-RU"/>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AEBEA74-6766-4669-A950-2504A97AC8EF}" type="datetimeFigureOut">
              <a:rPr lang="ru-RU" smtClean="0"/>
              <a:t>17.01.2013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E19A6835-A0F3-463D-B3DF-EAC75C1C3AC7}"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EBEA74-6766-4669-A950-2504A97AC8EF}" type="datetimeFigureOut">
              <a:rPr lang="ru-RU" smtClean="0"/>
              <a:t>17.01.2013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19A6835-A0F3-463D-B3DF-EAC75C1C3AC7}"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img-fotki.yandex.ru/get/3102/alenabazenova.3/0_19e97_c4e8f8a4_X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Особенности женского портрета </a:t>
            </a:r>
            <a:r>
              <a:rPr lang="en-US" dirty="0" smtClean="0"/>
              <a:t>XVIII </a:t>
            </a:r>
            <a:r>
              <a:rPr lang="ru-RU" dirty="0" smtClean="0"/>
              <a:t>в</a:t>
            </a:r>
            <a:r>
              <a:rPr lang="ru-RU" dirty="0" smtClean="0"/>
              <a:t>ека</a:t>
            </a:r>
            <a:endParaRPr lang="ru-RU" dirty="0"/>
          </a:p>
        </p:txBody>
      </p:sp>
      <p:sp>
        <p:nvSpPr>
          <p:cNvPr id="3" name="Подзаголовок 2"/>
          <p:cNvSpPr>
            <a:spLocks noGrp="1"/>
          </p:cNvSpPr>
          <p:nvPr>
            <p:ph type="subTitle" idx="1"/>
          </p:nvPr>
        </p:nvSpPr>
        <p:spPr/>
        <p:txBody>
          <a:bodyPr/>
          <a:lstStyle/>
          <a:p>
            <a:r>
              <a:rPr lang="ru-RU" dirty="0" smtClean="0"/>
              <a:t>Выполнила: Любезнова Т.</a:t>
            </a:r>
          </a:p>
          <a:p>
            <a:r>
              <a:rPr lang="ru-RU" dirty="0" smtClean="0"/>
              <a:t>Проверила: </a:t>
            </a:r>
            <a:r>
              <a:rPr lang="ru-RU" dirty="0" err="1" smtClean="0"/>
              <a:t>Наймушина</a:t>
            </a:r>
            <a:r>
              <a:rPr lang="ru-RU" dirty="0" smtClean="0"/>
              <a:t> О.Д.</a:t>
            </a:r>
            <a:endParaRPr lang="ru-RU" dirty="0"/>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285750" y="571500"/>
            <a:ext cx="8534400" cy="701675"/>
          </a:xfrm>
        </p:spPr>
        <p:txBody>
          <a:bodyPr>
            <a:normAutofit fontScale="90000"/>
          </a:bodyPr>
          <a:lstStyle/>
          <a:p>
            <a:pPr eaLnBrk="1" hangingPunct="1"/>
            <a:r>
              <a:rPr lang="ru-RU" sz="2400" smtClean="0"/>
              <a:t>Портрет Толстой 1768 г.</a:t>
            </a:r>
            <a:br>
              <a:rPr lang="ru-RU" sz="2400" smtClean="0"/>
            </a:br>
            <a:endParaRPr lang="ru-RU" sz="2400" smtClean="0"/>
          </a:p>
        </p:txBody>
      </p:sp>
      <p:sp>
        <p:nvSpPr>
          <p:cNvPr id="36867" name="Содержимое 3"/>
          <p:cNvSpPr>
            <a:spLocks noGrp="1"/>
          </p:cNvSpPr>
          <p:nvPr>
            <p:ph sz="half" idx="2"/>
          </p:nvPr>
        </p:nvSpPr>
        <p:spPr>
          <a:xfrm>
            <a:off x="4800600" y="1371600"/>
            <a:ext cx="4038600" cy="4681538"/>
          </a:xfrm>
        </p:spPr>
        <p:txBody>
          <a:bodyPr/>
          <a:lstStyle/>
          <a:p>
            <a:pPr eaLnBrk="1" hangingPunct="1"/>
            <a:r>
              <a:rPr lang="ru-RU" smtClean="0"/>
              <a:t>В 1768 г. Аргунов создает одну из лучших своих работ - «Портрет Толстой». Немолодая женщина с умным спокойным лицом изображена с вязаньем в руках, что вносит неожиданно интимную ноту в парадный по типу портрет.</a:t>
            </a:r>
          </a:p>
        </p:txBody>
      </p:sp>
      <p:pic>
        <p:nvPicPr>
          <p:cNvPr id="36868" name="Picture 2" descr="http://www.artsait.ru/art/a/argunovI/img/10.jpg"/>
          <p:cNvPicPr>
            <a:picLocks noGrp="1" noChangeAspect="1" noChangeArrowheads="1"/>
          </p:cNvPicPr>
          <p:nvPr>
            <p:ph sz="half" idx="1"/>
          </p:nvPr>
        </p:nvPicPr>
        <p:blipFill>
          <a:blip r:embed="rId2"/>
          <a:srcRect/>
          <a:stretch>
            <a:fillRect/>
          </a:stretch>
        </p:blipFill>
        <p:spPr>
          <a:xfrm>
            <a:off x="461963" y="1371600"/>
            <a:ext cx="3717925" cy="4681538"/>
          </a:xfrm>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285750" y="857250"/>
            <a:ext cx="8534400" cy="758825"/>
          </a:xfrm>
        </p:spPr>
        <p:txBody>
          <a:bodyPr>
            <a:normAutofit fontScale="90000"/>
          </a:bodyPr>
          <a:lstStyle/>
          <a:p>
            <a:pPr eaLnBrk="1" hangingPunct="1"/>
            <a:r>
              <a:rPr lang="ru-RU" sz="2400" smtClean="0"/>
              <a:t>Портрет неизвестной крестьянки в русском костюме 1784 г.</a:t>
            </a:r>
            <a:br>
              <a:rPr lang="ru-RU" sz="2400" smtClean="0"/>
            </a:br>
            <a:endParaRPr lang="ru-RU" sz="2400" smtClean="0"/>
          </a:p>
        </p:txBody>
      </p:sp>
      <p:sp>
        <p:nvSpPr>
          <p:cNvPr id="4" name="Содержимое 3"/>
          <p:cNvSpPr>
            <a:spLocks noGrp="1"/>
          </p:cNvSpPr>
          <p:nvPr>
            <p:ph sz="half" idx="2"/>
          </p:nvPr>
        </p:nvSpPr>
        <p:spPr>
          <a:xfrm>
            <a:off x="4800600" y="1371600"/>
            <a:ext cx="4038600" cy="4681538"/>
          </a:xfrm>
        </p:spPr>
        <p:txBody>
          <a:bodyPr>
            <a:normAutofit fontScale="70000" lnSpcReduction="20000"/>
          </a:bodyPr>
          <a:lstStyle/>
          <a:p>
            <a:pPr marL="274320" indent="-274320" eaLnBrk="1" fontAlgn="auto" hangingPunct="1">
              <a:spcAft>
                <a:spcPts val="0"/>
              </a:spcAft>
              <a:buFont typeface="Wingdings 2"/>
              <a:buChar char=""/>
              <a:defRPr/>
            </a:pPr>
            <a:r>
              <a:rPr lang="ru-RU" dirty="0" smtClean="0"/>
              <a:t>В 1770 — 80-е </a:t>
            </a:r>
            <a:r>
              <a:rPr lang="ru-RU" dirty="0" err="1" smtClean="0"/>
              <a:t>rr</a:t>
            </a:r>
            <a:r>
              <a:rPr lang="ru-RU" dirty="0" smtClean="0"/>
              <a:t>. он пишет мало, но именно в это время появляется его едва ли не самое знаменитое произведение — «Портрет неизвестной крестьянки в русском костюме» (1784)— первое такого рода в русском искусстве. Вероятно, изображена действительно женщина из простонародья, возможно кормилица, в этнографически точном наряде крестьянки Московской губернии (а не актриса в театральном «парадном» костюме, как считали некоторые исследователи).</a:t>
            </a:r>
            <a:endParaRPr lang="ru-RU" dirty="0"/>
          </a:p>
        </p:txBody>
      </p:sp>
      <p:pic>
        <p:nvPicPr>
          <p:cNvPr id="37892" name="Picture 2" descr="http://www.artsait.ru/art/a/argunovI/img/8.jpg"/>
          <p:cNvPicPr>
            <a:picLocks noGrp="1" noChangeAspect="1" noChangeArrowheads="1"/>
          </p:cNvPicPr>
          <p:nvPr>
            <p:ph sz="half" idx="1"/>
          </p:nvPr>
        </p:nvPicPr>
        <p:blipFill>
          <a:blip r:embed="rId2"/>
          <a:srcRect/>
          <a:stretch>
            <a:fillRect/>
          </a:stretch>
        </p:blipFill>
        <p:spPr>
          <a:xfrm>
            <a:off x="504825" y="1371600"/>
            <a:ext cx="3632200" cy="4681538"/>
          </a:xfrm>
        </p:spPr>
      </p:pic>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368425" y="2743200"/>
            <a:ext cx="6480175" cy="1673225"/>
          </a:xfrm>
        </p:spPr>
        <p:txBody>
          <a:bodyPr>
            <a:normAutofit/>
          </a:bodyPr>
          <a:lstStyle/>
          <a:p>
            <a:pPr eaLnBrk="1" fontAlgn="auto" hangingPunct="1">
              <a:spcAft>
                <a:spcPts val="0"/>
              </a:spcAft>
              <a:buFont typeface="Wingdings 2"/>
              <a:buNone/>
              <a:defRPr/>
            </a:pPr>
            <a:endParaRPr lang="ru-RU"/>
          </a:p>
        </p:txBody>
      </p:sp>
      <p:sp>
        <p:nvSpPr>
          <p:cNvPr id="38915" name="Заголовок 2"/>
          <p:cNvSpPr>
            <a:spLocks noGrp="1"/>
          </p:cNvSpPr>
          <p:nvPr>
            <p:ph type="title"/>
          </p:nvPr>
        </p:nvSpPr>
        <p:spPr/>
        <p:txBody>
          <a:bodyPr/>
          <a:lstStyle/>
          <a:p>
            <a:pPr eaLnBrk="1" hangingPunct="1"/>
            <a:r>
              <a:rPr lang="ru-RU" smtClean="0"/>
              <a:t>Рокотов Федор Степанович</a:t>
            </a:r>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301625" y="228600"/>
            <a:ext cx="8534400" cy="758825"/>
          </a:xfrm>
        </p:spPr>
        <p:txBody>
          <a:bodyPr/>
          <a:lstStyle/>
          <a:p>
            <a:pPr eaLnBrk="1" hangingPunct="1"/>
            <a:r>
              <a:rPr lang="ru-RU" sz="2800" smtClean="0"/>
              <a:t>Портрет А. П. Струйской.1772 г. </a:t>
            </a:r>
          </a:p>
        </p:txBody>
      </p:sp>
      <p:sp>
        <p:nvSpPr>
          <p:cNvPr id="4" name="Содержимое 3"/>
          <p:cNvSpPr>
            <a:spLocks noGrp="1"/>
          </p:cNvSpPr>
          <p:nvPr>
            <p:ph sz="half" idx="2"/>
          </p:nvPr>
        </p:nvSpPr>
        <p:spPr>
          <a:xfrm>
            <a:off x="4800600" y="1371600"/>
            <a:ext cx="4038600" cy="4681538"/>
          </a:xfrm>
        </p:spPr>
        <p:txBody>
          <a:bodyPr>
            <a:normAutofit fontScale="70000" lnSpcReduction="20000"/>
          </a:bodyPr>
          <a:lstStyle/>
          <a:p>
            <a:pPr marL="274320" indent="-274320" eaLnBrk="1" fontAlgn="auto" hangingPunct="1">
              <a:spcAft>
                <a:spcPts val="0"/>
              </a:spcAft>
              <a:buFont typeface="Wingdings 2"/>
              <a:buChar char=""/>
              <a:defRPr/>
            </a:pPr>
            <a:r>
              <a:rPr lang="ru-RU" dirty="0" smtClean="0"/>
              <a:t>Рокотов показал возвышенность образа молодой женщины. Ее фигура на портрете кажется необычайно легкой и воздушной. Это произведение отличается особым живописным своеобразием. Неслучайно это произведение называют “Русская Джоконда”. Поэтическая одухотворенность нежного лица, взгляд юных и печальных глаз, некая загадочность — все это приковывает внимание, заставляет задуматься о судьбе.</a:t>
            </a:r>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r>
              <a:rPr lang="ru-RU" dirty="0" smtClean="0"/>
              <a:t> Александра </a:t>
            </a:r>
            <a:r>
              <a:rPr lang="ru-RU" dirty="0" err="1" smtClean="0"/>
              <a:t>Струйская</a:t>
            </a:r>
            <a:r>
              <a:rPr lang="ru-RU" dirty="0" smtClean="0"/>
              <a:t> прожила долгую непростую жизнь. Мать 18 детей, она пережила многих из них.</a:t>
            </a:r>
          </a:p>
        </p:txBody>
      </p:sp>
      <p:pic>
        <p:nvPicPr>
          <p:cNvPr id="40964" name="Picture 2" descr="Картинка 1 из 75">
            <a:hlinkClick r:id="rId3"/>
          </p:cNvPr>
          <p:cNvPicPr>
            <a:picLocks noChangeAspect="1" noChangeArrowheads="1"/>
          </p:cNvPicPr>
          <p:nvPr/>
        </p:nvPicPr>
        <p:blipFill>
          <a:blip r:embed="rId4"/>
          <a:srcRect/>
          <a:stretch>
            <a:fillRect/>
          </a:stretch>
        </p:blipFill>
        <p:spPr bwMode="auto">
          <a:xfrm>
            <a:off x="357188" y="1428750"/>
            <a:ext cx="3740150" cy="485775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285750" y="571500"/>
            <a:ext cx="8534400" cy="758825"/>
          </a:xfrm>
        </p:spPr>
        <p:txBody>
          <a:bodyPr>
            <a:normAutofit fontScale="90000"/>
          </a:bodyPr>
          <a:lstStyle/>
          <a:p>
            <a:pPr eaLnBrk="1" hangingPunct="1"/>
            <a:r>
              <a:rPr lang="ru-RU" sz="2400" smtClean="0"/>
              <a:t>Портрет неизвестной в розовом платье. 1770г</a:t>
            </a:r>
            <a:br>
              <a:rPr lang="ru-RU" sz="2400" smtClean="0"/>
            </a:br>
            <a:endParaRPr lang="ru-RU" sz="2400" smtClean="0"/>
          </a:p>
        </p:txBody>
      </p:sp>
      <p:sp>
        <p:nvSpPr>
          <p:cNvPr id="4" name="Содержимое 3"/>
          <p:cNvSpPr>
            <a:spLocks noGrp="1"/>
          </p:cNvSpPr>
          <p:nvPr>
            <p:ph sz="half" idx="2"/>
          </p:nvPr>
        </p:nvSpPr>
        <p:spPr>
          <a:xfrm>
            <a:off x="4714875" y="1643063"/>
            <a:ext cx="4038600" cy="4681537"/>
          </a:xfrm>
        </p:spPr>
        <p:txBody>
          <a:bodyPr>
            <a:normAutofit fontScale="77500" lnSpcReduction="20000"/>
          </a:bodyPr>
          <a:lstStyle/>
          <a:p>
            <a:pPr marL="274320" indent="-274320" eaLnBrk="1" fontAlgn="auto" hangingPunct="1">
              <a:spcAft>
                <a:spcPts val="0"/>
              </a:spcAft>
              <a:buFont typeface="Wingdings 2"/>
              <a:buChar char=""/>
              <a:defRPr/>
            </a:pPr>
            <a:r>
              <a:rPr lang="ru-RU" dirty="0" smtClean="0"/>
              <a:t>Следующий женский портрет “Неизвестная в розовом платье”. Он считается одним из шедевров </a:t>
            </a:r>
            <a:r>
              <a:rPr lang="ru-RU" dirty="0" err="1" smtClean="0"/>
              <a:t>Рокотова</a:t>
            </a:r>
            <a:r>
              <a:rPr lang="ru-RU" dirty="0" smtClean="0"/>
              <a:t>. Тончайшие градации розового — от насыщенного в тенях, то теплого, светлого, создают эффект мерцания, трепетания тончайшей световоздушной среды, словно созвучной внутренним душевным движениям, скрытым непременной в портретах 18 в. любезной улыбкой, просвечивающей в глубине взгляда. Этот образ исполнен особым лирическим очарованием.</a:t>
            </a:r>
            <a:endParaRPr lang="ru-RU" dirty="0"/>
          </a:p>
        </p:txBody>
      </p:sp>
      <p:pic>
        <p:nvPicPr>
          <p:cNvPr id="43012" name="Picture 2" descr="http://www.artsait.ru/art/r/rokotov/img/15.jpg"/>
          <p:cNvPicPr>
            <a:picLocks noGrp="1" noChangeAspect="1" noChangeArrowheads="1"/>
          </p:cNvPicPr>
          <p:nvPr>
            <p:ph sz="half" idx="1"/>
          </p:nvPr>
        </p:nvPicPr>
        <p:blipFill>
          <a:blip r:embed="rId2"/>
          <a:srcRect/>
          <a:stretch>
            <a:fillRect/>
          </a:stretch>
        </p:blipFill>
        <p:spPr>
          <a:xfrm>
            <a:off x="642938" y="1500188"/>
            <a:ext cx="3332162" cy="4681537"/>
          </a:xfrm>
        </p:spPr>
      </p:pic>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68313" y="3055938"/>
            <a:ext cx="3251200" cy="1831975"/>
          </a:xfrm>
        </p:spPr>
        <p:txBody>
          <a:bodyPr/>
          <a:lstStyle/>
          <a:p>
            <a:pPr eaLnBrk="1" hangingPunct="1">
              <a:lnSpc>
                <a:spcPct val="90000"/>
              </a:lnSpc>
              <a:buFont typeface="Wingdings" pitchFamily="2" charset="2"/>
              <a:buNone/>
              <a:defRPr/>
            </a:pPr>
            <a:r>
              <a:rPr lang="ru-RU" sz="2400" dirty="0" smtClean="0"/>
              <a:t> </a:t>
            </a:r>
            <a:r>
              <a:rPr lang="ru-RU" sz="2400" dirty="0" smtClean="0"/>
              <a:t>«Портрет неизвестной в </a:t>
            </a:r>
            <a:r>
              <a:rPr lang="ru-RU" sz="2400" dirty="0" err="1" smtClean="0"/>
              <a:t>голубом</a:t>
            </a:r>
            <a:r>
              <a:rPr lang="ru-RU" sz="2400" dirty="0" smtClean="0"/>
              <a:t> платье с желтой отделкой». (1760-е годы.) </a:t>
            </a:r>
          </a:p>
        </p:txBody>
      </p:sp>
      <p:pic>
        <p:nvPicPr>
          <p:cNvPr id="2" name="Picture 5" descr="rokotov3"/>
          <p:cNvPicPr>
            <a:picLocks noChangeAspect="1" noChangeArrowheads="1"/>
          </p:cNvPicPr>
          <p:nvPr/>
        </p:nvPicPr>
        <p:blipFill>
          <a:blip r:embed="rId2"/>
          <a:srcRect/>
          <a:stretch>
            <a:fillRect/>
          </a:stretch>
        </p:blipFill>
        <p:spPr bwMode="auto">
          <a:xfrm>
            <a:off x="3995738" y="765175"/>
            <a:ext cx="4397375" cy="5627688"/>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663825" y="5184775"/>
            <a:ext cx="6480175" cy="1673225"/>
          </a:xfrm>
        </p:spPr>
        <p:txBody>
          <a:bodyPr>
            <a:normAutofit/>
          </a:bodyPr>
          <a:lstStyle/>
          <a:p>
            <a:pPr eaLnBrk="1" fontAlgn="auto" hangingPunct="1">
              <a:spcAft>
                <a:spcPts val="0"/>
              </a:spcAft>
              <a:buFont typeface="Wingdings 2"/>
              <a:buNone/>
              <a:defRPr/>
            </a:pPr>
            <a:endParaRPr lang="ru-RU" dirty="0"/>
          </a:p>
        </p:txBody>
      </p:sp>
      <p:sp>
        <p:nvSpPr>
          <p:cNvPr id="2" name="Заголовок 1"/>
          <p:cNvSpPr>
            <a:spLocks noGrp="1"/>
          </p:cNvSpPr>
          <p:nvPr>
            <p:ph type="title"/>
          </p:nvPr>
        </p:nvSpPr>
        <p:spPr>
          <a:xfrm>
            <a:off x="785786" y="2357430"/>
            <a:ext cx="7772400" cy="1524000"/>
          </a:xfrm>
        </p:spPr>
        <p:txBody>
          <a:bodyPr>
            <a:normAutofit fontScale="90000"/>
          </a:bodyPr>
          <a:lstStyle/>
          <a:p>
            <a:pPr eaLnBrk="1" fontAlgn="auto" hangingPunct="1">
              <a:spcAft>
                <a:spcPts val="0"/>
              </a:spcAft>
              <a:defRPr/>
            </a:pPr>
            <a:r>
              <a:rPr lang="ru-RU" dirty="0" smtClean="0"/>
              <a:t>Левицкий Дмитрий Григорьевич </a:t>
            </a:r>
            <a:br>
              <a:rPr lang="ru-RU" dirty="0" smtClean="0"/>
            </a:br>
            <a:endParaRPr lang="ru-RU" dirty="0"/>
          </a:p>
        </p:txBody>
      </p:sp>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571500"/>
            <a:ext cx="8534400" cy="758825"/>
          </a:xfrm>
        </p:spPr>
        <p:txBody>
          <a:bodyPr>
            <a:normAutofit fontScale="90000"/>
          </a:bodyPr>
          <a:lstStyle/>
          <a:p>
            <a:pPr eaLnBrk="1" fontAlgn="auto" hangingPunct="1">
              <a:spcAft>
                <a:spcPts val="0"/>
              </a:spcAft>
              <a:defRPr/>
            </a:pPr>
            <a:r>
              <a:rPr lang="ru-RU" sz="2400" dirty="0" smtClean="0">
                <a:solidFill>
                  <a:schemeClr val="accent3">
                    <a:shade val="75000"/>
                  </a:schemeClr>
                </a:solidFill>
              </a:rPr>
              <a:t>Портрет Е.Н. Хрущевой и Е.Н. Хованской. 1773. ГРМ </a:t>
            </a:r>
            <a:br>
              <a:rPr lang="ru-RU" sz="2400" dirty="0" smtClean="0">
                <a:solidFill>
                  <a:schemeClr val="accent3">
                    <a:shade val="75000"/>
                  </a:schemeClr>
                </a:solidFill>
              </a:rPr>
            </a:br>
            <a:endParaRPr lang="ru-RU" sz="2400" dirty="0">
              <a:solidFill>
                <a:schemeClr val="accent3">
                  <a:shade val="75000"/>
                </a:schemeClr>
              </a:solidFill>
            </a:endParaRPr>
          </a:p>
        </p:txBody>
      </p:sp>
      <p:pic>
        <p:nvPicPr>
          <p:cNvPr id="48131" name="Picture 2" descr="http://artclassic.edu.ru/attach.asp?a_no=6317"/>
          <p:cNvPicPr>
            <a:picLocks noGrp="1" noChangeAspect="1" noChangeArrowheads="1"/>
          </p:cNvPicPr>
          <p:nvPr>
            <p:ph sz="half" idx="1"/>
          </p:nvPr>
        </p:nvPicPr>
        <p:blipFill>
          <a:blip r:embed="rId2"/>
          <a:srcRect/>
          <a:stretch>
            <a:fillRect/>
          </a:stretch>
        </p:blipFill>
        <p:spPr>
          <a:xfrm>
            <a:off x="642938" y="1571625"/>
            <a:ext cx="3467100" cy="4681538"/>
          </a:xfrm>
        </p:spPr>
      </p:pic>
      <p:sp>
        <p:nvSpPr>
          <p:cNvPr id="4" name="Содержимое 3"/>
          <p:cNvSpPr>
            <a:spLocks noGrp="1"/>
          </p:cNvSpPr>
          <p:nvPr>
            <p:ph sz="half" idx="2"/>
          </p:nvPr>
        </p:nvSpPr>
        <p:spPr>
          <a:xfrm>
            <a:off x="4429125" y="1571625"/>
            <a:ext cx="4395788" cy="4681538"/>
          </a:xfrm>
        </p:spPr>
        <p:txBody>
          <a:bodyPr>
            <a:normAutofit fontScale="77500" lnSpcReduction="20000"/>
          </a:bodyPr>
          <a:lstStyle/>
          <a:p>
            <a:pPr marL="274320" indent="-274320" eaLnBrk="1" fontAlgn="auto" hangingPunct="1">
              <a:spcAft>
                <a:spcPts val="0"/>
              </a:spcAft>
              <a:buFont typeface="Wingdings 2"/>
              <a:buChar char=""/>
              <a:defRPr/>
            </a:pPr>
            <a:r>
              <a:rPr lang="ru-RU" dirty="0" smtClean="0"/>
              <a:t>Д.Г. Левицкий воспроизводит сцену из парадного спектакля с участием смолянок. Буколические пастушок и пастушка напоминают пасторальный дуэт из «Пиковой дамы» П.И. Чайковского. </a:t>
            </a:r>
          </a:p>
          <a:p>
            <a:pPr marL="274320" indent="-274320" eaLnBrk="1" fontAlgn="auto" hangingPunct="1">
              <a:spcAft>
                <a:spcPts val="0"/>
              </a:spcAft>
              <a:buFont typeface="Wingdings 2"/>
              <a:buChar char=""/>
              <a:defRPr/>
            </a:pPr>
            <a:r>
              <a:rPr lang="ru-RU" dirty="0" smtClean="0"/>
              <a:t>Тоненькие фигурки актрис особенно пластичны на фоне условного задника с плоско написанными купами деревьев. В изысканный цветовой аккорд сливаются сияние шелка светлого платья и насыщенный тон серого сюртука. Задорная живость Хрущевой подчеркивает нежную застенчивость Хованской. </a:t>
            </a:r>
            <a:endParaRPr lang="ru-RU" dirty="0"/>
          </a:p>
        </p:txBody>
      </p:sp>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357188" y="571500"/>
            <a:ext cx="8534400" cy="758825"/>
          </a:xfrm>
        </p:spPr>
        <p:txBody>
          <a:bodyPr>
            <a:normAutofit fontScale="90000"/>
          </a:bodyPr>
          <a:lstStyle/>
          <a:p>
            <a:pPr eaLnBrk="1" hangingPunct="1"/>
            <a:r>
              <a:rPr lang="ru-RU" sz="2400" smtClean="0"/>
              <a:t>Портрет Н.Я. Левицкой. 1780-е гг. ГРМ </a:t>
            </a:r>
            <a:br>
              <a:rPr lang="ru-RU" sz="2400" smtClean="0"/>
            </a:br>
            <a:endParaRPr lang="ru-RU" sz="2400" smtClean="0"/>
          </a:p>
        </p:txBody>
      </p:sp>
      <p:pic>
        <p:nvPicPr>
          <p:cNvPr id="49155" name="Picture 2" descr="http://artclassic.edu.ru/attach.asp?a_no=6343"/>
          <p:cNvPicPr>
            <a:picLocks noGrp="1" noChangeAspect="1" noChangeArrowheads="1"/>
          </p:cNvPicPr>
          <p:nvPr>
            <p:ph sz="half" idx="1"/>
          </p:nvPr>
        </p:nvPicPr>
        <p:blipFill>
          <a:blip r:embed="rId2"/>
          <a:srcRect/>
          <a:stretch>
            <a:fillRect/>
          </a:stretch>
        </p:blipFill>
        <p:spPr>
          <a:xfrm>
            <a:off x="534988" y="1570038"/>
            <a:ext cx="3571875" cy="4286250"/>
          </a:xfrm>
        </p:spPr>
      </p:pic>
      <p:sp>
        <p:nvSpPr>
          <p:cNvPr id="49156" name="Содержимое 3"/>
          <p:cNvSpPr>
            <a:spLocks noGrp="1"/>
          </p:cNvSpPr>
          <p:nvPr>
            <p:ph sz="half" idx="2"/>
          </p:nvPr>
        </p:nvSpPr>
        <p:spPr>
          <a:xfrm>
            <a:off x="4800600" y="1371600"/>
            <a:ext cx="4038600" cy="4681538"/>
          </a:xfrm>
        </p:spPr>
        <p:txBody>
          <a:bodyPr/>
          <a:lstStyle/>
          <a:p>
            <a:pPr eaLnBrk="1" hangingPunct="1"/>
            <a:r>
              <a:rPr lang="ru-RU" smtClean="0"/>
              <a:t>Портрет жены художника датируется по покрою платья и форме прически. </a:t>
            </a:r>
          </a:p>
          <a:p>
            <a:pPr eaLnBrk="1" hangingPunct="1"/>
            <a:endParaRPr lang="ru-RU" smtClean="0"/>
          </a:p>
        </p:txBody>
      </p:sp>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301625" y="228600"/>
            <a:ext cx="8534400" cy="758825"/>
          </a:xfrm>
        </p:spPr>
        <p:txBody>
          <a:bodyPr/>
          <a:lstStyle/>
          <a:p>
            <a:pPr eaLnBrk="1" hangingPunct="1"/>
            <a:r>
              <a:rPr lang="ru-RU" sz="2400" smtClean="0"/>
              <a:t>Портрет Урсулы Мнишек. 1782. ГТГ</a:t>
            </a:r>
          </a:p>
        </p:txBody>
      </p:sp>
      <p:pic>
        <p:nvPicPr>
          <p:cNvPr id="50179" name="Picture 2" descr="http://artclassic.edu.ru/attach.asp?a_no=6685"/>
          <p:cNvPicPr>
            <a:picLocks noGrp="1" noChangeAspect="1" noChangeArrowheads="1"/>
          </p:cNvPicPr>
          <p:nvPr>
            <p:ph sz="half" idx="1"/>
          </p:nvPr>
        </p:nvPicPr>
        <p:blipFill>
          <a:blip r:embed="rId2"/>
          <a:srcRect/>
          <a:stretch>
            <a:fillRect/>
          </a:stretch>
        </p:blipFill>
        <p:spPr>
          <a:xfrm>
            <a:off x="500063" y="1571625"/>
            <a:ext cx="3695700" cy="4667250"/>
          </a:xfrm>
        </p:spPr>
      </p:pic>
      <p:sp>
        <p:nvSpPr>
          <p:cNvPr id="4" name="Содержимое 3"/>
          <p:cNvSpPr>
            <a:spLocks noGrp="1"/>
          </p:cNvSpPr>
          <p:nvPr>
            <p:ph sz="half" idx="2"/>
          </p:nvPr>
        </p:nvSpPr>
        <p:spPr>
          <a:xfrm>
            <a:off x="4800600" y="1371600"/>
            <a:ext cx="4038600" cy="4681538"/>
          </a:xfrm>
        </p:spPr>
        <p:txBody>
          <a:bodyPr>
            <a:normAutofit fontScale="92500"/>
          </a:bodyPr>
          <a:lstStyle/>
          <a:p>
            <a:pPr marL="274320" indent="-274320" eaLnBrk="1" fontAlgn="auto" hangingPunct="1">
              <a:spcAft>
                <a:spcPts val="0"/>
              </a:spcAft>
              <a:buFont typeface="Wingdings 2"/>
              <a:buChar char=""/>
              <a:defRPr/>
            </a:pPr>
            <a:r>
              <a:rPr lang="ru-RU" dirty="0" smtClean="0"/>
              <a:t>На портрете изображена великосветская красавица, знающая силу своего неотразимого обаяния. Художник создал образ на грани салонной красивости: модель откровенно напрашивается на восхищение, и здесь скрыта едва угадываемая ирония. </a:t>
            </a:r>
            <a:endParaRPr lang="ru-RU" dirty="0"/>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285750" y="1428750"/>
            <a:ext cx="8504238" cy="4572000"/>
          </a:xfrm>
        </p:spPr>
        <p:txBody>
          <a:bodyPr>
            <a:normAutofit/>
          </a:bodyPr>
          <a:lstStyle/>
          <a:p>
            <a:pPr marL="274320" indent="-274320" eaLnBrk="1" fontAlgn="auto" hangingPunct="1">
              <a:spcAft>
                <a:spcPts val="0"/>
              </a:spcAft>
              <a:buFont typeface="Wingdings 2"/>
              <a:buChar char=""/>
              <a:defRPr/>
            </a:pPr>
            <a:r>
              <a:rPr lang="ru-RU" dirty="0" smtClean="0">
                <a:solidFill>
                  <a:schemeClr val="tx2">
                    <a:lumMod val="75000"/>
                  </a:schemeClr>
                </a:solidFill>
              </a:rPr>
              <a:t>В 18 веке появились новые жанры: бытовой, исторический, пейзажный. Но однако самые значительные произведения создавались в жанре портрета. Поэтому  18 век часто называют веком портрета. Действительно в это время особенно усиливается интерес к человеческой личности.</a:t>
            </a:r>
            <a:endParaRPr lang="ru-RU" dirty="0">
              <a:solidFill>
                <a:schemeClr val="tx2">
                  <a:lumMod val="75000"/>
                </a:schemeClr>
              </a:solidFill>
            </a:endParaRPr>
          </a:p>
        </p:txBody>
      </p:sp>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285750" y="500063"/>
            <a:ext cx="8534400" cy="758825"/>
          </a:xfrm>
        </p:spPr>
        <p:txBody>
          <a:bodyPr>
            <a:normAutofit fontScale="90000"/>
          </a:bodyPr>
          <a:lstStyle/>
          <a:p>
            <a:pPr eaLnBrk="1" hangingPunct="1"/>
            <a:r>
              <a:rPr lang="ru-RU" sz="2400" smtClean="0"/>
              <a:t>Портрет Екатерины II. 1782. ГРМ </a:t>
            </a:r>
            <a:br>
              <a:rPr lang="ru-RU" sz="2400" smtClean="0"/>
            </a:br>
            <a:endParaRPr lang="ru-RU" sz="2400" smtClean="0"/>
          </a:p>
        </p:txBody>
      </p:sp>
      <p:pic>
        <p:nvPicPr>
          <p:cNvPr id="51203" name="Picture 2" descr="http://artclassic.edu.ru/attach.asp?a_no=6327"/>
          <p:cNvPicPr>
            <a:picLocks noGrp="1" noChangeAspect="1" noChangeArrowheads="1"/>
          </p:cNvPicPr>
          <p:nvPr>
            <p:ph sz="half" idx="1"/>
          </p:nvPr>
        </p:nvPicPr>
        <p:blipFill>
          <a:blip r:embed="rId2"/>
          <a:srcRect/>
          <a:stretch>
            <a:fillRect/>
          </a:stretch>
        </p:blipFill>
        <p:spPr>
          <a:xfrm>
            <a:off x="428625" y="1500188"/>
            <a:ext cx="3917950" cy="4714875"/>
          </a:xfrm>
        </p:spPr>
      </p:pic>
      <p:sp>
        <p:nvSpPr>
          <p:cNvPr id="4" name="Содержимое 3"/>
          <p:cNvSpPr>
            <a:spLocks noGrp="1"/>
          </p:cNvSpPr>
          <p:nvPr>
            <p:ph sz="half" idx="2"/>
          </p:nvPr>
        </p:nvSpPr>
        <p:spPr>
          <a:xfrm>
            <a:off x="4786313" y="1643063"/>
            <a:ext cx="4038600" cy="4681537"/>
          </a:xfrm>
        </p:spPr>
        <p:txBody>
          <a:bodyPr>
            <a:normAutofit fontScale="77500" lnSpcReduction="20000"/>
          </a:bodyPr>
          <a:lstStyle/>
          <a:p>
            <a:pPr marL="274320" indent="-274320" eaLnBrk="1" fontAlgn="auto" hangingPunct="1">
              <a:spcAft>
                <a:spcPts val="0"/>
              </a:spcAft>
              <a:buFont typeface="Wingdings 2"/>
              <a:buChar char=""/>
              <a:defRPr/>
            </a:pPr>
            <a:r>
              <a:rPr lang="ru-RU" dirty="0" smtClean="0"/>
              <a:t>Д.Г. Левицкий, очевидно, никогда не писал императрицу с натуры. При работе над этим полотном он использовал «Портрет Екатерины II перед зеркалом» (Между 1762 и 1764 гг. ГЭ) </a:t>
            </a:r>
            <a:r>
              <a:rPr lang="ru-RU" dirty="0" err="1" smtClean="0"/>
              <a:t>Вигилиуса</a:t>
            </a:r>
            <a:r>
              <a:rPr lang="ru-RU" dirty="0" smtClean="0"/>
              <a:t> </a:t>
            </a:r>
            <a:r>
              <a:rPr lang="ru-RU" dirty="0" err="1" smtClean="0"/>
              <a:t>Эриксена</a:t>
            </a:r>
            <a:r>
              <a:rPr lang="ru-RU" dirty="0" smtClean="0"/>
              <a:t>. Надо заметить, что оригинал был исполнен интереснее и тоньше. Однако царственная заказчица осталась довольна: известно, что в 1782 году за этот портрет Левицкий получил из Кабинета императрицы 500 рублей — деньги по тем временам немалые. </a:t>
            </a:r>
            <a:endParaRPr lang="ru-RU" dirty="0"/>
          </a:p>
        </p:txBody>
      </p:sp>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368425" y="2743200"/>
            <a:ext cx="6480175" cy="1673225"/>
          </a:xfrm>
        </p:spPr>
        <p:txBody>
          <a:bodyPr>
            <a:normAutofit/>
          </a:bodyPr>
          <a:lstStyle/>
          <a:p>
            <a:pPr eaLnBrk="1" fontAlgn="auto" hangingPunct="1">
              <a:spcAft>
                <a:spcPts val="0"/>
              </a:spcAft>
              <a:buFont typeface="Wingdings 2"/>
              <a:buNone/>
              <a:defRPr/>
            </a:pPr>
            <a:endParaRPr lang="ru-RU"/>
          </a:p>
        </p:txBody>
      </p:sp>
      <p:sp>
        <p:nvSpPr>
          <p:cNvPr id="52227" name="Заголовок 1"/>
          <p:cNvSpPr>
            <a:spLocks noGrp="1"/>
          </p:cNvSpPr>
          <p:nvPr>
            <p:ph type="title"/>
          </p:nvPr>
        </p:nvSpPr>
        <p:spPr/>
        <p:txBody>
          <a:bodyPr/>
          <a:lstStyle/>
          <a:p>
            <a:pPr eaLnBrk="1" hangingPunct="1"/>
            <a:r>
              <a:rPr lang="ru-RU" smtClean="0"/>
              <a:t>Боровиковский Владимир Лукич </a:t>
            </a:r>
          </a:p>
        </p:txBody>
      </p:sp>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285750" y="500063"/>
            <a:ext cx="8534400" cy="758825"/>
          </a:xfrm>
        </p:spPr>
        <p:txBody>
          <a:bodyPr>
            <a:normAutofit fontScale="90000"/>
          </a:bodyPr>
          <a:lstStyle/>
          <a:p>
            <a:pPr eaLnBrk="1" hangingPunct="1"/>
            <a:r>
              <a:rPr lang="ru-RU" sz="2400" smtClean="0"/>
              <a:t>Портрет М.И. Лопухиной. 1797 ГТГ</a:t>
            </a:r>
            <a:br>
              <a:rPr lang="ru-RU" sz="2400" smtClean="0"/>
            </a:br>
            <a:endParaRPr lang="ru-RU" sz="2400" smtClean="0"/>
          </a:p>
        </p:txBody>
      </p:sp>
      <p:pic>
        <p:nvPicPr>
          <p:cNvPr id="54275" name="Picture 2" descr="http://artclassic.edu.ru/attach.asp?a_no=7944"/>
          <p:cNvPicPr>
            <a:picLocks noGrp="1" noChangeAspect="1" noChangeArrowheads="1"/>
          </p:cNvPicPr>
          <p:nvPr>
            <p:ph sz="half" idx="1"/>
          </p:nvPr>
        </p:nvPicPr>
        <p:blipFill>
          <a:blip r:embed="rId3"/>
          <a:srcRect/>
          <a:stretch>
            <a:fillRect/>
          </a:stretch>
        </p:blipFill>
        <p:spPr>
          <a:xfrm>
            <a:off x="428625" y="1571625"/>
            <a:ext cx="3800475" cy="4681538"/>
          </a:xfrm>
        </p:spPr>
      </p:pic>
      <p:sp>
        <p:nvSpPr>
          <p:cNvPr id="54276" name="Содержимое 3"/>
          <p:cNvSpPr>
            <a:spLocks noGrp="1"/>
          </p:cNvSpPr>
          <p:nvPr>
            <p:ph sz="half" idx="2"/>
          </p:nvPr>
        </p:nvSpPr>
        <p:spPr>
          <a:xfrm>
            <a:off x="4357688" y="1571625"/>
            <a:ext cx="4786312" cy="4681538"/>
          </a:xfrm>
        </p:spPr>
        <p:txBody>
          <a:bodyPr/>
          <a:lstStyle/>
          <a:p>
            <a:pPr eaLnBrk="1" hangingPunct="1"/>
            <a:r>
              <a:rPr lang="ru-RU" sz="1800" smtClean="0"/>
              <a:t>В портрете графини Лопухиной атрибуты и антураж призваны играть новую, дотоле не свойственную им роль: выявлять не общественное положение изображенного лица, а его личностные качества. Окружением портретируемой служит пейзаж, и лейтмотивом композиции становится слияние человека с природой</a:t>
            </a:r>
          </a:p>
        </p:txBody>
      </p:sp>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285750" y="714375"/>
            <a:ext cx="8534400" cy="758825"/>
          </a:xfrm>
        </p:spPr>
        <p:txBody>
          <a:bodyPr>
            <a:normAutofit fontScale="90000"/>
          </a:bodyPr>
          <a:lstStyle/>
          <a:p>
            <a:pPr eaLnBrk="1" hangingPunct="1"/>
            <a:r>
              <a:rPr lang="ru-RU" sz="2400" smtClean="0"/>
              <a:t>Портрет графини А.И. Безбородко с дочерьми Любовью и Клеопатрой. 1803 </a:t>
            </a:r>
            <a:br>
              <a:rPr lang="ru-RU" sz="2400" smtClean="0"/>
            </a:br>
            <a:endParaRPr lang="ru-RU" sz="2400" smtClean="0"/>
          </a:p>
        </p:txBody>
      </p:sp>
      <p:pic>
        <p:nvPicPr>
          <p:cNvPr id="56323" name="Picture 2" descr="http://artclassic.edu.ru/attach.asp?a_no=9121"/>
          <p:cNvPicPr>
            <a:picLocks noGrp="1" noChangeAspect="1" noChangeArrowheads="1"/>
          </p:cNvPicPr>
          <p:nvPr>
            <p:ph sz="half" idx="1"/>
          </p:nvPr>
        </p:nvPicPr>
        <p:blipFill>
          <a:blip r:embed="rId2"/>
          <a:srcRect/>
          <a:stretch>
            <a:fillRect/>
          </a:stretch>
        </p:blipFill>
        <p:spPr>
          <a:xfrm>
            <a:off x="571500" y="1571625"/>
            <a:ext cx="3438525" cy="4681538"/>
          </a:xfrm>
        </p:spPr>
      </p:pic>
      <p:sp>
        <p:nvSpPr>
          <p:cNvPr id="56324" name="Содержимое 3"/>
          <p:cNvSpPr>
            <a:spLocks noGrp="1"/>
          </p:cNvSpPr>
          <p:nvPr>
            <p:ph sz="half" idx="2"/>
          </p:nvPr>
        </p:nvSpPr>
        <p:spPr>
          <a:xfrm>
            <a:off x="4800600" y="1371600"/>
            <a:ext cx="4038600" cy="4681538"/>
          </a:xfrm>
        </p:spPr>
        <p:txBody>
          <a:bodyPr/>
          <a:lstStyle/>
          <a:p>
            <a:pPr eaLnBrk="1" hangingPunct="1"/>
            <a:r>
              <a:rPr lang="ru-RU" smtClean="0"/>
              <a:t>Групповой портрет семьи Безбородко во многом следует канонам сентименталистского направления в русском искусстве рубежа XVIII и XIX веков. </a:t>
            </a:r>
          </a:p>
        </p:txBody>
      </p:sp>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a:xfrm>
            <a:off x="714375" y="0"/>
            <a:ext cx="8229600" cy="1143000"/>
          </a:xfrm>
        </p:spPr>
        <p:txBody>
          <a:bodyPr/>
          <a:lstStyle/>
          <a:p>
            <a:pPr eaLnBrk="1" hangingPunct="1"/>
            <a:r>
              <a:rPr lang="ru-RU" sz="2400" smtClean="0"/>
              <a:t>Екатерина II на прогулке в Царскосельском парке (с Чесменской колонной на фоне). 1794. ГТГ</a:t>
            </a:r>
          </a:p>
        </p:txBody>
      </p:sp>
      <p:pic>
        <p:nvPicPr>
          <p:cNvPr id="57347" name="Picture 2" descr="http://artclassic.edu.ru/attach.asp?a_no=9136"/>
          <p:cNvPicPr>
            <a:picLocks noGrp="1" noChangeAspect="1" noChangeArrowheads="1"/>
          </p:cNvPicPr>
          <p:nvPr>
            <p:ph sz="half" idx="1"/>
          </p:nvPr>
        </p:nvPicPr>
        <p:blipFill>
          <a:blip r:embed="rId2"/>
          <a:srcRect/>
          <a:stretch>
            <a:fillRect/>
          </a:stretch>
        </p:blipFill>
        <p:spPr>
          <a:xfrm>
            <a:off x="714375" y="1571625"/>
            <a:ext cx="3228975" cy="4681538"/>
          </a:xfrm>
        </p:spPr>
      </p:pic>
      <p:sp>
        <p:nvSpPr>
          <p:cNvPr id="4" name="Содержимое 3"/>
          <p:cNvSpPr>
            <a:spLocks noGrp="1"/>
          </p:cNvSpPr>
          <p:nvPr>
            <p:ph sz="half" idx="2"/>
          </p:nvPr>
        </p:nvSpPr>
        <p:spPr>
          <a:xfrm>
            <a:off x="4786313" y="1571625"/>
            <a:ext cx="4038600" cy="4681538"/>
          </a:xfrm>
        </p:spPr>
        <p:txBody>
          <a:bodyPr>
            <a:normAutofit fontScale="85000" lnSpcReduction="20000"/>
          </a:bodyPr>
          <a:lstStyle/>
          <a:p>
            <a:pPr marL="274320" indent="-274320" eaLnBrk="1" fontAlgn="auto" hangingPunct="1">
              <a:spcAft>
                <a:spcPts val="0"/>
              </a:spcAft>
              <a:buFont typeface="Wingdings 2"/>
              <a:buChar char=""/>
              <a:defRPr/>
            </a:pPr>
            <a:r>
              <a:rPr lang="ru-RU" dirty="0" smtClean="0"/>
              <a:t>Во второй половине XVIII века в русской живописи появляются портреты, сохраняющие парадность лишь как форму, в которую художники вкладывали новое содержание. Это относится и к портрету государыни Екатерины II работы </a:t>
            </a:r>
            <a:r>
              <a:rPr lang="ru-RU" dirty="0" err="1" smtClean="0"/>
              <a:t>Боровиковского</a:t>
            </a:r>
            <a:r>
              <a:rPr lang="ru-RU" dirty="0" smtClean="0"/>
              <a:t>. Он изобразил императрицу старушкой-помещицей: она прогуливается с любимой собачкой по своему </a:t>
            </a:r>
            <a:r>
              <a:rPr lang="ru-RU" dirty="0" err="1" smtClean="0"/>
              <a:t>царскосельскому</a:t>
            </a:r>
            <a:r>
              <a:rPr lang="ru-RU" dirty="0" smtClean="0"/>
              <a:t> парку без всякого официоза и торжественности. </a:t>
            </a:r>
            <a:endParaRPr lang="ru-RU" dirty="0"/>
          </a:p>
        </p:txBody>
      </p:sp>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a:xfrm>
            <a:off x="357188" y="428625"/>
            <a:ext cx="8534400" cy="758825"/>
          </a:xfrm>
        </p:spPr>
        <p:txBody>
          <a:bodyPr>
            <a:normAutofit fontScale="90000"/>
          </a:bodyPr>
          <a:lstStyle/>
          <a:p>
            <a:pPr eaLnBrk="1" hangingPunct="1"/>
            <a:r>
              <a:rPr lang="ru-RU" sz="2400" smtClean="0"/>
              <a:t>Портрет Е.Г. Темкиной. 1798. ГТГ </a:t>
            </a:r>
            <a:br>
              <a:rPr lang="ru-RU" sz="2400" smtClean="0"/>
            </a:br>
            <a:endParaRPr lang="ru-RU" sz="2400" smtClean="0"/>
          </a:p>
        </p:txBody>
      </p:sp>
      <p:pic>
        <p:nvPicPr>
          <p:cNvPr id="59395" name="Picture 2" descr="http://artclassic.edu.ru/attach.asp?a_no=4889"/>
          <p:cNvPicPr>
            <a:picLocks noGrp="1" noChangeAspect="1" noChangeArrowheads="1"/>
          </p:cNvPicPr>
          <p:nvPr>
            <p:ph sz="half" idx="1"/>
          </p:nvPr>
        </p:nvPicPr>
        <p:blipFill>
          <a:blip r:embed="rId2"/>
          <a:srcRect/>
          <a:stretch>
            <a:fillRect/>
          </a:stretch>
        </p:blipFill>
        <p:spPr>
          <a:xfrm>
            <a:off x="428625" y="1371600"/>
            <a:ext cx="3784600" cy="4681538"/>
          </a:xfrm>
        </p:spPr>
      </p:pic>
      <p:sp>
        <p:nvSpPr>
          <p:cNvPr id="59396" name="Содержимое 3"/>
          <p:cNvSpPr>
            <a:spLocks noGrp="1"/>
          </p:cNvSpPr>
          <p:nvPr>
            <p:ph sz="half" idx="2"/>
          </p:nvPr>
        </p:nvSpPr>
        <p:spPr>
          <a:xfrm>
            <a:off x="4800600" y="1371600"/>
            <a:ext cx="4038600" cy="4681538"/>
          </a:xfrm>
        </p:spPr>
        <p:txBody>
          <a:bodyPr/>
          <a:lstStyle/>
          <a:p>
            <a:pPr eaLnBrk="1" hangingPunct="1"/>
            <a:r>
              <a:rPr lang="ru-RU" sz="2000" smtClean="0"/>
              <a:t>Елизавета Темкина — дочь императрицы Екатерины II и светлейшего князя Г.А. Потемкина-Таврического. На портрете ей 23 года. Современники находили, что она похожа на отца. </a:t>
            </a:r>
          </a:p>
        </p:txBody>
      </p:sp>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ru-RU" sz="2400" smtClean="0"/>
              <a:t>  Живопись последних десятилетий  XVIII  века  отличается  значительным разнообразием и  полнотой.  В  первую  очередь  это  обусловлено  основанием Академии художеств. Русская школа овладевает теперь теми  жанрами  живописи, которые  прежде  были  представлены  лишь  работами  старых  и   современных западноевропейских мастеров. Наиболее крупные  достижения  русской  живописи последних десятилетий XVIII века связаны с искусством  портретов. Во второй половине 18 века  портретное искусство достигает своего расцвета. </a:t>
            </a:r>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1785926"/>
            <a:ext cx="9143999" cy="4786346"/>
          </a:xfrm>
        </p:spPr>
        <p:txBody>
          <a:bodyPr>
            <a:normAutofit/>
          </a:bodyPr>
          <a:lstStyle/>
          <a:p>
            <a:pPr>
              <a:defRPr/>
            </a:pPr>
            <a:r>
              <a:rPr lang="ru-RU" dirty="0" err="1" smtClean="0"/>
              <a:t>Mатвеев</a:t>
            </a:r>
            <a:r>
              <a:rPr lang="ru-RU" dirty="0" smtClean="0"/>
              <a:t> Андрей (Матвеевич?) —знаменитый русский художник-портретист, один из основоположников русской светской живописи, мастер монументально-декоративного искусства, первый русский заграничный пенсионер, получивший полное академическое образование, первый руководитель Живописной команды в </a:t>
            </a:r>
            <a:r>
              <a:rPr lang="ru-RU" dirty="0" smtClean="0"/>
              <a:t>Петербургской </a:t>
            </a:r>
            <a:r>
              <a:rPr lang="ru-RU" dirty="0" smtClean="0"/>
              <a:t>Канцелярии от строений (1731-1739 гг</a:t>
            </a:r>
            <a:r>
              <a:rPr lang="ru-RU" dirty="0" smtClean="0"/>
              <a:t>.).</a:t>
            </a:r>
          </a:p>
          <a:p>
            <a:pPr>
              <a:defRPr/>
            </a:pPr>
            <a:r>
              <a:rPr lang="ru-RU" dirty="0" smtClean="0"/>
              <a:t>Всего тридцать семь лет жизни было отпущено Андрею Матвееву — художнику, чье живописное мастерство «определило яркое самобытное лицо русского искусства XVIII столетия» и стало значительной вехой в его развитии.</a:t>
            </a:r>
            <a:endParaRPr lang="ru-RU" dirty="0"/>
          </a:p>
        </p:txBody>
      </p:sp>
      <p:sp>
        <p:nvSpPr>
          <p:cNvPr id="15363" name="Заголовок 1"/>
          <p:cNvSpPr>
            <a:spLocks noGrp="1"/>
          </p:cNvSpPr>
          <p:nvPr>
            <p:ph type="title"/>
          </p:nvPr>
        </p:nvSpPr>
        <p:spPr/>
        <p:txBody>
          <a:bodyPr/>
          <a:lstStyle/>
          <a:p>
            <a:pPr eaLnBrk="1" hangingPunct="1"/>
            <a:r>
              <a:rPr lang="ru-RU" dirty="0" smtClean="0"/>
              <a:t>Матвеев Андрей Матвеевич</a:t>
            </a:r>
            <a:br>
              <a:rPr lang="ru-RU" dirty="0" smtClean="0"/>
            </a:br>
            <a:r>
              <a:rPr lang="ru-RU" b="1" dirty="0" smtClean="0"/>
              <a:t> </a:t>
            </a:r>
            <a:endParaRPr lang="ru-RU" dirty="0" smtClean="0"/>
          </a:p>
        </p:txBody>
      </p:sp>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285750" y="500063"/>
            <a:ext cx="8534400" cy="758825"/>
          </a:xfrm>
        </p:spPr>
        <p:txBody>
          <a:bodyPr>
            <a:normAutofit fontScale="90000"/>
          </a:bodyPr>
          <a:lstStyle/>
          <a:p>
            <a:pPr eaLnBrk="1" hangingPunct="1"/>
            <a:r>
              <a:rPr lang="ru-RU" sz="2400" smtClean="0"/>
              <a:t>Портрет А.П. Голицыной. 1728 </a:t>
            </a:r>
            <a:br>
              <a:rPr lang="ru-RU" sz="2400" smtClean="0"/>
            </a:br>
            <a:endParaRPr lang="ru-RU" sz="2400" smtClean="0"/>
          </a:p>
        </p:txBody>
      </p:sp>
      <p:pic>
        <p:nvPicPr>
          <p:cNvPr id="19459" name="Picture 2" descr="http://artclassic.edu.ru/attach.asp?a_no=8673"/>
          <p:cNvPicPr>
            <a:picLocks noGrp="1" noChangeAspect="1" noChangeArrowheads="1"/>
          </p:cNvPicPr>
          <p:nvPr>
            <p:ph sz="half" idx="1"/>
          </p:nvPr>
        </p:nvPicPr>
        <p:blipFill>
          <a:blip r:embed="rId3"/>
          <a:srcRect/>
          <a:stretch>
            <a:fillRect/>
          </a:stretch>
        </p:blipFill>
        <p:spPr>
          <a:xfrm>
            <a:off x="500063" y="1571625"/>
            <a:ext cx="3697287" cy="4681538"/>
          </a:xfrm>
        </p:spPr>
      </p:pic>
      <p:sp>
        <p:nvSpPr>
          <p:cNvPr id="4" name="Содержимое 3"/>
          <p:cNvSpPr>
            <a:spLocks noGrp="1"/>
          </p:cNvSpPr>
          <p:nvPr>
            <p:ph sz="half" idx="2"/>
          </p:nvPr>
        </p:nvSpPr>
        <p:spPr>
          <a:xfrm>
            <a:off x="4800600" y="1371600"/>
            <a:ext cx="4038600" cy="4681538"/>
          </a:xfrm>
        </p:spPr>
        <p:txBody>
          <a:bodyPr>
            <a:normAutofit fontScale="85000" lnSpcReduction="20000"/>
          </a:bodyPr>
          <a:lstStyle/>
          <a:p>
            <a:pPr marL="274320" indent="-274320" eaLnBrk="1" fontAlgn="auto" hangingPunct="1">
              <a:spcAft>
                <a:spcPts val="0"/>
              </a:spcAft>
              <a:buFont typeface="Wingdings 2"/>
              <a:buChar char=""/>
              <a:defRPr/>
            </a:pPr>
            <a:r>
              <a:rPr lang="ru-RU" dirty="0" smtClean="0"/>
              <a:t>Изображение княгини помещено в овал, вписанный в прямоугольник холста. На А.П. Голицыной роскошное платье красного цвета с крупными рубиновыми застежками на рукавах, а на груди — драгоценный жалованный портрет Петра I, знак отличия статс-дамы. Но парадный портрет кисти А. Матвеева не так прост и однозначен, как может показаться с первого взгляда </a:t>
            </a:r>
            <a:endParaRPr lang="ru-RU" dirty="0"/>
          </a:p>
        </p:txBody>
      </p:sp>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1857364"/>
            <a:ext cx="9143999" cy="5000636"/>
          </a:xfrm>
        </p:spPr>
        <p:txBody>
          <a:bodyPr>
            <a:normAutofit/>
          </a:bodyPr>
          <a:lstStyle/>
          <a:p>
            <a:pPr>
              <a:defRPr/>
            </a:pPr>
            <a:r>
              <a:rPr lang="ru-RU" dirty="0" smtClean="0"/>
              <a:t>Русский </a:t>
            </a:r>
            <a:r>
              <a:rPr lang="ru-RU" dirty="0" smtClean="0"/>
              <a:t>живописец, представитель стиля барокко, один из первых в стране художников, начавших писать светские портреты. </a:t>
            </a:r>
            <a:endParaRPr lang="ru-RU" dirty="0"/>
          </a:p>
        </p:txBody>
      </p:sp>
      <p:sp>
        <p:nvSpPr>
          <p:cNvPr id="24579" name="Заголовок 1"/>
          <p:cNvSpPr>
            <a:spLocks noGrp="1"/>
          </p:cNvSpPr>
          <p:nvPr>
            <p:ph type="title"/>
          </p:nvPr>
        </p:nvSpPr>
        <p:spPr>
          <a:xfrm>
            <a:off x="714375" y="214313"/>
            <a:ext cx="7772400" cy="1524000"/>
          </a:xfrm>
        </p:spPr>
        <p:txBody>
          <a:bodyPr/>
          <a:lstStyle/>
          <a:p>
            <a:pPr eaLnBrk="1" hangingPunct="1"/>
            <a:r>
              <a:rPr lang="ru-RU" smtClean="0"/>
              <a:t>Антропов Алексей Петрович</a:t>
            </a:r>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285720" y="214290"/>
            <a:ext cx="8229600" cy="1143000"/>
          </a:xfrm>
        </p:spPr>
        <p:txBody>
          <a:bodyPr/>
          <a:lstStyle/>
          <a:p>
            <a:r>
              <a:rPr lang="ru-RU" sz="2400" dirty="0" smtClean="0">
                <a:solidFill>
                  <a:srgbClr val="7B9899"/>
                </a:solidFill>
              </a:rPr>
              <a:t>Портрет статс-дамы А.М.Измайловой. ГТГ. </a:t>
            </a:r>
            <a:endParaRPr lang="ru-RU" sz="2400" dirty="0" smtClean="0">
              <a:solidFill>
                <a:srgbClr val="7B9899"/>
              </a:solidFill>
            </a:endParaRPr>
          </a:p>
        </p:txBody>
      </p:sp>
      <p:pic>
        <p:nvPicPr>
          <p:cNvPr id="27651" name="Picture 2" descr="http://www.artsait.ru/art/a/antropov/img/26.jpg"/>
          <p:cNvPicPr>
            <a:picLocks noGrp="1" noChangeAspect="1" noChangeArrowheads="1"/>
          </p:cNvPicPr>
          <p:nvPr>
            <p:ph sz="quarter" idx="1"/>
          </p:nvPr>
        </p:nvPicPr>
        <p:blipFill>
          <a:blip r:embed="rId2"/>
          <a:srcRect/>
          <a:stretch>
            <a:fillRect/>
          </a:stretch>
        </p:blipFill>
        <p:spPr>
          <a:xfrm>
            <a:off x="285750" y="1500188"/>
            <a:ext cx="3571875" cy="4572000"/>
          </a:xfrm>
        </p:spPr>
      </p:pic>
      <p:sp>
        <p:nvSpPr>
          <p:cNvPr id="27652" name="Прямоугольник 4"/>
          <p:cNvSpPr>
            <a:spLocks noChangeArrowheads="1"/>
          </p:cNvSpPr>
          <p:nvPr/>
        </p:nvSpPr>
        <p:spPr bwMode="auto">
          <a:xfrm>
            <a:off x="3857620" y="1500174"/>
            <a:ext cx="5072063" cy="5078413"/>
          </a:xfrm>
          <a:prstGeom prst="rect">
            <a:avLst/>
          </a:prstGeom>
          <a:noFill/>
          <a:ln w="9525">
            <a:noFill/>
            <a:miter lim="800000"/>
            <a:headEnd/>
            <a:tailEnd/>
          </a:ln>
        </p:spPr>
        <p:txBody>
          <a:bodyPr>
            <a:spAutoFit/>
          </a:bodyPr>
          <a:lstStyle/>
          <a:p>
            <a:r>
              <a:rPr lang="ru-RU" dirty="0">
                <a:latin typeface="Georgia" pitchFamily="18" charset="0"/>
              </a:rPr>
              <a:t>Портрет статс-дамы Анастасии Михайловны Измайловой, урожденной Нарышкиной, ближайшей подруги и дальней родственницы императрицы Елизаветы Петровны, – одно из самых известных произведений Антропова. Лицо героини с крупными выразительными чертами выдает сильную, властную, волевую натуру. Художник не стремится глубоко проникнуть во внутренний мир своей героини, он фиксирует лишь статичные, постоянные качества ее натуры. При этом как истинный представитель своей эпохи Антропов не забывает и об общественном статусе модели. Платье Измайловой украшает портрет Елизаветы Петровны в алмазах – знак личного расположения императрицы к своей придворной даме.</a:t>
            </a: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301625" y="228600"/>
            <a:ext cx="8534400" cy="758825"/>
          </a:xfrm>
        </p:spPr>
        <p:txBody>
          <a:bodyPr>
            <a:normAutofit fontScale="90000"/>
          </a:bodyPr>
          <a:lstStyle/>
          <a:p>
            <a:pPr eaLnBrk="1" hangingPunct="1"/>
            <a:r>
              <a:rPr lang="ru-RU" sz="2400" smtClean="0"/>
              <a:t>Портрет императрицы Елизаветы Петровны. Между 1744 и 1751. Сергиево-Посадский музей-заповедник </a:t>
            </a:r>
          </a:p>
        </p:txBody>
      </p:sp>
      <p:pic>
        <p:nvPicPr>
          <p:cNvPr id="28675" name="Picture 2" descr="http://artclassic.edu.ru/attach.asp?a_no=4512"/>
          <p:cNvPicPr>
            <a:picLocks noGrp="1" noChangeAspect="1" noChangeArrowheads="1"/>
          </p:cNvPicPr>
          <p:nvPr>
            <p:ph sz="half" idx="1"/>
          </p:nvPr>
        </p:nvPicPr>
        <p:blipFill>
          <a:blip r:embed="rId2"/>
          <a:srcRect/>
          <a:stretch>
            <a:fillRect/>
          </a:stretch>
        </p:blipFill>
        <p:spPr>
          <a:xfrm>
            <a:off x="428625" y="1571625"/>
            <a:ext cx="3840163" cy="4681538"/>
          </a:xfrm>
        </p:spPr>
      </p:pic>
      <p:sp>
        <p:nvSpPr>
          <p:cNvPr id="28676" name="Содержимое 3"/>
          <p:cNvSpPr>
            <a:spLocks noGrp="1"/>
          </p:cNvSpPr>
          <p:nvPr>
            <p:ph sz="half" idx="2"/>
          </p:nvPr>
        </p:nvSpPr>
        <p:spPr>
          <a:xfrm>
            <a:off x="4800600" y="1371600"/>
            <a:ext cx="4038600" cy="4681538"/>
          </a:xfrm>
        </p:spPr>
        <p:txBody>
          <a:bodyPr/>
          <a:lstStyle/>
          <a:p>
            <a:pPr eaLnBrk="1" hangingPunct="1"/>
            <a:r>
              <a:rPr lang="ru-RU" smtClean="0"/>
              <a:t>Публикуемый портрет Елизаветы Петровны является копией с работы придворного живописца Луи Каравака, учителя А.П. Антропова. </a:t>
            </a:r>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3"/>
          <p:cNvSpPr>
            <a:spLocks noGrp="1"/>
          </p:cNvSpPr>
          <p:nvPr>
            <p:ph type="title"/>
          </p:nvPr>
        </p:nvSpPr>
        <p:spPr>
          <a:xfrm>
            <a:off x="357188" y="571500"/>
            <a:ext cx="8534400" cy="758825"/>
          </a:xfrm>
        </p:spPr>
        <p:txBody>
          <a:bodyPr>
            <a:normAutofit fontScale="90000"/>
          </a:bodyPr>
          <a:lstStyle/>
          <a:p>
            <a:pPr eaLnBrk="1" hangingPunct="1"/>
            <a:r>
              <a:rPr lang="ru-RU" sz="2400" smtClean="0">
                <a:solidFill>
                  <a:srgbClr val="7B9899"/>
                </a:solidFill>
              </a:rPr>
              <a:t>Портрет императрицы Екатерины II. 1766. ГРМ. </a:t>
            </a:r>
            <a:br>
              <a:rPr lang="ru-RU" sz="2400" smtClean="0">
                <a:solidFill>
                  <a:srgbClr val="7B9899"/>
                </a:solidFill>
              </a:rPr>
            </a:br>
            <a:endParaRPr lang="ru-RU" sz="2400" smtClean="0">
              <a:solidFill>
                <a:srgbClr val="7B9899"/>
              </a:solidFill>
            </a:endParaRPr>
          </a:p>
        </p:txBody>
      </p:sp>
      <p:pic>
        <p:nvPicPr>
          <p:cNvPr id="29699" name="Picture 2" descr="http://artclassic.edu.ru/attach.asp?a_no=4599"/>
          <p:cNvPicPr>
            <a:picLocks noGrp="1" noChangeAspect="1" noChangeArrowheads="1"/>
          </p:cNvPicPr>
          <p:nvPr>
            <p:ph sz="quarter" idx="1"/>
          </p:nvPr>
        </p:nvPicPr>
        <p:blipFill>
          <a:blip r:embed="rId2"/>
          <a:srcRect/>
          <a:stretch>
            <a:fillRect/>
          </a:stretch>
        </p:blipFill>
        <p:spPr>
          <a:xfrm>
            <a:off x="2938463" y="1670050"/>
            <a:ext cx="3228975" cy="4286250"/>
          </a:xfrm>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0" y="1857364"/>
            <a:ext cx="9143999" cy="5000636"/>
          </a:xfrm>
        </p:spPr>
        <p:txBody>
          <a:bodyPr>
            <a:normAutofit/>
          </a:bodyPr>
          <a:lstStyle/>
          <a:p>
            <a:pPr eaLnBrk="1" fontAlgn="auto" hangingPunct="1">
              <a:spcAft>
                <a:spcPts val="0"/>
              </a:spcAft>
              <a:buFont typeface="Wingdings 2"/>
              <a:buNone/>
              <a:defRPr/>
            </a:pPr>
            <a:endParaRPr lang="ru-RU" dirty="0"/>
          </a:p>
        </p:txBody>
      </p:sp>
      <p:sp>
        <p:nvSpPr>
          <p:cNvPr id="33795" name="Заголовок 4"/>
          <p:cNvSpPr>
            <a:spLocks noGrp="1"/>
          </p:cNvSpPr>
          <p:nvPr>
            <p:ph type="title"/>
          </p:nvPr>
        </p:nvSpPr>
        <p:spPr>
          <a:xfrm>
            <a:off x="0" y="357166"/>
            <a:ext cx="7772400" cy="1362456"/>
          </a:xfrm>
        </p:spPr>
        <p:txBody>
          <a:bodyPr/>
          <a:lstStyle/>
          <a:p>
            <a:pPr eaLnBrk="1" hangingPunct="1"/>
            <a:r>
              <a:rPr lang="ru-RU" dirty="0" smtClean="0"/>
              <a:t>Аргунов Иван Петрович</a:t>
            </a:r>
          </a:p>
        </p:txBody>
      </p:sp>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2">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Template>
  <TotalTime>46</TotalTime>
  <Words>1622</Words>
  <Application>Microsoft Office PowerPoint</Application>
  <PresentationFormat>Экран (4:3)</PresentationFormat>
  <Paragraphs>59</Paragraphs>
  <Slides>26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Тема2</vt:lpstr>
      <vt:lpstr>Особенности женского портрета XVIII века</vt:lpstr>
      <vt:lpstr>Слайд 2</vt:lpstr>
      <vt:lpstr>Матвеев Андрей Матвеевич  </vt:lpstr>
      <vt:lpstr>Портрет А.П. Голицыной. 1728  </vt:lpstr>
      <vt:lpstr>Антропов Алексей Петрович</vt:lpstr>
      <vt:lpstr>Портрет статс-дамы А.М.Измайловой. ГТГ. </vt:lpstr>
      <vt:lpstr>Портрет императрицы Елизаветы Петровны. Между 1744 и 1751. Сергиево-Посадский музей-заповедник </vt:lpstr>
      <vt:lpstr>Портрет императрицы Екатерины II. 1766. ГРМ.  </vt:lpstr>
      <vt:lpstr>Аргунов Иван Петрович</vt:lpstr>
      <vt:lpstr>Портрет Толстой 1768 г. </vt:lpstr>
      <vt:lpstr>Портрет неизвестной крестьянки в русском костюме 1784 г. </vt:lpstr>
      <vt:lpstr>Рокотов Федор Степанович</vt:lpstr>
      <vt:lpstr>Портрет А. П. Струйской.1772 г. </vt:lpstr>
      <vt:lpstr>Портрет неизвестной в розовом платье. 1770г </vt:lpstr>
      <vt:lpstr>Слайд 15</vt:lpstr>
      <vt:lpstr>Левицкий Дмитрий Григорьевич  </vt:lpstr>
      <vt:lpstr>Портрет Е.Н. Хрущевой и Е.Н. Хованской. 1773. ГРМ  </vt:lpstr>
      <vt:lpstr>Портрет Н.Я. Левицкой. 1780-е гг. ГРМ  </vt:lpstr>
      <vt:lpstr>Портрет Урсулы Мнишек. 1782. ГТГ</vt:lpstr>
      <vt:lpstr>Портрет Екатерины II. 1782. ГРМ  </vt:lpstr>
      <vt:lpstr>Боровиковский Владимир Лукич </vt:lpstr>
      <vt:lpstr>Портрет М.И. Лопухиной. 1797 ГТГ </vt:lpstr>
      <vt:lpstr>Портрет графини А.И. Безбородко с дочерьми Любовью и Клеопатрой. 1803  </vt:lpstr>
      <vt:lpstr>Екатерина II на прогулке в Царскосельском парке (с Чесменской колонной на фоне). 1794. ГТГ</vt:lpstr>
      <vt:lpstr>Портрет Е.Г. Темкиной. 1798. ГТГ  </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женского портрета XVIII века</dc:title>
  <dc:creator>Таня</dc:creator>
  <cp:lastModifiedBy>Таня</cp:lastModifiedBy>
  <cp:revision>5</cp:revision>
  <dcterms:created xsi:type="dcterms:W3CDTF">2013-01-17T09:44:05Z</dcterms:created>
  <dcterms:modified xsi:type="dcterms:W3CDTF">2013-01-17T10:30:41Z</dcterms:modified>
</cp:coreProperties>
</file>