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74" r:id="rId2"/>
    <p:sldId id="256" r:id="rId3"/>
    <p:sldId id="257" r:id="rId4"/>
    <p:sldId id="258" r:id="rId5"/>
    <p:sldId id="259" r:id="rId6"/>
    <p:sldId id="260" r:id="rId7"/>
    <p:sldId id="275" r:id="rId8"/>
    <p:sldId id="276" r:id="rId9"/>
    <p:sldId id="261" r:id="rId10"/>
    <p:sldId id="262" r:id="rId11"/>
    <p:sldId id="264" r:id="rId12"/>
    <p:sldId id="273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83EE61F-0660-4FF7-AC8D-E5C000B53148}" type="datetimeFigureOut">
              <a:rPr lang="ru-RU" smtClean="0"/>
              <a:pPr/>
              <a:t>14.12.2014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36974A5D-385D-41E0-BF3B-51EC90A0BDC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8%D1%82%D0%B5%D1%80_%D0%9F%D0%B0%D1%83%D0%BB%D1%8C_%D0%A0%D1%83%D0%B1%D0%B5%D0%BD%D1%81" TargetMode="External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ru.wikipedia.org/wiki/1612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0%BC%D0%B1%D1%80%D0%B0%D0%BD%D0%B4%D1%82" TargetMode="External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F%D0%B5%D1%82%D0%B5%D1%80_%D0%9F%D0%B0%D1%83%D0%BB%D1%8C_%D0%A0%D1%83%D0%B1%D0%B5%D0%BD%D1%8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0%D0%B5%D0%BC%D0%B1%D1%80%D0%B0%D0%BD%D0%B4%D1%82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85918" y="1214422"/>
            <a:ext cx="32058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Барокко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357430"/>
            <a:ext cx="442839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 живописи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500694" y="5357826"/>
            <a:ext cx="3643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21" presetClass="entr" presetSubtype="4" fill="hold" grpId="0" nodeType="after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3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Descent From The Cross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786346" cy="6804684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715008" y="714356"/>
            <a:ext cx="246349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dirty="0" smtClean="0">
                <a:solidFill>
                  <a:srgbClr val="FF0000"/>
                </a:solidFill>
                <a:hlinkClick r:id="rId3" tooltip="Питер Пауль Рубенс"/>
              </a:rPr>
              <a:t>Питер Пауль Рубенс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1357298"/>
            <a:ext cx="26436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Снятие с креста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, </a:t>
            </a:r>
            <a:r>
              <a:rPr lang="ru-RU" dirty="0" smtClean="0">
                <a:solidFill>
                  <a:schemeClr val="tx1">
                    <a:lumMod val="85000"/>
                    <a:lumOff val="15000"/>
                  </a:schemeClr>
                </a:solidFill>
                <a:hlinkClick r:id="rId4" tooltip="1612"/>
              </a:rPr>
              <a:t>1612</a:t>
            </a:r>
            <a:endParaRPr lang="ru-RU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ile:Rembrandt Harmensz. van Rijn 07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24453" cy="69099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571736" y="214290"/>
            <a:ext cx="1413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dirty="0" smtClean="0">
                <a:solidFill>
                  <a:srgbClr val="0B0080"/>
                </a:solidFill>
                <a:hlinkClick r:id="rId3" tooltip="Рембрандт"/>
              </a:rPr>
              <a:t>Рембрандт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4071934" y="214290"/>
            <a:ext cx="28468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i="1" dirty="0" smtClean="0">
                <a:solidFill>
                  <a:schemeClr val="bg1"/>
                </a:solidFill>
              </a:rPr>
              <a:t>«Каменный мост»</a:t>
            </a:r>
            <a:r>
              <a:rPr lang="ru-RU" dirty="0" smtClean="0">
                <a:solidFill>
                  <a:schemeClr val="bg1"/>
                </a:solidFill>
              </a:rPr>
              <a:t>, 1638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000"/>
                            </p:stCondLst>
                            <p:childTnLst>
                              <p:par>
                                <p:cTn id="1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42910" y="1857364"/>
            <a:ext cx="750099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</a:t>
            </a:r>
          </a:p>
          <a:p>
            <a:pPr algn="ctr"/>
            <a:r>
              <a:rPr lang="ru-RU" sz="5400" b="1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внимание!!!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img1.liveinternet.ru/images/attach/c/2/73/652/73652135_800px16023_CaravaggioSupper_at_Emmaus_National_Gallery_London.jpg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643174" y="4071943"/>
            <a:ext cx="3726593" cy="2786058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"/>
            <a:ext cx="9144000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i="1" dirty="0"/>
              <a:t>В разное время в термин "барокко" вкладывалось разное содержание. Поначалу он носил оскорбительный оттенок, подразумевая нелепицу, абсурд (возможно, он восходит к португальскому слову, означающему уродливую жемчужину). Этот стиль господствовал в европейском искусстве между маньеризмом и рококо, то есть приблизительно с 1600 г. до начала 18 века. От маньеризма барокко унаследовало динамичность и глубокую эмоциональность, а от Ренессанса - основательность и пышность: черты обоих стилей гармонично слились в одно единое целое.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00"/>
                            </p:stCondLst>
                            <p:childTnLst>
                              <p:par>
                                <p:cTn id="10" presetID="19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214290"/>
            <a:ext cx="371474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Искусству барокко свойственны смелые контрасты масштабов, света и тени, цвета, совмещение реальности и фантазии. Особенно необходимо отметить в стиле барокко слияние различных искусств в едином ансамбле, большую степень взаимопроникновения архитектуры, скульптуры, живописи и декоративного искусства. Это стремление к синтезу искусств - основополагающая черта барокко.</a:t>
            </a:r>
            <a:endParaRPr lang="ru-RU" sz="2000" dirty="0"/>
          </a:p>
        </p:txBody>
      </p:sp>
      <p:pic>
        <p:nvPicPr>
          <p:cNvPr id="7170" name="Picture 2" descr="http://rybens.ru/barocco/earth_and_wate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0"/>
            <a:ext cx="4572000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9" presetClass="entr" presetSubtype="0" ac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428604"/>
            <a:ext cx="3357554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Живопись барокко характеризуется динамизмом, «плоскостью» и пышностью форм, самые характерные черты барокко — броская цветистость и динамичность. Противоречивое сочетание повышенной эмоциональности, чувственности с пышной декоративностью придает произведениям барочных мастеров театрализованную зрелищность.</a:t>
            </a:r>
            <a:endParaRPr lang="ru-RU" sz="2000" dirty="0"/>
          </a:p>
        </p:txBody>
      </p:sp>
      <p:pic>
        <p:nvPicPr>
          <p:cNvPr id="6146" name="Picture 2" descr="http://img-fotki.yandex.ru/get/5506/mr-serg-bask.f58/0_79483_87da5571_XL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4357686" y="714356"/>
            <a:ext cx="4629567" cy="564360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4572000" cy="655564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sz="2000" b="1" i="1" dirty="0"/>
              <a:t>В живописи преобладали монументальные декоративные композиции на религиозные или мифологические темы, парадные портреты, предназначенные для украшения интерьеров.</a:t>
            </a:r>
            <a:br>
              <a:rPr lang="ru-RU" sz="2000" b="1" i="1" dirty="0"/>
            </a:br>
            <a:r>
              <a:rPr lang="ru-RU" sz="2000" b="1" i="1" dirty="0"/>
              <a:t>Типичная для барокко религиозная композиция показывает святых или Мадонну в окружении ангелов в вихре взметнувшихся драпировок и курчавых облаков. Популярные в эту эпоху сюжеты из классической мифологии изображались в столь же преувеличенной манере. Не все искусство барокко было, однако, пышным и лучезарным - мрачный драматизм художников, подобных Караваджо, также принадлежит этому стилю.</a:t>
            </a:r>
          </a:p>
        </p:txBody>
      </p:sp>
      <p:pic>
        <p:nvPicPr>
          <p:cNvPr id="14338" name="Picture 2" descr="Peter Paul Rubens - Garden of Love - WGA2042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97946" y="214290"/>
            <a:ext cx="4546054" cy="535785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72132" y="5715016"/>
            <a:ext cx="243162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dirty="0" smtClean="0">
                <a:solidFill>
                  <a:srgbClr val="0B0080"/>
                </a:solidFill>
                <a:hlinkClick r:id="rId3" tooltip="Петер Пауль Рубенс"/>
              </a:rPr>
              <a:t>Петер Пауль Рубенс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5857884" y="6072206"/>
            <a:ext cx="19129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i="1" dirty="0" smtClean="0"/>
              <a:t>Сад любви</a:t>
            </a:r>
            <a:r>
              <a:rPr lang="ru-RU" dirty="0" smtClean="0"/>
              <a:t>, 1632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250"/>
                            </p:stCondLst>
                            <p:childTnLst>
                              <p:par>
                                <p:cTn id="26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385762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i="1" dirty="0"/>
              <a:t>У истоков традиции барокко в живописи стоят два великих итальянских художника - Караваджо </a:t>
            </a:r>
            <a:r>
              <a:rPr lang="ru-RU" sz="2000" b="1" i="1" dirty="0" smtClean="0"/>
              <a:t>и  </a:t>
            </a:r>
            <a:r>
              <a:rPr lang="ru-RU" sz="2000" b="1" i="1" dirty="0"/>
              <a:t>Аннибале Карраччи, создавшие самые значительные работы в последнее десятилетие 16 века - первое десятилетие 17 века. Для итальянской живописи конца 16 века характерны неестественность и стилевая неопределённость. Караваджо и Карраччи своим искусством вернули ей цельность и выразительность.</a:t>
            </a:r>
            <a:endParaRPr lang="ru-RU" sz="2000" dirty="0"/>
          </a:p>
        </p:txBody>
      </p:sp>
      <p:pic>
        <p:nvPicPr>
          <p:cNvPr id="13314" name="Picture 2" descr="http://go1.imgsmail.ru/imgpreview?key=http%3A//upload.wikimedia.org/wikipedia/commons/thumb/7/73/Bild-Ottavio_Leoni%252C_Caravaggio.jpg/220px-Bild-Ottavio_Leoni%252C_Caravaggio.jpg&amp;mb=prsdb_preview_90&amp;w=10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9058" y="214290"/>
            <a:ext cx="2667012" cy="3547129"/>
          </a:xfrm>
          <a:prstGeom prst="rect">
            <a:avLst/>
          </a:prstGeom>
          <a:noFill/>
        </p:spPr>
      </p:pic>
      <p:pic>
        <p:nvPicPr>
          <p:cNvPr id="13316" name="Picture 4" descr="http://go3.imgsmail.ru/imgpreview?key=http%3A//upload.wikimedia.org/wikipedia/commons/thumb/8/8a/Annibale_Carracci_-_Self-portrait.jpg/220px-Annibale_Carracci_-_Self-portrait.jpg&amp;mb=prsdb_preview_92&amp;w=1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57950" y="3429000"/>
            <a:ext cx="2524136" cy="3205655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786578" y="785794"/>
            <a:ext cx="15343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Караваджо 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786182" y="6000768"/>
            <a:ext cx="2440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Аннибале Карраччи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50" name="Picture 6" descr="Дар Диане. 1597—160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85728"/>
            <a:ext cx="3643338" cy="5692716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785786" y="6072206"/>
            <a:ext cx="26085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Дар Диане. 1597—1602</a:t>
            </a:r>
            <a:endParaRPr lang="ru-RU" dirty="0"/>
          </a:p>
        </p:txBody>
      </p:sp>
      <p:pic>
        <p:nvPicPr>
          <p:cNvPr id="31752" name="Picture 8" descr="Святые жены у гроба Христа. 1597—159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7686" y="1000108"/>
            <a:ext cx="4310066" cy="356658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4214810" y="4714884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>Святые жены у гроба Христа. 1597—1598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143504" y="285728"/>
            <a:ext cx="24407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Аннибале Карраччи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1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6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175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34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50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9322" y="428604"/>
            <a:ext cx="148149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i="1" dirty="0" smtClean="0"/>
              <a:t>Караваджо</a:t>
            </a:r>
            <a:endParaRPr lang="ru-RU" dirty="0"/>
          </a:p>
        </p:txBody>
      </p:sp>
      <p:pic>
        <p:nvPicPr>
          <p:cNvPr id="32770" name="Picture 2" descr="Поцелуй Иуды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429256" y="1357298"/>
            <a:ext cx="3429024" cy="3740494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6357950" y="5214950"/>
            <a:ext cx="17313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Поцелуй Иуды</a:t>
            </a:r>
            <a:endParaRPr lang="ru-RU" dirty="0"/>
          </a:p>
        </p:txBody>
      </p:sp>
      <p:pic>
        <p:nvPicPr>
          <p:cNvPr id="32772" name="Picture 4" descr="Святая Екатерина Александрийская 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285720" y="214290"/>
            <a:ext cx="4572032" cy="609604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642910" y="6286520"/>
            <a:ext cx="39670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Святая Екатерина Александрийская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7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Rembrandt Harmensz. van Rijn 00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285728"/>
            <a:ext cx="5477638" cy="6215082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0" y="1357298"/>
            <a:ext cx="33575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t"/>
            <a:r>
              <a:rPr lang="ru-RU" b="1" i="1" dirty="0" smtClean="0"/>
              <a:t>Урок анатомии доктора </a:t>
            </a:r>
            <a:r>
              <a:rPr lang="ru-RU" b="1" i="1" dirty="0" err="1" smtClean="0"/>
              <a:t>Тульпа</a:t>
            </a:r>
            <a:r>
              <a:rPr lang="ru-RU" dirty="0" smtClean="0"/>
              <a:t>, 1632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00100" y="642918"/>
            <a:ext cx="14139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t"/>
            <a:r>
              <a:rPr lang="ru-RU" b="1" u="sng" dirty="0" smtClean="0">
                <a:solidFill>
                  <a:srgbClr val="0B0080"/>
                </a:solidFill>
                <a:hlinkClick r:id="rId3" tooltip="Рембрандт"/>
              </a:rPr>
              <a:t>Рембрандт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126</TotalTime>
  <Words>307</Words>
  <Application>Microsoft Office PowerPoint</Application>
  <PresentationFormat>Экран (4:3)</PresentationFormat>
  <Paragraphs>25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ket</dc:creator>
  <cp:lastModifiedBy>Надежда)))</cp:lastModifiedBy>
  <cp:revision>16</cp:revision>
  <dcterms:created xsi:type="dcterms:W3CDTF">2013-09-13T14:40:47Z</dcterms:created>
  <dcterms:modified xsi:type="dcterms:W3CDTF">2014-12-14T15:35:51Z</dcterms:modified>
</cp:coreProperties>
</file>