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7" r:id="rId7"/>
    <p:sldId id="268" r:id="rId8"/>
    <p:sldId id="261" r:id="rId9"/>
    <p:sldId id="263" r:id="rId10"/>
    <p:sldId id="269" r:id="rId11"/>
    <p:sldId id="264" r:id="rId12"/>
    <p:sldId id="270" r:id="rId13"/>
    <p:sldId id="265" r:id="rId14"/>
    <p:sldId id="266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7C2F0-175C-47ED-8C85-24782F58D49F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E7B6C4-38E1-4E83-8DDA-1D0FDA2B7C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7B6C4-38E1-4E83-8DDA-1D0FDA2B7C8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D3E4E9-D5B7-422D-BE30-D0FDB126B372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7EBF42-F0F8-4E93-AAB3-505B99962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D3E4E9-D5B7-422D-BE30-D0FDB126B372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7EBF42-F0F8-4E93-AAB3-505B99962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D3E4E9-D5B7-422D-BE30-D0FDB126B372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7EBF42-F0F8-4E93-AAB3-505B99962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D3E4E9-D5B7-422D-BE30-D0FDB126B372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7EBF42-F0F8-4E93-AAB3-505B99962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D3E4E9-D5B7-422D-BE30-D0FDB126B372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7EBF42-F0F8-4E93-AAB3-505B99962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D3E4E9-D5B7-422D-BE30-D0FDB126B372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7EBF42-F0F8-4E93-AAB3-505B99962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D3E4E9-D5B7-422D-BE30-D0FDB126B372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7EBF42-F0F8-4E93-AAB3-505B99962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D3E4E9-D5B7-422D-BE30-D0FDB126B372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7EBF42-F0F8-4E93-AAB3-505B99962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D3E4E9-D5B7-422D-BE30-D0FDB126B372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7EBF42-F0F8-4E93-AAB3-505B99962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D3E4E9-D5B7-422D-BE30-D0FDB126B372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7EBF42-F0F8-4E93-AAB3-505B99962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D3E4E9-D5B7-422D-BE30-D0FDB126B372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7EBF42-F0F8-4E93-AAB3-505B999624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8D3E4E9-D5B7-422D-BE30-D0FDB126B372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77EBF42-F0F8-4E93-AAB3-505B999624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500042"/>
            <a:ext cx="7772400" cy="2286016"/>
          </a:xfrm>
        </p:spPr>
        <p:txBody>
          <a:bodyPr>
            <a:normAutofit/>
          </a:bodyPr>
          <a:lstStyle/>
          <a:p>
            <a:r>
              <a:rPr lang="ru-RU" dirty="0" smtClean="0"/>
              <a:t>Системность в работе учителя английского языка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57224" y="3000372"/>
            <a:ext cx="5674530" cy="307183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school230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000372"/>
            <a:ext cx="5998016" cy="32146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857232"/>
            <a:ext cx="8183880" cy="1643074"/>
          </a:xfrm>
        </p:spPr>
        <p:txBody>
          <a:bodyPr>
            <a:normAutofit/>
          </a:bodyPr>
          <a:lstStyle/>
          <a:p>
            <a:r>
              <a:rPr lang="ru-RU" dirty="0" smtClean="0"/>
              <a:t> Метод проектов  реализует создание языковой среды.</a:t>
            </a:r>
            <a:endParaRPr lang="ru-RU" dirty="0"/>
          </a:p>
        </p:txBody>
      </p:sp>
      <p:pic>
        <p:nvPicPr>
          <p:cNvPr id="7170" name="Picture 2" descr="C:\Documents and Settings\Admin\Рабочий стол\school23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7" y="4643446"/>
            <a:ext cx="2786081" cy="1917072"/>
          </a:xfrm>
          <a:prstGeom prst="rect">
            <a:avLst/>
          </a:prstGeom>
          <a:noFill/>
        </p:spPr>
      </p:pic>
      <p:pic>
        <p:nvPicPr>
          <p:cNvPr id="4" name="Picture 2" descr="C:\Documents and Settings\Loner\Рабочий стол\конкурс\презентации\PowerDVD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4942" y="3500438"/>
            <a:ext cx="3071834" cy="250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00042"/>
            <a:ext cx="8183880" cy="25003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Типы проектов: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-творческие, </a:t>
            </a:r>
            <a:br>
              <a:rPr lang="ru-RU" dirty="0" smtClean="0"/>
            </a:br>
            <a:r>
              <a:rPr lang="ru-RU" dirty="0" smtClean="0"/>
              <a:t> -исследовательские, </a:t>
            </a:r>
            <a:br>
              <a:rPr lang="ru-RU" dirty="0" smtClean="0"/>
            </a:br>
            <a:r>
              <a:rPr lang="ru-RU" dirty="0" smtClean="0"/>
              <a:t> -</a:t>
            </a:r>
            <a:r>
              <a:rPr lang="ru-RU" dirty="0" err="1" smtClean="0"/>
              <a:t>ролево-игровые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2" descr="C:\Documents and Settings\Loner\Application Data\CyberLink\PowerDVD10\PowerDVD10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3372" y="3500438"/>
            <a:ext cx="4310881" cy="292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sz="3900" b="1" dirty="0" smtClean="0">
                <a:solidFill>
                  <a:schemeClr val="accent1"/>
                </a:solidFill>
                <a:latin typeface="+mj-lt"/>
              </a:rPr>
              <a:t>Моя система в работе:</a:t>
            </a:r>
          </a:p>
          <a:p>
            <a:pPr>
              <a:buNone/>
            </a:pPr>
            <a:endParaRPr lang="ru-RU" sz="3200" b="1" dirty="0" smtClean="0">
              <a:solidFill>
                <a:schemeClr val="accent1"/>
              </a:solidFill>
              <a:latin typeface="+mj-lt"/>
            </a:endParaRP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chemeClr val="accent1"/>
                </a:solidFill>
                <a:latin typeface="+mj-lt"/>
              </a:rPr>
              <a:t>Технология сотрудничества.</a:t>
            </a:r>
          </a:p>
          <a:p>
            <a:pPr marL="514350" indent="-514350">
              <a:buAutoNum type="arabicPeriod" startAt="2"/>
            </a:pPr>
            <a:r>
              <a:rPr lang="ru-RU" b="1" dirty="0" smtClean="0">
                <a:solidFill>
                  <a:schemeClr val="accent1"/>
                </a:solidFill>
                <a:latin typeface="+mj-lt"/>
              </a:rPr>
              <a:t>Метод проектов.</a:t>
            </a:r>
          </a:p>
          <a:p>
            <a:pPr marL="514350" indent="-514350">
              <a:buAutoNum type="arabicPeriod" startAt="3"/>
            </a:pPr>
            <a:r>
              <a:rPr lang="ru-RU" b="1" dirty="0" err="1" smtClean="0">
                <a:solidFill>
                  <a:schemeClr val="accent1"/>
                </a:solidFill>
                <a:latin typeface="+mj-lt"/>
              </a:rPr>
              <a:t>Мультисенсорный</a:t>
            </a:r>
            <a:r>
              <a:rPr lang="ru-RU" b="1" dirty="0" smtClean="0">
                <a:solidFill>
                  <a:schemeClr val="accent1"/>
                </a:solidFill>
                <a:latin typeface="+mj-lt"/>
              </a:rPr>
              <a:t> и </a:t>
            </a:r>
            <a:r>
              <a:rPr lang="ru-RU" b="1" dirty="0" err="1" smtClean="0">
                <a:solidFill>
                  <a:schemeClr val="accent1"/>
                </a:solidFill>
                <a:latin typeface="+mj-lt"/>
              </a:rPr>
              <a:t>деятельностный</a:t>
            </a:r>
            <a:r>
              <a:rPr lang="ru-RU" b="1" dirty="0" smtClean="0">
                <a:solidFill>
                  <a:schemeClr val="accent1"/>
                </a:solidFill>
                <a:latin typeface="+mj-lt"/>
              </a:rPr>
              <a:t> подходы в обучении англ.языку младших школьников.</a:t>
            </a:r>
          </a:p>
          <a:p>
            <a:pPr marL="514350" indent="-514350">
              <a:buNone/>
            </a:pPr>
            <a:r>
              <a:rPr lang="ru-RU" sz="2200" b="1" dirty="0" smtClean="0">
                <a:solidFill>
                  <a:schemeClr val="accent1"/>
                </a:solidFill>
                <a:latin typeface="+mj-lt"/>
              </a:rPr>
              <a:t>4.  </a:t>
            </a:r>
            <a:r>
              <a:rPr lang="ru-RU" b="1" dirty="0" smtClean="0">
                <a:solidFill>
                  <a:schemeClr val="accent1"/>
                </a:solidFill>
                <a:latin typeface="+mj-lt"/>
              </a:rPr>
              <a:t>Формирование </a:t>
            </a:r>
            <a:r>
              <a:rPr lang="ru-RU" b="1" dirty="0" err="1" smtClean="0">
                <a:solidFill>
                  <a:schemeClr val="accent1"/>
                </a:solidFill>
                <a:latin typeface="+mj-lt"/>
              </a:rPr>
              <a:t>портфолио</a:t>
            </a:r>
            <a:r>
              <a:rPr lang="ru-RU" b="1" dirty="0" smtClean="0">
                <a:solidFill>
                  <a:schemeClr val="accent1"/>
                </a:solidFill>
                <a:latin typeface="+mj-lt"/>
              </a:rPr>
              <a:t> (</a:t>
            </a:r>
            <a:r>
              <a:rPr lang="ru-RU" b="1" dirty="0" err="1" smtClean="0">
                <a:solidFill>
                  <a:schemeClr val="accent1"/>
                </a:solidFill>
                <a:latin typeface="+mj-lt"/>
              </a:rPr>
              <a:t>нач.стад</a:t>
            </a:r>
            <a:r>
              <a:rPr lang="ru-RU" b="1" dirty="0" smtClean="0">
                <a:solidFill>
                  <a:schemeClr val="accent1"/>
                </a:solidFill>
                <a:latin typeface="+mj-lt"/>
              </a:rPr>
              <a:t>.)</a:t>
            </a:r>
          </a:p>
        </p:txBody>
      </p:sp>
      <p:pic>
        <p:nvPicPr>
          <p:cNvPr id="1026" name="Picture 2" descr="H:\рисунки\school-children_6-150x1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4357694"/>
            <a:ext cx="4572032" cy="2500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285728"/>
            <a:ext cx="8183880" cy="4357718"/>
          </a:xfrm>
        </p:spPr>
        <p:txBody>
          <a:bodyPr>
            <a:noAutofit/>
          </a:bodyPr>
          <a:lstStyle/>
          <a:p>
            <a:r>
              <a:rPr lang="ru-RU" dirty="0" smtClean="0"/>
              <a:t>Речевая деятельность: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-говорение</a:t>
            </a:r>
            <a:br>
              <a:rPr lang="ru-RU" dirty="0" smtClean="0"/>
            </a:br>
            <a:r>
              <a:rPr lang="ru-RU" dirty="0" smtClean="0"/>
              <a:t>-</a:t>
            </a:r>
            <a:r>
              <a:rPr lang="ru-RU" dirty="0" err="1" smtClean="0"/>
              <a:t>аудирование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-чтение</a:t>
            </a:r>
            <a:br>
              <a:rPr lang="ru-RU" dirty="0" smtClean="0"/>
            </a:br>
            <a:r>
              <a:rPr lang="ru-RU" dirty="0" smtClean="0"/>
              <a:t>-письмо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Picture 2" descr="C:\Documents and Settings\Loner\Application Data\CyberLink\PowerDVD10\PowerDVD10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28" y="4786322"/>
            <a:ext cx="2857520" cy="171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8604"/>
            <a:ext cx="8183880" cy="3429024"/>
          </a:xfrm>
        </p:spPr>
        <p:txBody>
          <a:bodyPr>
            <a:noAutofit/>
          </a:bodyPr>
          <a:lstStyle/>
          <a:p>
            <a:r>
              <a:rPr lang="ru-RU" sz="2800" dirty="0" smtClean="0"/>
              <a:t>Система зачетов: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000" dirty="0" smtClean="0"/>
              <a:t>1. контрольная работа – чтение, </a:t>
            </a:r>
            <a:r>
              <a:rPr lang="ru-RU" sz="2000" dirty="0" err="1" smtClean="0"/>
              <a:t>аудирование</a:t>
            </a:r>
            <a:r>
              <a:rPr lang="ru-RU" sz="2000" dirty="0" smtClean="0"/>
              <a:t>;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2. зачет – по лексике, теоретической грамматике практике речи;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3. тестовый контроль по лексике и грамматике;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4. разработка и защита творческого проекта.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6" name="Picture 2" descr="C:\Documents and Settings\Loner\Application Data\CyberLink\PowerDVD10\PowerDVD10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0144" y="4000504"/>
            <a:ext cx="4168004" cy="271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Т.о.     </a:t>
            </a:r>
            <a:r>
              <a:rPr lang="ru-RU" b="1" dirty="0" smtClean="0">
                <a:solidFill>
                  <a:srgbClr val="FF0000"/>
                </a:solidFill>
              </a:rPr>
              <a:t>с и с т е м </a:t>
            </a:r>
            <a:r>
              <a:rPr lang="ru-RU" b="1" dirty="0" err="1" smtClean="0">
                <a:solidFill>
                  <a:srgbClr val="FF0000"/>
                </a:solidFill>
              </a:rPr>
              <a:t>н</a:t>
            </a:r>
            <a:r>
              <a:rPr lang="ru-RU" b="1" dirty="0" smtClean="0">
                <a:solidFill>
                  <a:srgbClr val="FF0000"/>
                </a:solidFill>
              </a:rPr>
              <a:t> о с т </a:t>
            </a:r>
            <a:r>
              <a:rPr lang="ru-RU" b="1" dirty="0" err="1" smtClean="0">
                <a:solidFill>
                  <a:srgbClr val="FF0000"/>
                </a:solidFill>
              </a:rPr>
              <a:t>ь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1"/>
                </a:solidFill>
              </a:rPr>
              <a:t>   личностно-ориентированного, </a:t>
            </a:r>
            <a:r>
              <a:rPr lang="ru-RU" sz="2400" b="1" dirty="0" err="1" smtClean="0">
                <a:solidFill>
                  <a:schemeClr val="accent1"/>
                </a:solidFill>
              </a:rPr>
              <a:t>деятельностного</a:t>
            </a:r>
            <a:r>
              <a:rPr lang="ru-RU" sz="2400" b="1" dirty="0" smtClean="0">
                <a:solidFill>
                  <a:schemeClr val="accent1"/>
                </a:solidFill>
              </a:rPr>
              <a:t>, коммуникативного и </a:t>
            </a:r>
            <a:r>
              <a:rPr lang="ru-RU" sz="2400" b="1" dirty="0" err="1" smtClean="0">
                <a:solidFill>
                  <a:schemeClr val="accent1"/>
                </a:solidFill>
              </a:rPr>
              <a:t>компетентностного</a:t>
            </a:r>
            <a:r>
              <a:rPr lang="ru-RU" sz="2400" b="1" dirty="0" smtClean="0">
                <a:solidFill>
                  <a:schemeClr val="accent1"/>
                </a:solidFill>
              </a:rPr>
              <a:t> подхода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о </a:t>
            </a:r>
            <a:r>
              <a:rPr lang="ru-RU" b="1" dirty="0" err="1" smtClean="0">
                <a:solidFill>
                  <a:srgbClr val="FF0000"/>
                </a:solidFill>
              </a:rPr>
              <a:t>р</a:t>
            </a:r>
            <a:r>
              <a:rPr lang="ru-RU" b="1" dirty="0" smtClean="0">
                <a:solidFill>
                  <a:srgbClr val="FF0000"/>
                </a:solidFill>
              </a:rPr>
              <a:t> и е </a:t>
            </a:r>
            <a:r>
              <a:rPr lang="ru-RU" b="1" dirty="0" err="1" smtClean="0">
                <a:solidFill>
                  <a:srgbClr val="FF0000"/>
                </a:solidFill>
              </a:rPr>
              <a:t>н</a:t>
            </a:r>
            <a:r>
              <a:rPr lang="ru-RU" b="1" dirty="0" smtClean="0">
                <a:solidFill>
                  <a:srgbClr val="FF0000"/>
                </a:solidFill>
              </a:rPr>
              <a:t> т и </a:t>
            </a:r>
            <a:r>
              <a:rPr lang="ru-RU" b="1" dirty="0" err="1" smtClean="0">
                <a:solidFill>
                  <a:srgbClr val="FF0000"/>
                </a:solidFill>
              </a:rPr>
              <a:t>р</a:t>
            </a:r>
            <a:r>
              <a:rPr lang="ru-RU" b="1" dirty="0" smtClean="0">
                <a:solidFill>
                  <a:srgbClr val="FF0000"/>
                </a:solidFill>
              </a:rPr>
              <a:t> о в а </a:t>
            </a:r>
            <a:r>
              <a:rPr lang="ru-RU" b="1" dirty="0" err="1" smtClean="0">
                <a:solidFill>
                  <a:srgbClr val="FF0000"/>
                </a:solidFill>
              </a:rPr>
              <a:t>н</a:t>
            </a:r>
            <a:r>
              <a:rPr lang="ru-RU" b="1" dirty="0" smtClean="0">
                <a:solidFill>
                  <a:srgbClr val="FF0000"/>
                </a:solidFill>
              </a:rPr>
              <a:t> о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1"/>
                </a:solidFill>
              </a:rPr>
              <a:t>   на  образование, воспитание и развитие личности школьника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           </a:t>
            </a:r>
            <a:r>
              <a:rPr lang="ru-RU" b="1" dirty="0" smtClean="0">
                <a:solidFill>
                  <a:srgbClr val="FF0000"/>
                </a:solidFill>
              </a:rPr>
              <a:t>с </a:t>
            </a:r>
            <a:r>
              <a:rPr lang="ru-RU" b="1" dirty="0" err="1" smtClean="0">
                <a:solidFill>
                  <a:srgbClr val="FF0000"/>
                </a:solidFill>
              </a:rPr>
              <a:t>р</a:t>
            </a:r>
            <a:r>
              <a:rPr lang="ru-RU" b="1" dirty="0" smtClean="0">
                <a:solidFill>
                  <a:srgbClr val="FF0000"/>
                </a:solidFill>
              </a:rPr>
              <a:t> е </a:t>
            </a:r>
            <a:r>
              <a:rPr lang="ru-RU" b="1" dirty="0" err="1" smtClean="0">
                <a:solidFill>
                  <a:srgbClr val="FF0000"/>
                </a:solidFill>
              </a:rPr>
              <a:t>д</a:t>
            </a:r>
            <a:r>
              <a:rPr lang="ru-RU" b="1" dirty="0" smtClean="0">
                <a:solidFill>
                  <a:srgbClr val="FF0000"/>
                </a:solidFill>
              </a:rPr>
              <a:t> с т в а м и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   </a:t>
            </a:r>
            <a:r>
              <a:rPr lang="ru-RU" sz="2400" b="1" dirty="0" smtClean="0">
                <a:solidFill>
                  <a:schemeClr val="accent1"/>
                </a:solidFill>
              </a:rPr>
              <a:t>английского языка.</a:t>
            </a:r>
          </a:p>
        </p:txBody>
      </p:sp>
      <p:pic>
        <p:nvPicPr>
          <p:cNvPr id="1026" name="Picture 2" descr="H:\рисунки\sm_full-300x19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4714884"/>
            <a:ext cx="3000396" cy="1428759"/>
          </a:xfrm>
          <a:prstGeom prst="rect">
            <a:avLst/>
          </a:prstGeom>
          <a:noFill/>
        </p:spPr>
      </p:pic>
      <p:pic>
        <p:nvPicPr>
          <p:cNvPr id="1027" name="Picture 3" descr="H:\рисунки\4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4643446"/>
            <a:ext cx="2500330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1857388"/>
          </a:xfrm>
        </p:spPr>
        <p:txBody>
          <a:bodyPr>
            <a:noAutofit/>
          </a:bodyPr>
          <a:lstStyle/>
          <a:p>
            <a:r>
              <a:rPr lang="ru-RU" sz="2400" dirty="0" smtClean="0"/>
              <a:t>Новая политическая обстановка, расширение международного сотрудничества и международных контактов требуют сегодня </a:t>
            </a:r>
            <a:r>
              <a:rPr lang="ru-RU" sz="2400" u="sng" dirty="0" smtClean="0"/>
              <a:t>глубокого (свободного) владения иностранным языком  </a:t>
            </a:r>
            <a:r>
              <a:rPr lang="ru-RU" sz="2400" dirty="0" smtClean="0"/>
              <a:t>и, как следствие, новых педагогических технологий.</a:t>
            </a:r>
            <a:endParaRPr lang="ru-RU" sz="2400" dirty="0"/>
          </a:p>
        </p:txBody>
      </p:sp>
      <p:pic>
        <p:nvPicPr>
          <p:cNvPr id="3074" name="Picture 2" descr="C:\Documents and Settings\Admin\Рабочий стол\school2304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0375" y="3929066"/>
            <a:ext cx="3445807" cy="25257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7972452" cy="3643314"/>
          </a:xfrm>
        </p:spPr>
        <p:txBody>
          <a:bodyPr>
            <a:noAutofit/>
          </a:bodyPr>
          <a:lstStyle/>
          <a:p>
            <a:r>
              <a:rPr lang="ru-RU" sz="2400" dirty="0" smtClean="0"/>
              <a:t>Основные компетенции: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000" dirty="0" smtClean="0"/>
              <a:t>- базовые компетенции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(чтение, письмо, слушание и говорение)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 </a:t>
            </a:r>
            <a:r>
              <a:rPr lang="ru-RU" sz="2000" dirty="0" err="1" smtClean="0"/>
              <a:t>мыследеятельностные</a:t>
            </a:r>
            <a:r>
              <a:rPr lang="ru-RU" sz="2000" dirty="0" smtClean="0"/>
              <a:t> компетенции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(причинно-следственное мышление, принятие решений, критическое мышление)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 личностные компетенции </a:t>
            </a:r>
            <a:br>
              <a:rPr lang="ru-RU" sz="2000" dirty="0" smtClean="0"/>
            </a:br>
            <a:r>
              <a:rPr lang="ru-RU" sz="1600" dirty="0" smtClean="0"/>
              <a:t>(ответственность, самооценка, </a:t>
            </a:r>
            <a:r>
              <a:rPr lang="ru-RU" sz="1600" dirty="0" err="1" smtClean="0"/>
              <a:t>коммуникативность</a:t>
            </a:r>
            <a:r>
              <a:rPr lang="ru-RU" sz="1600" dirty="0" smtClean="0"/>
              <a:t>, нравственность).</a:t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2050" name="Picture 2" descr="C:\Documents and Settings\Admin\Рабочий стол\school2307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3786190"/>
            <a:ext cx="3571900" cy="2668584"/>
          </a:xfrm>
          <a:prstGeom prst="rect">
            <a:avLst/>
          </a:prstGeom>
          <a:noFill/>
        </p:spPr>
      </p:pic>
      <p:pic>
        <p:nvPicPr>
          <p:cNvPr id="4" name="Picture 2" descr="C:\Documents and Settings\Loner\Application Data\CyberLink\PowerDVD10\PowerDVD10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28" y="3786190"/>
            <a:ext cx="3227385" cy="271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714356"/>
            <a:ext cx="8183880" cy="2214578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Сущность системно – </a:t>
            </a:r>
            <a:r>
              <a:rPr lang="ru-RU" sz="2700" dirty="0" err="1" smtClean="0"/>
              <a:t>деятельностного</a:t>
            </a:r>
            <a:r>
              <a:rPr lang="ru-RU" sz="2700" dirty="0" smtClean="0"/>
              <a:t> подхода: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восприятие учеником  знаний  не в готовом виде, а в процессе его собственной деятельности</a:t>
            </a:r>
            <a:endParaRPr lang="ru-RU" sz="2400" dirty="0"/>
          </a:p>
        </p:txBody>
      </p:sp>
      <p:pic>
        <p:nvPicPr>
          <p:cNvPr id="4098" name="Picture 2" descr="C:\Documents and Settings\Admin\Рабочий стол\school2315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42683" y="4143379"/>
            <a:ext cx="3770746" cy="23113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183880" cy="328614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</a:t>
            </a:r>
            <a:r>
              <a:rPr lang="ru-RU" sz="3100" dirty="0" smtClean="0"/>
              <a:t>Главная задача преподавателя :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-раскрыть творческий потенциал учеников,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 -найти такие дидактические средства,    </a:t>
            </a:r>
            <a:r>
              <a:rPr lang="en-US" sz="2400" dirty="0" smtClean="0"/>
              <a:t>    </a:t>
            </a:r>
            <a:r>
              <a:rPr lang="ru-RU" sz="2400" dirty="0" smtClean="0"/>
              <a:t>которые пробуждали бы мыслительную активность детей и интерес к иностранному языку. </a:t>
            </a:r>
            <a:endParaRPr lang="ru-RU" sz="2400" dirty="0"/>
          </a:p>
        </p:txBody>
      </p:sp>
      <p:pic>
        <p:nvPicPr>
          <p:cNvPr id="5122" name="Picture 2" descr="C:\Documents and Settings\Admin\Рабочий стол\school2309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62" y="4357694"/>
            <a:ext cx="3143272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354159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chemeClr val="accent1"/>
                </a:solidFill>
                <a:latin typeface="+mj-lt"/>
              </a:rPr>
              <a:t>Моя система в работе:</a:t>
            </a:r>
          </a:p>
          <a:p>
            <a:pPr marL="514350" indent="-514350">
              <a:buNone/>
            </a:pPr>
            <a:r>
              <a:rPr lang="ru-RU" sz="2400" b="1" dirty="0" smtClean="0">
                <a:solidFill>
                  <a:schemeClr val="accent1"/>
                </a:solidFill>
                <a:latin typeface="+mj-lt"/>
              </a:rPr>
              <a:t>1. Метод проектов.</a:t>
            </a:r>
          </a:p>
          <a:p>
            <a:pPr marL="514350" indent="-514350">
              <a:buNone/>
            </a:pPr>
            <a:r>
              <a:rPr lang="ru-RU" sz="2400" b="1" dirty="0" smtClean="0">
                <a:solidFill>
                  <a:schemeClr val="accent1"/>
                </a:solidFill>
                <a:latin typeface="+mj-lt"/>
              </a:rPr>
              <a:t>2. </a:t>
            </a:r>
            <a:r>
              <a:rPr lang="ru-RU" sz="2400" b="1" dirty="0" err="1" smtClean="0">
                <a:solidFill>
                  <a:schemeClr val="accent1"/>
                </a:solidFill>
                <a:latin typeface="+mj-lt"/>
              </a:rPr>
              <a:t>Мультисенсорный</a:t>
            </a:r>
            <a:r>
              <a:rPr lang="ru-RU" sz="2400" b="1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ru-RU" sz="2400" b="1" dirty="0" smtClean="0">
                <a:solidFill>
                  <a:schemeClr val="accent1"/>
                </a:solidFill>
                <a:latin typeface="+mj-lt"/>
              </a:rPr>
              <a:t>и </a:t>
            </a:r>
            <a:r>
              <a:rPr lang="ru-RU" sz="2400" b="1" dirty="0" err="1" smtClean="0">
                <a:solidFill>
                  <a:schemeClr val="accent1"/>
                </a:solidFill>
                <a:latin typeface="+mj-lt"/>
              </a:rPr>
              <a:t>деятельностный</a:t>
            </a:r>
            <a:r>
              <a:rPr lang="ru-RU" sz="2400" b="1" dirty="0" smtClean="0">
                <a:solidFill>
                  <a:schemeClr val="accent1"/>
                </a:solidFill>
                <a:latin typeface="+mj-lt"/>
              </a:rPr>
              <a:t> подходы в обучении англ.языку младших школьников.</a:t>
            </a:r>
          </a:p>
          <a:p>
            <a:pPr marL="514350" indent="-514350">
              <a:buNone/>
            </a:pPr>
            <a:r>
              <a:rPr lang="ru-RU" sz="2400" b="1" dirty="0" smtClean="0">
                <a:solidFill>
                  <a:schemeClr val="accent1"/>
                </a:solidFill>
                <a:latin typeface="+mj-lt"/>
              </a:rPr>
              <a:t>3. Технология </a:t>
            </a:r>
            <a:r>
              <a:rPr lang="ru-RU" sz="2400" b="1" dirty="0" smtClean="0">
                <a:solidFill>
                  <a:schemeClr val="accent1"/>
                </a:solidFill>
                <a:latin typeface="+mj-lt"/>
              </a:rPr>
              <a:t>сотрудничества.</a:t>
            </a:r>
          </a:p>
          <a:p>
            <a:pPr marL="514350" indent="-514350">
              <a:buNone/>
            </a:pPr>
            <a:r>
              <a:rPr lang="ru-RU" sz="2400" b="1" dirty="0" smtClean="0">
                <a:solidFill>
                  <a:schemeClr val="accent1"/>
                </a:solidFill>
                <a:latin typeface="+mj-lt"/>
              </a:rPr>
              <a:t>4. </a:t>
            </a:r>
            <a:r>
              <a:rPr lang="ru-RU" sz="2400" b="1" dirty="0" smtClean="0">
                <a:solidFill>
                  <a:schemeClr val="accent1"/>
                </a:solidFill>
                <a:latin typeface="+mj-lt"/>
              </a:rPr>
              <a:t>Формирование </a:t>
            </a:r>
            <a:r>
              <a:rPr lang="ru-RU" sz="2400" b="1" dirty="0" err="1" smtClean="0">
                <a:solidFill>
                  <a:schemeClr val="accent1"/>
                </a:solidFill>
                <a:latin typeface="+mj-lt"/>
              </a:rPr>
              <a:t>портфолио</a:t>
            </a:r>
            <a:r>
              <a:rPr lang="ru-RU" sz="2400" b="1" dirty="0" smtClean="0">
                <a:solidFill>
                  <a:schemeClr val="accent1"/>
                </a:solidFill>
                <a:latin typeface="+mj-lt"/>
              </a:rPr>
              <a:t> (</a:t>
            </a:r>
            <a:r>
              <a:rPr lang="ru-RU" sz="2400" b="1" dirty="0" err="1" smtClean="0">
                <a:solidFill>
                  <a:schemeClr val="accent1"/>
                </a:solidFill>
                <a:latin typeface="+mj-lt"/>
              </a:rPr>
              <a:t>нач.стад</a:t>
            </a:r>
            <a:r>
              <a:rPr lang="ru-RU" sz="2400" b="1" dirty="0" smtClean="0">
                <a:solidFill>
                  <a:schemeClr val="accent1"/>
                </a:solidFill>
                <a:latin typeface="+mj-lt"/>
              </a:rPr>
              <a:t>.)</a:t>
            </a:r>
            <a:endParaRPr lang="ru-RU" sz="2400" b="1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1026" name="Picture 2" descr="H:\рисунки\school-children_6-150x1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4071942"/>
            <a:ext cx="4071966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600" b="1" dirty="0" smtClean="0">
                <a:solidFill>
                  <a:schemeClr val="accent1"/>
                </a:solidFill>
              </a:rPr>
              <a:t> Основная идея  технологии    сотрудничества: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accent1"/>
                </a:solidFill>
              </a:rPr>
              <a:t>создать условия для активной   совместной учебной деятельности учащихся в разных учебных ситуациях.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2050" name="Picture 2" descr="H:\рисунки\6144484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3714752"/>
            <a:ext cx="3857652" cy="2176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8143932" cy="2286016"/>
          </a:xfrm>
        </p:spPr>
        <p:txBody>
          <a:bodyPr>
            <a:noAutofit/>
          </a:bodyPr>
          <a:lstStyle/>
          <a:p>
            <a:r>
              <a:rPr lang="ru-RU" dirty="0" smtClean="0"/>
              <a:t>Групповые и парные работы «вытесняют» фронтальные формы работы.</a:t>
            </a:r>
            <a:endParaRPr lang="ru-RU" dirty="0"/>
          </a:p>
        </p:txBody>
      </p:sp>
      <p:pic>
        <p:nvPicPr>
          <p:cNvPr id="6146" name="Picture 2" descr="C:\Documents and Settings\Admin\Рабочий стол\school23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4286256"/>
            <a:ext cx="2500330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214290"/>
            <a:ext cx="8183880" cy="25717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3786190"/>
            <a:ext cx="8141046" cy="285752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Проект </a:t>
            </a:r>
            <a:r>
              <a:rPr lang="ru-RU" b="1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– это самостоятельно планируемая и реализуемая учащимися работа, в которой речевое общение вплетено в интеллектуально-эмоциональный контекст другой </a:t>
            </a:r>
            <a:r>
              <a:rPr lang="ru-RU" b="1" dirty="0" smtClean="0">
                <a:solidFill>
                  <a:schemeClr val="accent1"/>
                </a:solidFill>
                <a:latin typeface="+mj-lt"/>
              </a:rPr>
              <a:t>деятельности. </a:t>
            </a:r>
            <a:endParaRPr lang="ru-RU" b="1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4" name="Picture 2" descr="C:\Documents and Settings\Loner\Application Data\CyberLink\PowerDVD10\PowerDVD10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1670" y="428604"/>
            <a:ext cx="4857784" cy="314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212</TotalTime>
  <Words>239</Words>
  <Application>Microsoft Office PowerPoint</Application>
  <PresentationFormat>Экран (4:3)</PresentationFormat>
  <Paragraphs>31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Системность в работе учителя английского языка</vt:lpstr>
      <vt:lpstr>Новая политическая обстановка, расширение международного сотрудничества и международных контактов требуют сегодня глубокого (свободного) владения иностранным языком  и, как следствие, новых педагогических технологий.</vt:lpstr>
      <vt:lpstr>Основные компетенции:  - базовые компетенции  (чтение, письмо, слушание и говорение)  - мыследеятельностные компетенции  (причинно-следственное мышление, принятие решений, критическое мышление)  - личностные компетенции  (ответственность, самооценка, коммуникативность, нравственность). </vt:lpstr>
      <vt:lpstr>Сущность системно – деятельностного подхода:  восприятие учеником  знаний  не в готовом виде, а в процессе его собственной деятельности</vt:lpstr>
      <vt:lpstr> Главная задача преподавателя :  -раскрыть творческий потенциал учеников,  -найти такие дидактические средства,        которые пробуждали бы мыслительную активность детей и интерес к иностранному языку. </vt:lpstr>
      <vt:lpstr>Слайд 6</vt:lpstr>
      <vt:lpstr>Слайд 7</vt:lpstr>
      <vt:lpstr>Групповые и парные работы «вытесняют» фронтальные формы работы.</vt:lpstr>
      <vt:lpstr>Слайд 9</vt:lpstr>
      <vt:lpstr> Метод проектов  реализует создание языковой среды.</vt:lpstr>
      <vt:lpstr>Типы проектов:   -творческие,   -исследовательские,   -ролево-игровые.</vt:lpstr>
      <vt:lpstr>Слайд 12</vt:lpstr>
      <vt:lpstr>Речевая деятельность:  -говорение -аудирование -чтение -письмо  </vt:lpstr>
      <vt:lpstr>Система зачетов:  1. контрольная работа – чтение, аудирование;  2. зачет – по лексике, теоретической грамматике практике речи;  3. тестовый контроль по лексике и грамматике;  4. разработка и защита творческого проекта. 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Системность в работе учителя английского языка</dc:title>
  <dc:creator>Admin</dc:creator>
  <cp:lastModifiedBy>Пользователь</cp:lastModifiedBy>
  <cp:revision>26</cp:revision>
  <dcterms:created xsi:type="dcterms:W3CDTF">2002-10-31T21:31:26Z</dcterms:created>
  <dcterms:modified xsi:type="dcterms:W3CDTF">2013-06-12T07:03:41Z</dcterms:modified>
</cp:coreProperties>
</file>