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" ContentType="application/vnd.ms-powerpoi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notesMasterIdLst>
    <p:notesMasterId r:id="rId23"/>
  </p:notesMasterIdLst>
  <p:sldIdLst>
    <p:sldId id="282" r:id="rId2"/>
    <p:sldId id="281" r:id="rId3"/>
    <p:sldId id="280" r:id="rId4"/>
    <p:sldId id="279" r:id="rId5"/>
    <p:sldId id="277" r:id="rId6"/>
    <p:sldId id="278" r:id="rId7"/>
    <p:sldId id="276" r:id="rId8"/>
    <p:sldId id="284" r:id="rId9"/>
    <p:sldId id="285" r:id="rId10"/>
    <p:sldId id="286" r:id="rId11"/>
    <p:sldId id="296" r:id="rId12"/>
    <p:sldId id="288" r:id="rId13"/>
    <p:sldId id="287" r:id="rId14"/>
    <p:sldId id="290" r:id="rId15"/>
    <p:sldId id="259" r:id="rId16"/>
    <p:sldId id="291" r:id="rId17"/>
    <p:sldId id="292" r:id="rId18"/>
    <p:sldId id="293" r:id="rId19"/>
    <p:sldId id="294" r:id="rId20"/>
    <p:sldId id="295" r:id="rId21"/>
    <p:sldId id="299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96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BD157C45-9D87-4574-B056-50F812DD9421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CA44CD9-B664-4C1C-A6BF-046475D14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1904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68450" y="4454525"/>
            <a:ext cx="7573963" cy="952500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240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6415088"/>
            <a:ext cx="9142413" cy="4413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2400"/>
          </a:p>
        </p:txBody>
      </p:sp>
      <p:sp>
        <p:nvSpPr>
          <p:cNvPr id="6" name="Freeform 4"/>
          <p:cNvSpPr>
            <a:spLocks/>
          </p:cNvSpPr>
          <p:nvPr/>
        </p:nvSpPr>
        <p:spPr bwMode="auto">
          <a:xfrm>
            <a:off x="7573963" y="5902325"/>
            <a:ext cx="1570037" cy="955675"/>
          </a:xfrm>
          <a:custGeom>
            <a:avLst/>
            <a:gdLst/>
            <a:ahLst/>
            <a:cxnLst>
              <a:cxn ang="0">
                <a:pos x="243" y="0"/>
              </a:cxn>
              <a:cxn ang="0">
                <a:pos x="988" y="346"/>
              </a:cxn>
              <a:cxn ang="0">
                <a:pos x="953" y="600"/>
              </a:cxn>
              <a:cxn ang="0">
                <a:pos x="0" y="601"/>
              </a:cxn>
              <a:cxn ang="0">
                <a:pos x="243" y="0"/>
              </a:cxn>
            </a:cxnLst>
            <a:rect l="0" t="0" r="r" b="b"/>
            <a:pathLst>
              <a:path w="989" h="602">
                <a:moveTo>
                  <a:pt x="243" y="0"/>
                </a:moveTo>
                <a:lnTo>
                  <a:pt x="988" y="346"/>
                </a:lnTo>
                <a:lnTo>
                  <a:pt x="953" y="600"/>
                </a:lnTo>
                <a:lnTo>
                  <a:pt x="0" y="601"/>
                </a:lnTo>
                <a:lnTo>
                  <a:pt x="243" y="0"/>
                </a:lnTo>
              </a:path>
            </a:pathLst>
          </a:custGeom>
          <a:solidFill>
            <a:schemeClr val="tx1">
              <a:alpha val="50000"/>
            </a:scheme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7575550" y="6176963"/>
            <a:ext cx="1568450" cy="681037"/>
          </a:xfrm>
          <a:custGeom>
            <a:avLst/>
            <a:gdLst/>
            <a:ahLst/>
            <a:cxnLst>
              <a:cxn ang="0">
                <a:pos x="0" y="428"/>
              </a:cxn>
              <a:cxn ang="0">
                <a:pos x="427" y="0"/>
              </a:cxn>
              <a:cxn ang="0">
                <a:pos x="987" y="219"/>
              </a:cxn>
              <a:cxn ang="0">
                <a:pos x="987" y="428"/>
              </a:cxn>
              <a:cxn ang="0">
                <a:pos x="0" y="428"/>
              </a:cxn>
            </a:cxnLst>
            <a:rect l="0" t="0" r="r" b="b"/>
            <a:pathLst>
              <a:path w="988" h="429">
                <a:moveTo>
                  <a:pt x="0" y="428"/>
                </a:moveTo>
                <a:lnTo>
                  <a:pt x="427" y="0"/>
                </a:lnTo>
                <a:lnTo>
                  <a:pt x="987" y="219"/>
                </a:lnTo>
                <a:lnTo>
                  <a:pt x="987" y="428"/>
                </a:lnTo>
                <a:lnTo>
                  <a:pt x="0" y="428"/>
                </a:lnTo>
              </a:path>
            </a:pathLst>
          </a:custGeom>
          <a:solidFill>
            <a:schemeClr val="folHlink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2413" cy="12954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2400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0" y="0"/>
            <a:ext cx="2211388" cy="6858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92" y="240"/>
              </a:cxn>
              <a:cxn ang="0">
                <a:pos x="288" y="4319"/>
              </a:cxn>
              <a:cxn ang="0">
                <a:pos x="0" y="4319"/>
              </a:cxn>
              <a:cxn ang="0">
                <a:pos x="0" y="0"/>
              </a:cxn>
            </a:cxnLst>
            <a:rect l="0" t="0" r="r" b="b"/>
            <a:pathLst>
              <a:path w="1393" h="4320">
                <a:moveTo>
                  <a:pt x="0" y="0"/>
                </a:moveTo>
                <a:lnTo>
                  <a:pt x="1392" y="240"/>
                </a:lnTo>
                <a:lnTo>
                  <a:pt x="288" y="4319"/>
                </a:lnTo>
                <a:lnTo>
                  <a:pt x="0" y="4319"/>
                </a:lnTo>
                <a:lnTo>
                  <a:pt x="0" y="0"/>
                </a:lnTo>
              </a:path>
            </a:pathLst>
          </a:custGeom>
          <a:solidFill>
            <a:schemeClr val="tx1">
              <a:alpha val="50000"/>
            </a:scheme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3175" y="-15875"/>
            <a:ext cx="1522413" cy="6873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58" y="346"/>
              </a:cxn>
              <a:cxn ang="0">
                <a:pos x="286" y="4329"/>
              </a:cxn>
              <a:cxn ang="0">
                <a:pos x="0" y="4329"/>
              </a:cxn>
              <a:cxn ang="0">
                <a:pos x="0" y="0"/>
              </a:cxn>
            </a:cxnLst>
            <a:rect l="0" t="0" r="r" b="b"/>
            <a:pathLst>
              <a:path w="959" h="4330">
                <a:moveTo>
                  <a:pt x="0" y="0"/>
                </a:moveTo>
                <a:lnTo>
                  <a:pt x="958" y="346"/>
                </a:lnTo>
                <a:lnTo>
                  <a:pt x="286" y="4329"/>
                </a:lnTo>
                <a:lnTo>
                  <a:pt x="0" y="4329"/>
                </a:lnTo>
                <a:lnTo>
                  <a:pt x="0" y="0"/>
                </a:lnTo>
              </a:path>
            </a:pathLst>
          </a:custGeom>
          <a:solidFill>
            <a:schemeClr val="folHlink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5960" name="Rectangle 8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5965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600200" y="4495800"/>
            <a:ext cx="6781800" cy="914400"/>
          </a:xfrm>
          <a:ln w="12700" cap="sq">
            <a:headEnd type="none" w="sm" len="sm"/>
            <a:tailEnd type="none" w="sm" len="sm"/>
          </a:ln>
        </p:spPr>
        <p:txBody>
          <a:bodyPr lIns="91440" tIns="45720" rIns="91440" bIns="45720" anchor="ctr"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772400" y="6415088"/>
            <a:ext cx="1371600" cy="4238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F0B5A-1533-4DC6-B382-4D1EA52144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2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B914C-312E-4D88-9ED6-04AEFF4B1E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69163" y="0"/>
            <a:ext cx="1716087" cy="60785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17725" y="0"/>
            <a:ext cx="4999038" cy="60785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12336-7231-47BB-AEA5-D471D8B436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79876-7C8F-458F-8EF9-377C719432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3DE6A-607A-4EFA-9620-7DB5A1E6CA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09800" y="1927225"/>
            <a:ext cx="3311525" cy="4151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73725" y="1927225"/>
            <a:ext cx="3311525" cy="4151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0B2E6-59A5-4A95-A099-7D2CD09E7B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5EB24-4721-4034-A13A-9CACCFF6D4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CD074-2367-4494-B5DF-C28D72EECB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6E731-38EE-44E8-9AD9-D1744CF24D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5EEB3-84D8-4A06-AA2F-72BAEE2410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7B366-20A3-473E-9DDE-CB103FEF8C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0" y="6415088"/>
            <a:ext cx="9142413" cy="4413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2400"/>
          </a:p>
        </p:txBody>
      </p:sp>
      <p:sp>
        <p:nvSpPr>
          <p:cNvPr id="124931" name="Freeform 3"/>
          <p:cNvSpPr>
            <a:spLocks/>
          </p:cNvSpPr>
          <p:nvPr/>
        </p:nvSpPr>
        <p:spPr bwMode="auto">
          <a:xfrm>
            <a:off x="7573963" y="5902325"/>
            <a:ext cx="1570037" cy="955675"/>
          </a:xfrm>
          <a:custGeom>
            <a:avLst/>
            <a:gdLst/>
            <a:ahLst/>
            <a:cxnLst>
              <a:cxn ang="0">
                <a:pos x="243" y="0"/>
              </a:cxn>
              <a:cxn ang="0">
                <a:pos x="988" y="346"/>
              </a:cxn>
              <a:cxn ang="0">
                <a:pos x="953" y="600"/>
              </a:cxn>
              <a:cxn ang="0">
                <a:pos x="0" y="601"/>
              </a:cxn>
              <a:cxn ang="0">
                <a:pos x="243" y="0"/>
              </a:cxn>
            </a:cxnLst>
            <a:rect l="0" t="0" r="r" b="b"/>
            <a:pathLst>
              <a:path w="989" h="602">
                <a:moveTo>
                  <a:pt x="243" y="0"/>
                </a:moveTo>
                <a:lnTo>
                  <a:pt x="988" y="346"/>
                </a:lnTo>
                <a:lnTo>
                  <a:pt x="953" y="600"/>
                </a:lnTo>
                <a:lnTo>
                  <a:pt x="0" y="601"/>
                </a:lnTo>
                <a:lnTo>
                  <a:pt x="243" y="0"/>
                </a:lnTo>
              </a:path>
            </a:pathLst>
          </a:custGeom>
          <a:solidFill>
            <a:schemeClr val="tx1">
              <a:alpha val="50000"/>
            </a:scheme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4932" name="Freeform 4"/>
          <p:cNvSpPr>
            <a:spLocks/>
          </p:cNvSpPr>
          <p:nvPr/>
        </p:nvSpPr>
        <p:spPr bwMode="auto">
          <a:xfrm>
            <a:off x="7575550" y="6176963"/>
            <a:ext cx="1568450" cy="681037"/>
          </a:xfrm>
          <a:custGeom>
            <a:avLst/>
            <a:gdLst/>
            <a:ahLst/>
            <a:cxnLst>
              <a:cxn ang="0">
                <a:pos x="0" y="428"/>
              </a:cxn>
              <a:cxn ang="0">
                <a:pos x="427" y="0"/>
              </a:cxn>
              <a:cxn ang="0">
                <a:pos x="987" y="219"/>
              </a:cxn>
              <a:cxn ang="0">
                <a:pos x="987" y="428"/>
              </a:cxn>
              <a:cxn ang="0">
                <a:pos x="0" y="428"/>
              </a:cxn>
            </a:cxnLst>
            <a:rect l="0" t="0" r="r" b="b"/>
            <a:pathLst>
              <a:path w="988" h="429">
                <a:moveTo>
                  <a:pt x="0" y="428"/>
                </a:moveTo>
                <a:lnTo>
                  <a:pt x="427" y="0"/>
                </a:lnTo>
                <a:lnTo>
                  <a:pt x="987" y="219"/>
                </a:lnTo>
                <a:lnTo>
                  <a:pt x="987" y="428"/>
                </a:lnTo>
                <a:lnTo>
                  <a:pt x="0" y="428"/>
                </a:lnTo>
              </a:path>
            </a:pathLst>
          </a:custGeom>
          <a:solidFill>
            <a:schemeClr val="folHlink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4933" name="Rectangle 5"/>
          <p:cNvSpPr>
            <a:spLocks noChangeArrowheads="1"/>
          </p:cNvSpPr>
          <p:nvPr/>
        </p:nvSpPr>
        <p:spPr bwMode="auto">
          <a:xfrm>
            <a:off x="0" y="0"/>
            <a:ext cx="9142413" cy="12954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2400"/>
          </a:p>
        </p:txBody>
      </p:sp>
      <p:sp>
        <p:nvSpPr>
          <p:cNvPr id="124934" name="Freeform 6"/>
          <p:cNvSpPr>
            <a:spLocks/>
          </p:cNvSpPr>
          <p:nvPr/>
        </p:nvSpPr>
        <p:spPr bwMode="auto">
          <a:xfrm>
            <a:off x="0" y="0"/>
            <a:ext cx="2211388" cy="6858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92" y="240"/>
              </a:cxn>
              <a:cxn ang="0">
                <a:pos x="288" y="4319"/>
              </a:cxn>
              <a:cxn ang="0">
                <a:pos x="0" y="4319"/>
              </a:cxn>
              <a:cxn ang="0">
                <a:pos x="0" y="0"/>
              </a:cxn>
            </a:cxnLst>
            <a:rect l="0" t="0" r="r" b="b"/>
            <a:pathLst>
              <a:path w="1393" h="4320">
                <a:moveTo>
                  <a:pt x="0" y="0"/>
                </a:moveTo>
                <a:lnTo>
                  <a:pt x="1392" y="240"/>
                </a:lnTo>
                <a:lnTo>
                  <a:pt x="288" y="4319"/>
                </a:lnTo>
                <a:lnTo>
                  <a:pt x="0" y="4319"/>
                </a:lnTo>
                <a:lnTo>
                  <a:pt x="0" y="0"/>
                </a:lnTo>
              </a:path>
            </a:pathLst>
          </a:custGeom>
          <a:solidFill>
            <a:schemeClr val="tx1">
              <a:alpha val="50000"/>
            </a:scheme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493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9438" y="6415088"/>
            <a:ext cx="159385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493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27263" y="6415088"/>
            <a:ext cx="5091112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117725" y="0"/>
            <a:ext cx="6867525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4938" name="Freeform 10"/>
          <p:cNvSpPr>
            <a:spLocks/>
          </p:cNvSpPr>
          <p:nvPr/>
        </p:nvSpPr>
        <p:spPr bwMode="auto">
          <a:xfrm>
            <a:off x="0" y="-15875"/>
            <a:ext cx="1522413" cy="6873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58" y="346"/>
              </a:cxn>
              <a:cxn ang="0">
                <a:pos x="286" y="4329"/>
              </a:cxn>
              <a:cxn ang="0">
                <a:pos x="0" y="4329"/>
              </a:cxn>
              <a:cxn ang="0">
                <a:pos x="0" y="0"/>
              </a:cxn>
            </a:cxnLst>
            <a:rect l="0" t="0" r="r" b="b"/>
            <a:pathLst>
              <a:path w="959" h="4330">
                <a:moveTo>
                  <a:pt x="0" y="0"/>
                </a:moveTo>
                <a:lnTo>
                  <a:pt x="958" y="346"/>
                </a:lnTo>
                <a:lnTo>
                  <a:pt x="286" y="4329"/>
                </a:lnTo>
                <a:lnTo>
                  <a:pt x="0" y="4329"/>
                </a:lnTo>
                <a:lnTo>
                  <a:pt x="0" y="0"/>
                </a:lnTo>
              </a:path>
            </a:pathLst>
          </a:custGeom>
          <a:solidFill>
            <a:schemeClr val="folHlink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9800" y="1927225"/>
            <a:ext cx="6775450" cy="415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494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3213" y="6415088"/>
            <a:ext cx="969962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>
              <a:defRPr/>
            </a:pPr>
            <a:fld id="{380B9334-2E6A-4E30-A1C3-4DB969D2F3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u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slide" Target="slide2.xml"/><Relationship Id="rId5" Type="http://schemas.openxmlformats.org/officeDocument/2006/relationships/image" Target="../media/image5.emf"/><Relationship Id="rId4" Type="http://schemas.openxmlformats.org/officeDocument/2006/relationships/oleObject" Target="../embeddings/Microsoft_PowerPoint_97-2003_Presentation1.ppt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68550" y="1927225"/>
            <a:ext cx="6775450" cy="4151313"/>
          </a:xfrm>
        </p:spPr>
        <p:txBody>
          <a:bodyPr/>
          <a:lstStyle/>
          <a:p>
            <a:pPr marL="457200" indent="-457200" eaLnBrk="1" hangingPunct="1"/>
            <a:r>
              <a:rPr lang="ru-RU" dirty="0" smtClean="0"/>
              <a:t>Как называется  суд , который рассматривает экономические споры в РФ?</a:t>
            </a:r>
            <a:endParaRPr lang="ru-RU" sz="2800" dirty="0" smtClean="0"/>
          </a:p>
          <a:p>
            <a:pPr marL="457200" indent="-457200" eaLnBrk="1" hangingPunct="1"/>
            <a:endParaRPr lang="ru-RU" sz="2800" dirty="0" smtClean="0"/>
          </a:p>
          <a:p>
            <a:pPr marL="457200" indent="-457200" eaLnBrk="1" hangingPunct="1"/>
            <a:endParaRPr lang="ru-RU" sz="2800" dirty="0" smtClean="0"/>
          </a:p>
          <a:p>
            <a:pPr marL="0" indent="0" algn="r" eaLnBrk="1" hangingPunct="1">
              <a:buNone/>
            </a:pPr>
            <a:endParaRPr lang="ru-RU" dirty="0" smtClean="0"/>
          </a:p>
        </p:txBody>
      </p:sp>
      <p:sp>
        <p:nvSpPr>
          <p:cNvPr id="158724" name="AutoShape 4"/>
          <p:cNvSpPr>
            <a:spLocks noChangeArrowheads="1"/>
          </p:cNvSpPr>
          <p:nvPr/>
        </p:nvSpPr>
        <p:spPr bwMode="auto">
          <a:xfrm>
            <a:off x="4572000" y="4648200"/>
            <a:ext cx="4191000" cy="1752600"/>
          </a:xfrm>
          <a:prstGeom prst="cloudCallout">
            <a:avLst>
              <a:gd name="adj1" fmla="val 3977"/>
              <a:gd name="adj2" fmla="val 6304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400"/>
              <a:t>Высший Арбитражный Суд РФ</a:t>
            </a:r>
          </a:p>
        </p:txBody>
      </p:sp>
      <p:sp>
        <p:nvSpPr>
          <p:cNvPr id="35844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" y="5943600"/>
            <a:ext cx="533400" cy="3048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8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52600" y="533400"/>
            <a:ext cx="6775450" cy="4151313"/>
          </a:xfrm>
        </p:spPr>
        <p:txBody>
          <a:bodyPr/>
          <a:lstStyle/>
          <a:p>
            <a:pPr marL="457200" indent="-457200" eaLnBrk="1" hangingPunct="1"/>
            <a:r>
              <a:rPr lang="ru-RU" dirty="0" smtClean="0"/>
              <a:t>Кто решает вопросы  гражданства РФ и предоставления политического убежища?</a:t>
            </a:r>
            <a:endParaRPr lang="ru-RU" sz="2800" dirty="0" smtClean="0"/>
          </a:p>
          <a:p>
            <a:pPr marL="457200" indent="-457200" eaLnBrk="1" hangingPunct="1"/>
            <a:endParaRPr lang="ru-RU" sz="2800" b="1" dirty="0" smtClean="0"/>
          </a:p>
          <a:p>
            <a:pPr marL="0" indent="0" eaLnBrk="1" hangingPunct="1">
              <a:buNone/>
            </a:pPr>
            <a:endParaRPr lang="ru-RU" sz="2800" dirty="0" smtClean="0"/>
          </a:p>
        </p:txBody>
      </p:sp>
      <p:sp>
        <p:nvSpPr>
          <p:cNvPr id="162820" name="AutoShape 4"/>
          <p:cNvSpPr>
            <a:spLocks noChangeArrowheads="1"/>
          </p:cNvSpPr>
          <p:nvPr/>
        </p:nvSpPr>
        <p:spPr bwMode="auto">
          <a:xfrm>
            <a:off x="4572000" y="5105400"/>
            <a:ext cx="4191000" cy="1143000"/>
          </a:xfrm>
          <a:prstGeom prst="cloudCallout">
            <a:avLst>
              <a:gd name="adj1" fmla="val 3977"/>
              <a:gd name="adj2" fmla="val 6304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400"/>
              <a:t>Президент РФ</a:t>
            </a:r>
          </a:p>
        </p:txBody>
      </p:sp>
      <p:sp>
        <p:nvSpPr>
          <p:cNvPr id="45060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14400" y="6019800"/>
            <a:ext cx="1066800" cy="4572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" name="Picture 2" descr="C:\Новая папка\Новая папка\236849176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2274376"/>
            <a:ext cx="28194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37320" y="15240"/>
            <a:ext cx="5413375" cy="1347788"/>
          </a:xfrm>
        </p:spPr>
        <p:txBody>
          <a:bodyPr/>
          <a:lstStyle/>
          <a:p>
            <a:pPr eaLnBrk="1" hangingPunct="1"/>
            <a:endParaRPr lang="ru-RU" sz="3600" b="1" dirty="0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812642" y="990600"/>
            <a:ext cx="7596187" cy="10001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dirty="0" smtClean="0"/>
              <a:t>Назовите должность и имя политика?</a:t>
            </a:r>
          </a:p>
        </p:txBody>
      </p:sp>
      <p:pic>
        <p:nvPicPr>
          <p:cNvPr id="5122" name="Picture 2" descr="C:\Документы Денис\Юревич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2669709"/>
            <a:ext cx="2416370" cy="276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4419600" y="4556125"/>
            <a:ext cx="4572000" cy="1752600"/>
          </a:xfrm>
          <a:prstGeom prst="cloudCallout">
            <a:avLst>
              <a:gd name="adj1" fmla="val 3977"/>
              <a:gd name="adj2" fmla="val 6304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Губернатор Челябинской области – Михаил Юревич</a:t>
            </a:r>
            <a:endParaRPr lang="ru-RU" sz="2800" dirty="0"/>
          </a:p>
        </p:txBody>
      </p:sp>
      <p:sp>
        <p:nvSpPr>
          <p:cNvPr id="10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99593" y="6266348"/>
            <a:ext cx="762000" cy="3048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11301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build="p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896143"/>
            <a:ext cx="6775450" cy="4151313"/>
          </a:xfrm>
        </p:spPr>
        <p:txBody>
          <a:bodyPr/>
          <a:lstStyle/>
          <a:p>
            <a:pPr marL="457200" indent="-457200" eaLnBrk="1" hangingPunct="1"/>
            <a:r>
              <a:rPr lang="ru-RU" dirty="0" smtClean="0"/>
              <a:t>Сколько депутатов входят в состав Государственной  Думы?</a:t>
            </a:r>
            <a:endParaRPr lang="ru-RU" sz="2800" dirty="0" smtClean="0"/>
          </a:p>
          <a:p>
            <a:pPr marL="457200" indent="-457200" eaLnBrk="1" hangingPunct="1"/>
            <a:endParaRPr lang="ru-RU" sz="2800" dirty="0" smtClean="0"/>
          </a:p>
          <a:p>
            <a:pPr marL="457200" indent="-457200" eaLnBrk="1" hangingPunct="1"/>
            <a:endParaRPr lang="ru-RU" sz="2800" dirty="0" smtClean="0"/>
          </a:p>
        </p:txBody>
      </p:sp>
      <p:sp>
        <p:nvSpPr>
          <p:cNvPr id="164868" name="AutoShape 4"/>
          <p:cNvSpPr>
            <a:spLocks noChangeArrowheads="1"/>
          </p:cNvSpPr>
          <p:nvPr/>
        </p:nvSpPr>
        <p:spPr bwMode="auto">
          <a:xfrm>
            <a:off x="4876800" y="4876800"/>
            <a:ext cx="3733800" cy="1143000"/>
          </a:xfrm>
          <a:prstGeom prst="cloudCallout">
            <a:avLst>
              <a:gd name="adj1" fmla="val 3977"/>
              <a:gd name="adj2" fmla="val 6304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400"/>
              <a:t>450 депутатов</a:t>
            </a:r>
          </a:p>
        </p:txBody>
      </p:sp>
      <p:sp>
        <p:nvSpPr>
          <p:cNvPr id="47108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" y="6019800"/>
            <a:ext cx="609600" cy="3048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" name="Picture 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2286000"/>
            <a:ext cx="363350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34492" y="819943"/>
            <a:ext cx="6775450" cy="4151313"/>
          </a:xfrm>
        </p:spPr>
        <p:txBody>
          <a:bodyPr/>
          <a:lstStyle/>
          <a:p>
            <a:pPr marL="457200" indent="-457200" eaLnBrk="1" hangingPunct="1"/>
            <a:r>
              <a:rPr lang="ru-RU" dirty="0" smtClean="0"/>
              <a:t>С какого возраста  может избран гражданин депутатом Государственной Думы?</a:t>
            </a:r>
            <a:endParaRPr lang="ru-RU" sz="2800" dirty="0" smtClean="0"/>
          </a:p>
          <a:p>
            <a:pPr marL="457200" indent="-457200" eaLnBrk="1" hangingPunct="1"/>
            <a:endParaRPr lang="ru-RU" sz="2800" b="1" dirty="0" smtClean="0"/>
          </a:p>
          <a:p>
            <a:pPr marL="0" indent="0" eaLnBrk="1" hangingPunct="1">
              <a:buNone/>
            </a:pPr>
            <a:endParaRPr lang="ru-RU" sz="2800" dirty="0" smtClean="0"/>
          </a:p>
        </p:txBody>
      </p:sp>
      <p:sp>
        <p:nvSpPr>
          <p:cNvPr id="163844" name="AutoShape 4"/>
          <p:cNvSpPr>
            <a:spLocks noChangeArrowheads="1"/>
          </p:cNvSpPr>
          <p:nvPr/>
        </p:nvSpPr>
        <p:spPr bwMode="auto">
          <a:xfrm>
            <a:off x="5105400" y="5094514"/>
            <a:ext cx="3352800" cy="1039586"/>
          </a:xfrm>
          <a:prstGeom prst="cloudCallout">
            <a:avLst>
              <a:gd name="adj1" fmla="val 3977"/>
              <a:gd name="adj2" fmla="val 6304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000" dirty="0"/>
              <a:t>достигнувший 21 года</a:t>
            </a:r>
          </a:p>
        </p:txBody>
      </p:sp>
      <p:sp>
        <p:nvSpPr>
          <p:cNvPr id="48132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14400" y="6019800"/>
            <a:ext cx="685800" cy="2286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" name="Picture 6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2724962"/>
            <a:ext cx="3124200" cy="2391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52600" y="475116"/>
            <a:ext cx="6775450" cy="4151313"/>
          </a:xfrm>
        </p:spPr>
        <p:txBody>
          <a:bodyPr/>
          <a:lstStyle/>
          <a:p>
            <a:pPr marL="457200" indent="-457200" eaLnBrk="1" hangingPunct="1"/>
            <a:r>
              <a:rPr lang="ru-RU" dirty="0" smtClean="0"/>
              <a:t>Перед кем  Правительство РФ слагает свои полномочия?</a:t>
            </a:r>
            <a:endParaRPr lang="ru-RU" sz="2800" dirty="0" smtClean="0"/>
          </a:p>
          <a:p>
            <a:pPr marL="457200" indent="-457200" eaLnBrk="1" hangingPunct="1"/>
            <a:endParaRPr lang="ru-RU" sz="2800" b="1" dirty="0" smtClean="0"/>
          </a:p>
          <a:p>
            <a:pPr marL="457200" indent="-457200" eaLnBrk="1" hangingPunct="1"/>
            <a:endParaRPr lang="ru-RU" sz="2800" dirty="0" smtClean="0"/>
          </a:p>
          <a:p>
            <a:pPr marL="0" indent="0" algn="r" eaLnBrk="1" hangingPunct="1">
              <a:buNone/>
            </a:pPr>
            <a:endParaRPr lang="ru-RU" sz="2800" dirty="0" smtClean="0"/>
          </a:p>
        </p:txBody>
      </p:sp>
      <p:sp>
        <p:nvSpPr>
          <p:cNvPr id="166916" name="AutoShape 4"/>
          <p:cNvSpPr>
            <a:spLocks noChangeArrowheads="1"/>
          </p:cNvSpPr>
          <p:nvPr/>
        </p:nvSpPr>
        <p:spPr bwMode="auto">
          <a:xfrm>
            <a:off x="5181600" y="4593772"/>
            <a:ext cx="3962400" cy="1752600"/>
          </a:xfrm>
          <a:prstGeom prst="cloudCallout">
            <a:avLst>
              <a:gd name="adj1" fmla="val 3977"/>
              <a:gd name="adj2" fmla="val 6304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400"/>
              <a:t>перед вновь избранным президентом</a:t>
            </a:r>
          </a:p>
        </p:txBody>
      </p:sp>
      <p:sp>
        <p:nvSpPr>
          <p:cNvPr id="49156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6096000"/>
            <a:ext cx="762000" cy="3048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" name="Picture 2" descr="C:\Новая папка\Новая папка\236849176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2001035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6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87550" y="1066800"/>
            <a:ext cx="6775450" cy="4151313"/>
          </a:xfrm>
        </p:spPr>
        <p:txBody>
          <a:bodyPr/>
          <a:lstStyle/>
          <a:p>
            <a:pPr eaLnBrk="1" hangingPunct="1"/>
            <a:r>
              <a:rPr lang="ru-RU" dirty="0" smtClean="0"/>
              <a:t>Кто обеспечивает самостоятельное решение населением вопросов местного значения,  владение, пользование и распоряжение муниципальной собственностью? </a:t>
            </a:r>
          </a:p>
        </p:txBody>
      </p:sp>
      <p:sp>
        <p:nvSpPr>
          <p:cNvPr id="132101" name="AutoShape 5"/>
          <p:cNvSpPr>
            <a:spLocks noChangeArrowheads="1"/>
          </p:cNvSpPr>
          <p:nvPr/>
        </p:nvSpPr>
        <p:spPr bwMode="auto">
          <a:xfrm>
            <a:off x="4572000" y="4114800"/>
            <a:ext cx="4191000" cy="1752600"/>
          </a:xfrm>
          <a:prstGeom prst="cloudCallout">
            <a:avLst>
              <a:gd name="adj1" fmla="val 3977"/>
              <a:gd name="adj2" fmla="val 6304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400"/>
              <a:t>Местное самоуправление</a:t>
            </a:r>
          </a:p>
        </p:txBody>
      </p:sp>
      <p:sp>
        <p:nvSpPr>
          <p:cNvPr id="50180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0" y="6019800"/>
            <a:ext cx="838200" cy="3810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8020618"/>
              </p:ext>
            </p:extLst>
          </p:nvPr>
        </p:nvGraphicFramePr>
        <p:xfrm>
          <a:off x="1327688" y="1846985"/>
          <a:ext cx="4298941" cy="3324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Презентация" r:id="rId4" imgW="4570610" imgH="3427576" progId="PowerPoint.Show.8">
                  <p:embed/>
                </p:oleObj>
              </mc:Choice>
              <mc:Fallback>
                <p:oleObj name="Презентация" r:id="rId4" imgW="4570610" imgH="3427576" progId="PowerPoint.Show.8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7688" y="1846985"/>
                        <a:ext cx="4298941" cy="33245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84164" y="1199178"/>
            <a:ext cx="504555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buClr>
                <a:srgbClr val="99CCFF"/>
              </a:buClr>
              <a:buSzPct val="85000"/>
            </a:pPr>
            <a:r>
              <a:rPr kumimoji="0" lang="ru-RU" sz="3600" kern="0" dirty="0">
                <a:solidFill>
                  <a:srgbClr val="000000"/>
                </a:solidFill>
                <a:latin typeface="Times New Roman"/>
              </a:rPr>
              <a:t>Для него свойственно сочетание сильной президентской власти с эффективным контролем парламента за правительством?</a:t>
            </a:r>
          </a:p>
          <a:p>
            <a:pPr marL="342900" lvl="0" indent="-342900" algn="ctr">
              <a:buClr>
                <a:srgbClr val="99CCFF"/>
              </a:buClr>
              <a:buSzPct val="85000"/>
            </a:pPr>
            <a:r>
              <a:rPr kumimoji="0" lang="ru-RU" sz="3600" kern="0" dirty="0">
                <a:solidFill>
                  <a:srgbClr val="000000"/>
                </a:solidFill>
                <a:latin typeface="Times New Roman"/>
              </a:rPr>
              <a:t> К какому типу относится РФ?</a:t>
            </a:r>
          </a:p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  <a:buClr>
                <a:srgbClr val="99CCFF"/>
              </a:buClr>
              <a:buSzPct val="85000"/>
            </a:pPr>
            <a:endParaRPr kumimoji="0" lang="en-US" sz="2400" kern="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00200" y="5257800"/>
            <a:ext cx="66728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/>
                <a:cs typeface="Times New Roman"/>
              </a:rPr>
              <a:t>СМЕШАННАЯ РЕСПУБЛИКА</a:t>
            </a:r>
          </a:p>
        </p:txBody>
      </p:sp>
      <p:sp>
        <p:nvSpPr>
          <p:cNvPr id="16" name="AutoShape 6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" y="6092825"/>
            <a:ext cx="838200" cy="3810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29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2871" y="1447800"/>
            <a:ext cx="6867525" cy="1065213"/>
          </a:xfrm>
        </p:spPr>
        <p:txBody>
          <a:bodyPr/>
          <a:lstStyle/>
          <a:p>
            <a:pPr algn="ctr"/>
            <a:r>
              <a:rPr lang="ru-RU" sz="3200" i="1" dirty="0" smtClean="0">
                <a:solidFill>
                  <a:schemeClr val="tx1"/>
                </a:solidFill>
              </a:rPr>
              <a:t>Назовите форму государственного устройства в России?</a:t>
            </a:r>
            <a:endParaRPr lang="ru-RU" sz="3200" i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4600" y="2438400"/>
            <a:ext cx="4800600" cy="2398713"/>
          </a:xfrm>
        </p:spPr>
        <p:txBody>
          <a:bodyPr/>
          <a:lstStyle/>
          <a:p>
            <a:pPr marL="0" indent="0">
              <a:buNone/>
            </a:pPr>
            <a:endParaRPr lang="ru-RU" b="1" dirty="0"/>
          </a:p>
        </p:txBody>
      </p:sp>
      <p:sp>
        <p:nvSpPr>
          <p:cNvPr id="4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0" y="6019800"/>
            <a:ext cx="838200" cy="3810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4001146" y="4545985"/>
            <a:ext cx="3618854" cy="1245215"/>
          </a:xfrm>
          <a:prstGeom prst="cloudCallout">
            <a:avLst>
              <a:gd name="adj1" fmla="val 3977"/>
              <a:gd name="adj2" fmla="val 6304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ru-RU" sz="2400" b="1" dirty="0" smtClean="0"/>
              <a:t>  </a:t>
            </a:r>
            <a:r>
              <a:rPr lang="ru-RU" sz="2400" i="1" dirty="0" smtClean="0"/>
              <a:t>ФЕДЕРАЦИЯ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27752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7912" y="838200"/>
            <a:ext cx="6867525" cy="1065213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Как называется избирательная система в РФ? Какие еще существуют ИС?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0" y="6019800"/>
            <a:ext cx="838200" cy="3810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3505200" y="3657600"/>
            <a:ext cx="4724400" cy="2188029"/>
          </a:xfrm>
          <a:prstGeom prst="cloudCallout">
            <a:avLst>
              <a:gd name="adj1" fmla="val 5954"/>
              <a:gd name="adj2" fmla="val 7417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rgbClr val="99CCFF"/>
              </a:buClr>
              <a:buSzPct val="85000"/>
              <a:buFont typeface="Wingdings" pitchFamily="2" charset="2"/>
              <a:buChar char="u"/>
            </a:pPr>
            <a:r>
              <a:rPr kumimoji="0" lang="ru-RU" kern="0" dirty="0" smtClean="0">
                <a:solidFill>
                  <a:srgbClr val="000000"/>
                </a:solidFill>
                <a:latin typeface="Times New Roman"/>
              </a:rPr>
              <a:t>ПРОПОРЦИОНАЛЬНАЯ</a:t>
            </a:r>
            <a:endParaRPr kumimoji="0" lang="ru-RU" kern="0" dirty="0">
              <a:solidFill>
                <a:srgbClr val="000000"/>
              </a:solidFill>
              <a:latin typeface="Times New Roman"/>
            </a:endParaRPr>
          </a:p>
          <a:p>
            <a:pPr marL="342900" lvl="0" indent="-342900" eaLnBrk="0" hangingPunct="0">
              <a:spcBef>
                <a:spcPct val="20000"/>
              </a:spcBef>
              <a:buClr>
                <a:srgbClr val="99CCFF"/>
              </a:buClr>
              <a:buSzPct val="85000"/>
              <a:buFont typeface="Wingdings" pitchFamily="2" charset="2"/>
              <a:buChar char="u"/>
            </a:pPr>
            <a:endParaRPr kumimoji="0" lang="ru-RU" kern="0" dirty="0">
              <a:solidFill>
                <a:srgbClr val="000000"/>
              </a:solidFill>
              <a:latin typeface="Times New Roman"/>
            </a:endParaRPr>
          </a:p>
          <a:p>
            <a:pPr marL="342900" lvl="0" indent="-342900" eaLnBrk="0" hangingPunct="0">
              <a:spcBef>
                <a:spcPct val="20000"/>
              </a:spcBef>
              <a:buClr>
                <a:srgbClr val="99CCFF"/>
              </a:buClr>
              <a:buSzPct val="85000"/>
              <a:buFont typeface="Wingdings" pitchFamily="2" charset="2"/>
              <a:buChar char="u"/>
            </a:pPr>
            <a:r>
              <a:rPr kumimoji="0" lang="ru-RU" kern="0" dirty="0">
                <a:solidFill>
                  <a:srgbClr val="000000"/>
                </a:solidFill>
                <a:latin typeface="Times New Roman"/>
              </a:rPr>
              <a:t>МАЖОРИТАРНАЯ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rgbClr val="99CCFF"/>
              </a:buClr>
              <a:buSzPct val="85000"/>
              <a:buFont typeface="Wingdings" pitchFamily="2" charset="2"/>
              <a:buChar char="u"/>
            </a:pPr>
            <a:r>
              <a:rPr kumimoji="0" lang="ru-RU" kern="0" dirty="0">
                <a:solidFill>
                  <a:srgbClr val="000000"/>
                </a:solidFill>
                <a:latin typeface="Times New Roman"/>
              </a:rPr>
              <a:t>СМЕШАННАЯ</a:t>
            </a:r>
          </a:p>
        </p:txBody>
      </p:sp>
    </p:spTree>
    <p:extLst>
      <p:ext uri="{BB962C8B-B14F-4D97-AF65-F5344CB8AC3E}">
        <p14:creationId xmlns:p14="http://schemas.microsoft.com/office/powerpoint/2010/main" val="116398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Первый президент СССР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0" y="6019800"/>
            <a:ext cx="838200" cy="3810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86055" y="2252109"/>
            <a:ext cx="3581400" cy="2441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5267455" y="4693920"/>
            <a:ext cx="3876545" cy="1485900"/>
          </a:xfrm>
          <a:prstGeom prst="cloudCallout">
            <a:avLst>
              <a:gd name="adj1" fmla="val 3977"/>
              <a:gd name="adj2" fmla="val 6304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ru-RU" sz="2400" b="1" dirty="0" smtClean="0"/>
              <a:t>  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638800" y="4934634"/>
            <a:ext cx="31907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kumimoji="0" lang="ru-RU" sz="3600" i="1" dirty="0" smtClean="0">
                <a:solidFill>
                  <a:prstClr val="black"/>
                </a:solidFill>
                <a:latin typeface="Times New Roman"/>
              </a:rPr>
              <a:t>М</a:t>
            </a:r>
            <a:r>
              <a:rPr kumimoji="0" lang="ru-RU" sz="3600" i="1" dirty="0">
                <a:solidFill>
                  <a:prstClr val="black"/>
                </a:solidFill>
                <a:latin typeface="Times New Roman"/>
              </a:rPr>
              <a:t>. С. Горбачев</a:t>
            </a:r>
          </a:p>
        </p:txBody>
      </p:sp>
    </p:spTree>
    <p:extLst>
      <p:ext uri="{BB962C8B-B14F-4D97-AF65-F5344CB8AC3E}">
        <p14:creationId xmlns:p14="http://schemas.microsoft.com/office/powerpoint/2010/main" val="256859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68550" y="1927225"/>
            <a:ext cx="6775450" cy="4151313"/>
          </a:xfrm>
        </p:spPr>
        <p:txBody>
          <a:bodyPr/>
          <a:lstStyle/>
          <a:p>
            <a:pPr marL="457200" indent="-457200" eaLnBrk="1" hangingPunct="1"/>
            <a:r>
              <a:rPr lang="ru-RU" dirty="0" smtClean="0"/>
              <a:t>Какие нормативно- правовые документы издает Президент РФ?</a:t>
            </a:r>
            <a:endParaRPr lang="ru-RU" sz="2800" dirty="0" smtClean="0"/>
          </a:p>
          <a:p>
            <a:pPr marL="457200" indent="-457200" eaLnBrk="1" hangingPunct="1"/>
            <a:endParaRPr lang="ru-RU" sz="2800" dirty="0" smtClean="0"/>
          </a:p>
          <a:p>
            <a:pPr marL="457200" indent="-457200" eaLnBrk="1" hangingPunct="1"/>
            <a:endParaRPr lang="ru-RU" sz="2800" dirty="0" smtClean="0"/>
          </a:p>
          <a:p>
            <a:pPr marL="0" indent="0" algn="r" eaLnBrk="1" hangingPunct="1">
              <a:buNone/>
            </a:pPr>
            <a:endParaRPr lang="ru-RU" dirty="0" smtClean="0"/>
          </a:p>
        </p:txBody>
      </p:sp>
      <p:sp>
        <p:nvSpPr>
          <p:cNvPr id="157700" name="AutoShape 4"/>
          <p:cNvSpPr>
            <a:spLocks noChangeArrowheads="1"/>
          </p:cNvSpPr>
          <p:nvPr/>
        </p:nvSpPr>
        <p:spPr bwMode="auto">
          <a:xfrm>
            <a:off x="4572000" y="4648200"/>
            <a:ext cx="4191000" cy="1752600"/>
          </a:xfrm>
          <a:prstGeom prst="cloudCallout">
            <a:avLst>
              <a:gd name="adj1" fmla="val 3977"/>
              <a:gd name="adj2" fmla="val 6304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400"/>
              <a:t>указы и распоряжения</a:t>
            </a:r>
          </a:p>
        </p:txBody>
      </p:sp>
      <p:sp>
        <p:nvSpPr>
          <p:cNvPr id="36868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14400" y="6019800"/>
            <a:ext cx="762000" cy="3048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5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0" y="6019800"/>
            <a:ext cx="838200" cy="3810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1100" y="533400"/>
            <a:ext cx="7499350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 descr="img140848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1100" y="2403529"/>
            <a:ext cx="3203786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5"/>
          <p:cNvSpPr>
            <a:spLocks noGrp="1" noChangeArrowheads="1"/>
          </p:cNvSpPr>
          <p:nvPr>
            <p:ph idx="1"/>
          </p:nvPr>
        </p:nvSpPr>
        <p:spPr bwMode="auto">
          <a:xfrm>
            <a:off x="4913190" y="3590192"/>
            <a:ext cx="4108450" cy="2590800"/>
          </a:xfrm>
          <a:prstGeom prst="cloudCallout">
            <a:avLst>
              <a:gd name="adj1" fmla="val 3977"/>
              <a:gd name="adj2" fmla="val 6304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Президент не входит ни в одну из ветвей власти…</a:t>
            </a:r>
          </a:p>
          <a:p>
            <a:r>
              <a:rPr lang="ru-RU" sz="2400" b="1" dirty="0" smtClean="0"/>
              <a:t> 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16101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2057400"/>
            <a:ext cx="5662612" cy="1600200"/>
          </a:xfrm>
        </p:spPr>
        <p:txBody>
          <a:bodyPr/>
          <a:lstStyle/>
          <a:p>
            <a:pPr eaLnBrk="1" hangingPunct="1"/>
            <a:r>
              <a:rPr lang="ru-RU" sz="7200" b="1" dirty="0">
                <a:solidFill>
                  <a:srgbClr val="C00000"/>
                </a:solidFill>
                <a:latin typeface="Comic Sans MS"/>
              </a:rPr>
              <a:t>Своя игра</a:t>
            </a:r>
            <a:endParaRPr lang="ru-RU" sz="7200" b="1" dirty="0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950886" y="914400"/>
            <a:ext cx="7704138" cy="857250"/>
          </a:xfrm>
        </p:spPr>
        <p:txBody>
          <a:bodyPr/>
          <a:lstStyle/>
          <a:p>
            <a:pPr marL="533400" indent="-533400" algn="ctr" eaLnBrk="1" hangingPunct="1">
              <a:buFontTx/>
              <a:buNone/>
            </a:pPr>
            <a:r>
              <a:rPr lang="ru-RU" dirty="0" smtClean="0"/>
              <a:t>«Королева властвует, но не правит»: назовите вид формы правления.</a:t>
            </a:r>
          </a:p>
        </p:txBody>
      </p:sp>
      <p:sp>
        <p:nvSpPr>
          <p:cNvPr id="6149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172450" y="5734050"/>
            <a:ext cx="503238" cy="57467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dirty="0"/>
          </a:p>
        </p:txBody>
      </p:sp>
      <p:sp>
        <p:nvSpPr>
          <p:cNvPr id="9222" name="Прямоугольник 5"/>
          <p:cNvSpPr>
            <a:spLocks noChangeArrowheads="1"/>
          </p:cNvSpPr>
          <p:nvPr/>
        </p:nvSpPr>
        <p:spPr bwMode="auto">
          <a:xfrm>
            <a:off x="2998912" y="3533775"/>
            <a:ext cx="5929313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ограниченная монархия (конституционная)</a:t>
            </a:r>
            <a:endParaRPr lang="ru-RU" sz="3600" b="1" dirty="0">
              <a:solidFill>
                <a:srgbClr val="C00000"/>
              </a:solidFill>
            </a:endParaRPr>
          </a:p>
          <a:p>
            <a:pPr algn="ctr">
              <a:buFont typeface="Wingdings" pitchFamily="2" charset="2"/>
              <a:buChar char="q"/>
            </a:pPr>
            <a:endParaRPr lang="ru-RU" sz="3600" b="1" dirty="0">
              <a:solidFill>
                <a:srgbClr val="C00000"/>
              </a:solidFill>
            </a:endParaRPr>
          </a:p>
          <a:p>
            <a:pPr algn="ctr">
              <a:buFont typeface="Wingdings" pitchFamily="2" charset="2"/>
              <a:buChar char="q"/>
            </a:pPr>
            <a:endParaRPr lang="ru-RU" sz="2800" b="1" dirty="0">
              <a:solidFill>
                <a:srgbClr val="C00000"/>
              </a:solidFill>
            </a:endParaRPr>
          </a:p>
          <a:p>
            <a:pPr>
              <a:lnSpc>
                <a:spcPct val="200000"/>
              </a:lnSpc>
            </a:pP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501394"/>
            <a:ext cx="2819400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3944733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6" grpId="1"/>
      <p:bldP spid="922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68550" y="1927225"/>
            <a:ext cx="6775450" cy="4151313"/>
          </a:xfrm>
        </p:spPr>
        <p:txBody>
          <a:bodyPr/>
          <a:lstStyle/>
          <a:p>
            <a:pPr marL="457200" indent="-457200" eaLnBrk="1" hangingPunct="1"/>
            <a:r>
              <a:rPr lang="ru-RU" dirty="0" smtClean="0"/>
              <a:t>Какие группы прав человека и гражданина определены в Конституции РФ?</a:t>
            </a:r>
            <a:endParaRPr lang="ru-RU" sz="2800" dirty="0" smtClean="0"/>
          </a:p>
          <a:p>
            <a:pPr marL="457200" indent="-457200" eaLnBrk="1" hangingPunct="1"/>
            <a:endParaRPr lang="ru-RU" sz="2800" dirty="0" smtClean="0"/>
          </a:p>
          <a:p>
            <a:pPr marL="457200" indent="-457200" eaLnBrk="1" hangingPunct="1"/>
            <a:endParaRPr lang="ru-RU" sz="2800" dirty="0" smtClean="0"/>
          </a:p>
          <a:p>
            <a:pPr marL="0" indent="0" algn="r" eaLnBrk="1" hangingPunct="1">
              <a:buNone/>
            </a:pPr>
            <a:endParaRPr lang="ru-RU" dirty="0" smtClean="0"/>
          </a:p>
        </p:txBody>
      </p:sp>
      <p:sp>
        <p:nvSpPr>
          <p:cNvPr id="156676" name="AutoShape 4"/>
          <p:cNvSpPr>
            <a:spLocks noChangeArrowheads="1"/>
          </p:cNvSpPr>
          <p:nvPr/>
        </p:nvSpPr>
        <p:spPr bwMode="auto">
          <a:xfrm>
            <a:off x="2895600" y="4648200"/>
            <a:ext cx="6248400" cy="1905000"/>
          </a:xfrm>
          <a:prstGeom prst="cloudCallout">
            <a:avLst>
              <a:gd name="adj1" fmla="val 13032"/>
              <a:gd name="adj2" fmla="val 6304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FontTx/>
              <a:buChar char="-"/>
            </a:pPr>
            <a:r>
              <a:rPr lang="ru-RU" sz="1600" dirty="0"/>
              <a:t>Гражданские  ( личные) права. </a:t>
            </a:r>
          </a:p>
          <a:p>
            <a:pPr>
              <a:buFontTx/>
              <a:buChar char="-"/>
            </a:pPr>
            <a:r>
              <a:rPr lang="ru-RU" sz="1600" dirty="0"/>
              <a:t>- Политические права. </a:t>
            </a:r>
          </a:p>
          <a:p>
            <a:pPr>
              <a:buFontTx/>
              <a:buChar char="-"/>
            </a:pPr>
            <a:r>
              <a:rPr lang="ru-RU" sz="1600" dirty="0"/>
              <a:t>-Социально- экономические права. </a:t>
            </a:r>
          </a:p>
          <a:p>
            <a:pPr>
              <a:buFontTx/>
              <a:buChar char="-"/>
            </a:pPr>
            <a:r>
              <a:rPr lang="ru-RU" sz="1600" dirty="0"/>
              <a:t>- Экологические права.</a:t>
            </a:r>
          </a:p>
          <a:p>
            <a:pPr>
              <a:buFontTx/>
              <a:buChar char="-"/>
            </a:pPr>
            <a:r>
              <a:rPr lang="ru-RU" sz="1600" dirty="0"/>
              <a:t>Культурные права.</a:t>
            </a:r>
          </a:p>
        </p:txBody>
      </p:sp>
      <p:sp>
        <p:nvSpPr>
          <p:cNvPr id="37892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5943600"/>
            <a:ext cx="609600" cy="3810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6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68550" y="1927225"/>
            <a:ext cx="6775450" cy="4151313"/>
          </a:xfrm>
        </p:spPr>
        <p:txBody>
          <a:bodyPr/>
          <a:lstStyle/>
          <a:p>
            <a:pPr marL="457200" indent="-457200" eaLnBrk="1" hangingPunct="1"/>
            <a:r>
              <a:rPr lang="ru-RU" dirty="0" smtClean="0"/>
              <a:t>Кто осуществляет государственную власть в Российской Федерации?</a:t>
            </a:r>
            <a:endParaRPr lang="ru-RU" sz="2800" dirty="0" smtClean="0"/>
          </a:p>
          <a:p>
            <a:pPr marL="457200" indent="-457200" eaLnBrk="1" hangingPunct="1"/>
            <a:endParaRPr lang="ru-RU" sz="2800" dirty="0" smtClean="0"/>
          </a:p>
          <a:p>
            <a:pPr marL="0" indent="0" eaLnBrk="1" hangingPunct="1">
              <a:buNone/>
            </a:pPr>
            <a:endParaRPr lang="ru-RU" sz="2800" dirty="0" smtClean="0"/>
          </a:p>
        </p:txBody>
      </p:sp>
      <p:sp>
        <p:nvSpPr>
          <p:cNvPr id="38915" name="AutoShape 4"/>
          <p:cNvSpPr>
            <a:spLocks noChangeArrowheads="1"/>
          </p:cNvSpPr>
          <p:nvPr/>
        </p:nvSpPr>
        <p:spPr bwMode="auto">
          <a:xfrm>
            <a:off x="1524000" y="3543300"/>
            <a:ext cx="6248400" cy="2667000"/>
          </a:xfrm>
          <a:prstGeom prst="cloudCallout">
            <a:avLst>
              <a:gd name="adj1" fmla="val 16694"/>
              <a:gd name="adj2" fmla="val 6034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 sz="2400"/>
          </a:p>
        </p:txBody>
      </p:sp>
      <p:sp>
        <p:nvSpPr>
          <p:cNvPr id="155653" name="Text Box 5"/>
          <p:cNvSpPr txBox="1">
            <a:spLocks noChangeArrowheads="1"/>
          </p:cNvSpPr>
          <p:nvPr/>
        </p:nvSpPr>
        <p:spPr bwMode="auto">
          <a:xfrm>
            <a:off x="2514601" y="3830358"/>
            <a:ext cx="5029199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ru-RU" sz="2000" dirty="0"/>
              <a:t>Президент РФ. 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2000" dirty="0" smtClean="0"/>
              <a:t> </a:t>
            </a:r>
            <a:r>
              <a:rPr lang="ru-RU" sz="2000" dirty="0"/>
              <a:t>Федеральное Собрание </a:t>
            </a:r>
            <a:r>
              <a:rPr lang="ru-RU" sz="2000" dirty="0" smtClean="0"/>
              <a:t>(Совет </a:t>
            </a:r>
            <a:r>
              <a:rPr lang="ru-RU" sz="2000" dirty="0"/>
              <a:t>Федерации, </a:t>
            </a:r>
            <a:r>
              <a:rPr lang="ru-RU" sz="2000" dirty="0" smtClean="0"/>
              <a:t> Государственная </a:t>
            </a:r>
            <a:r>
              <a:rPr lang="ru-RU" sz="2000" dirty="0"/>
              <a:t>Дума).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2000" dirty="0"/>
              <a:t>Правительство РФ.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2000" dirty="0"/>
              <a:t>Суды РФ</a:t>
            </a:r>
          </a:p>
        </p:txBody>
      </p:sp>
      <p:sp>
        <p:nvSpPr>
          <p:cNvPr id="38917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6096000"/>
            <a:ext cx="457200" cy="2286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5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68550" y="1927225"/>
            <a:ext cx="6775450" cy="4151313"/>
          </a:xfrm>
        </p:spPr>
        <p:txBody>
          <a:bodyPr/>
          <a:lstStyle/>
          <a:p>
            <a:pPr marL="457200" indent="-457200" eaLnBrk="1" hangingPunct="1"/>
            <a:r>
              <a:rPr lang="ru-RU" dirty="0" smtClean="0"/>
              <a:t>Какие свободы человека и гражданина закреплены в Конституции РФ?</a:t>
            </a:r>
            <a:endParaRPr lang="ru-RU" sz="2800" dirty="0" smtClean="0"/>
          </a:p>
          <a:p>
            <a:pPr marL="457200" indent="-457200" eaLnBrk="1" hangingPunct="1"/>
            <a:endParaRPr lang="ru-RU" sz="2800" dirty="0" smtClean="0"/>
          </a:p>
          <a:p>
            <a:pPr marL="0" indent="0" eaLnBrk="1" hangingPunct="1">
              <a:buNone/>
            </a:pPr>
            <a:endParaRPr lang="ru-RU" sz="2800" dirty="0" smtClean="0"/>
          </a:p>
        </p:txBody>
      </p:sp>
      <p:sp>
        <p:nvSpPr>
          <p:cNvPr id="39939" name="AutoShape 4"/>
          <p:cNvSpPr>
            <a:spLocks noChangeArrowheads="1"/>
          </p:cNvSpPr>
          <p:nvPr/>
        </p:nvSpPr>
        <p:spPr bwMode="auto">
          <a:xfrm>
            <a:off x="2514600" y="3922362"/>
            <a:ext cx="5562600" cy="2440337"/>
          </a:xfrm>
          <a:prstGeom prst="cloudCallout">
            <a:avLst>
              <a:gd name="adj1" fmla="val 20907"/>
              <a:gd name="adj2" fmla="val 6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 sz="2400"/>
          </a:p>
        </p:txBody>
      </p:sp>
      <p:sp>
        <p:nvSpPr>
          <p:cNvPr id="153605" name="Text Box 5"/>
          <p:cNvSpPr txBox="1">
            <a:spLocks noChangeArrowheads="1"/>
          </p:cNvSpPr>
          <p:nvPr/>
        </p:nvSpPr>
        <p:spPr bwMode="auto">
          <a:xfrm>
            <a:off x="3200400" y="4174422"/>
            <a:ext cx="5410200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dirty="0"/>
              <a:t>c</a:t>
            </a:r>
            <a:r>
              <a:rPr lang="ru-RU" dirty="0" err="1"/>
              <a:t>вобода</a:t>
            </a:r>
            <a:r>
              <a:rPr lang="ru-RU" dirty="0"/>
              <a:t>  мысли и слова 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dirty="0"/>
              <a:t>свобода вероисповедания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dirty="0"/>
              <a:t>c</a:t>
            </a:r>
            <a:r>
              <a:rPr lang="ru-RU" dirty="0" err="1"/>
              <a:t>вобода</a:t>
            </a:r>
            <a:r>
              <a:rPr lang="ru-RU" dirty="0"/>
              <a:t> массовой информации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dirty="0"/>
              <a:t> </a:t>
            </a:r>
            <a:r>
              <a:rPr lang="en-US" dirty="0"/>
              <a:t>c</a:t>
            </a:r>
            <a:r>
              <a:rPr lang="ru-RU" dirty="0" err="1"/>
              <a:t>вобода</a:t>
            </a:r>
            <a:r>
              <a:rPr lang="ru-RU" dirty="0"/>
              <a:t> литературного, художественного и научного творчества</a:t>
            </a:r>
          </a:p>
        </p:txBody>
      </p:sp>
      <p:sp>
        <p:nvSpPr>
          <p:cNvPr id="39941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" y="6172200"/>
            <a:ext cx="457200" cy="3810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5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68550" y="1927225"/>
            <a:ext cx="6775450" cy="4151313"/>
          </a:xfrm>
        </p:spPr>
        <p:txBody>
          <a:bodyPr/>
          <a:lstStyle/>
          <a:p>
            <a:pPr marL="457200" indent="-457200" eaLnBrk="1" hangingPunct="1"/>
            <a:r>
              <a:rPr lang="ru-RU" dirty="0" smtClean="0"/>
              <a:t>Какие обязанности гражданина закреплены в Конституции РФ?</a:t>
            </a:r>
            <a:endParaRPr lang="ru-RU" sz="2800" dirty="0" smtClean="0"/>
          </a:p>
        </p:txBody>
      </p:sp>
      <p:sp>
        <p:nvSpPr>
          <p:cNvPr id="154628" name="AutoShape 4"/>
          <p:cNvSpPr>
            <a:spLocks noChangeArrowheads="1"/>
          </p:cNvSpPr>
          <p:nvPr/>
        </p:nvSpPr>
        <p:spPr bwMode="auto">
          <a:xfrm>
            <a:off x="685800" y="2971800"/>
            <a:ext cx="8458200" cy="3429000"/>
          </a:xfrm>
          <a:prstGeom prst="cloudCallout">
            <a:avLst>
              <a:gd name="adj1" fmla="val 22690"/>
              <a:gd name="adj2" fmla="val 5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FontTx/>
              <a:buChar char="•"/>
            </a:pPr>
            <a:r>
              <a:rPr kumimoji="0" lang="ru-RU" sz="1400" dirty="0"/>
              <a:t> Соблюдать Конституцию РФ и законы ( Статья 15) </a:t>
            </a:r>
          </a:p>
          <a:p>
            <a:pPr>
              <a:buFontTx/>
              <a:buChar char="•"/>
            </a:pPr>
            <a:r>
              <a:rPr kumimoji="0" lang="ru-RU" sz="1400" dirty="0" smtClean="0"/>
              <a:t>Платить </a:t>
            </a:r>
            <a:r>
              <a:rPr kumimoji="0" lang="ru-RU" sz="1400" dirty="0"/>
              <a:t>законно установленные налоги и сборы ( Статья 57) </a:t>
            </a:r>
          </a:p>
          <a:p>
            <a:pPr>
              <a:buFontTx/>
              <a:buChar char="•"/>
            </a:pPr>
            <a:r>
              <a:rPr kumimoji="0" lang="ru-RU" sz="1400" dirty="0"/>
              <a:t> сохранять природу и окружающую среду ( Статья 58) </a:t>
            </a:r>
          </a:p>
          <a:p>
            <a:pPr>
              <a:buFontTx/>
              <a:buChar char="•"/>
            </a:pPr>
            <a:r>
              <a:rPr kumimoji="0" lang="ru-RU" sz="1400" dirty="0"/>
              <a:t>Бережно относиться к природным богатствам ( Статья 58) </a:t>
            </a:r>
          </a:p>
          <a:p>
            <a:pPr>
              <a:buFontTx/>
              <a:buChar char="•"/>
            </a:pPr>
            <a:r>
              <a:rPr kumimoji="0" lang="ru-RU" sz="1400" dirty="0"/>
              <a:t> Защищать Отечество ( Статья 59) </a:t>
            </a:r>
          </a:p>
          <a:p>
            <a:pPr>
              <a:buFontTx/>
              <a:buChar char="•"/>
            </a:pPr>
            <a:r>
              <a:rPr kumimoji="0" lang="ru-RU" sz="1400" dirty="0"/>
              <a:t> </a:t>
            </a:r>
            <a:r>
              <a:rPr kumimoji="0" lang="ru-RU" sz="1400" dirty="0" smtClean="0"/>
              <a:t>Проявлять </a:t>
            </a:r>
            <a:r>
              <a:rPr kumimoji="0" lang="ru-RU" sz="1400" dirty="0"/>
              <a:t>заботу о своих детях и нетрудоспособных родителях                    ( Статья 38) </a:t>
            </a:r>
          </a:p>
          <a:p>
            <a:pPr>
              <a:buFontTx/>
              <a:buChar char="•"/>
            </a:pPr>
            <a:r>
              <a:rPr kumimoji="0" lang="ru-RU" sz="1400" dirty="0"/>
              <a:t> </a:t>
            </a:r>
            <a:r>
              <a:rPr kumimoji="0" lang="ru-RU" sz="1400" dirty="0" smtClean="0"/>
              <a:t> </a:t>
            </a:r>
            <a:r>
              <a:rPr kumimoji="0" lang="ru-RU" sz="1400" dirty="0"/>
              <a:t>Заботиться о сохранении исторического и культурного наследия                        ( Статья 44)  </a:t>
            </a:r>
          </a:p>
          <a:p>
            <a:pPr>
              <a:buFontTx/>
              <a:buChar char="•"/>
            </a:pPr>
            <a:r>
              <a:rPr kumimoji="0" lang="ru-RU" sz="1400" dirty="0"/>
              <a:t>Беречь памятники истории и культуры ( Статья 44)</a:t>
            </a:r>
          </a:p>
          <a:p>
            <a:pPr algn="ctr">
              <a:buFontTx/>
              <a:buChar char="•"/>
            </a:pPr>
            <a:endParaRPr lang="ru-RU" sz="1400" dirty="0"/>
          </a:p>
        </p:txBody>
      </p:sp>
      <p:sp>
        <p:nvSpPr>
          <p:cNvPr id="40964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6248400"/>
            <a:ext cx="533400" cy="3048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5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68550" y="1927225"/>
            <a:ext cx="6775450" cy="4151313"/>
          </a:xfrm>
        </p:spPr>
        <p:txBody>
          <a:bodyPr/>
          <a:lstStyle/>
          <a:p>
            <a:pPr marL="457200" indent="-457200" eaLnBrk="1" hangingPunct="1"/>
            <a:r>
              <a:rPr lang="ru-RU" dirty="0" smtClean="0"/>
              <a:t>Какой      суд   по Конституции РФ   является      высшим      судебным      органом      по      гражданским, административным, уголовным делам?</a:t>
            </a:r>
            <a:endParaRPr lang="ru-RU" sz="2800" dirty="0" smtClean="0"/>
          </a:p>
          <a:p>
            <a:pPr marL="0" indent="0" eaLnBrk="1" hangingPunct="1">
              <a:buNone/>
            </a:pPr>
            <a:endParaRPr lang="ru-RU" sz="2800" dirty="0" smtClean="0"/>
          </a:p>
        </p:txBody>
      </p:sp>
      <p:sp>
        <p:nvSpPr>
          <p:cNvPr id="152580" name="AutoShape 4"/>
          <p:cNvSpPr>
            <a:spLocks noChangeArrowheads="1"/>
          </p:cNvSpPr>
          <p:nvPr/>
        </p:nvSpPr>
        <p:spPr bwMode="auto">
          <a:xfrm>
            <a:off x="3124200" y="4572000"/>
            <a:ext cx="5410200" cy="1066800"/>
          </a:xfrm>
          <a:prstGeom prst="cloudCallout">
            <a:avLst>
              <a:gd name="adj1" fmla="val 14347"/>
              <a:gd name="adj2" fmla="val 6304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400"/>
              <a:t>Верховный  Суд РФ</a:t>
            </a:r>
          </a:p>
        </p:txBody>
      </p:sp>
      <p:sp>
        <p:nvSpPr>
          <p:cNvPr id="41988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5943600"/>
            <a:ext cx="762000" cy="3048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5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68550" y="1927225"/>
            <a:ext cx="6775450" cy="4151313"/>
          </a:xfrm>
        </p:spPr>
        <p:txBody>
          <a:bodyPr/>
          <a:lstStyle/>
          <a:p>
            <a:pPr marL="457200" indent="-457200" eaLnBrk="1" hangingPunct="1"/>
            <a:r>
              <a:rPr lang="ru-RU" dirty="0" smtClean="0"/>
              <a:t>Какие       характеристики   Российского   государства   закреплены   в   статье    1 Конституции РФ?</a:t>
            </a:r>
            <a:endParaRPr lang="ru-RU" sz="2800" dirty="0" smtClean="0"/>
          </a:p>
          <a:p>
            <a:pPr marL="457200" indent="-457200" eaLnBrk="1" hangingPunct="1"/>
            <a:endParaRPr lang="ru-RU" sz="2800" dirty="0" smtClean="0"/>
          </a:p>
          <a:p>
            <a:pPr marL="0" indent="0" eaLnBrk="1" hangingPunct="1">
              <a:buNone/>
            </a:pPr>
            <a:endParaRPr lang="ru-RU" sz="2800" dirty="0" smtClean="0"/>
          </a:p>
        </p:txBody>
      </p:sp>
      <p:sp>
        <p:nvSpPr>
          <p:cNvPr id="160772" name="AutoShape 4"/>
          <p:cNvSpPr>
            <a:spLocks noChangeArrowheads="1"/>
          </p:cNvSpPr>
          <p:nvPr/>
        </p:nvSpPr>
        <p:spPr bwMode="auto">
          <a:xfrm>
            <a:off x="2667000" y="4648200"/>
            <a:ext cx="6096000" cy="1752600"/>
          </a:xfrm>
          <a:prstGeom prst="cloudCallout">
            <a:avLst>
              <a:gd name="adj1" fmla="val 18361"/>
              <a:gd name="adj2" fmla="val 6304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kumimoji="0"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Российская Федерация – Россия есть демократическое, федеративное, правовое государство с республиканской формой правления.</a:t>
            </a:r>
          </a:p>
          <a:p>
            <a:pPr marL="342900" indent="-342900" algn="ctr">
              <a:defRPr/>
            </a:pPr>
            <a:endParaRPr lang="ru-RU" sz="2400"/>
          </a:p>
        </p:txBody>
      </p:sp>
      <p:sp>
        <p:nvSpPr>
          <p:cNvPr id="43012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9600" y="6172200"/>
            <a:ext cx="838200" cy="3810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52864" y="496887"/>
            <a:ext cx="6775450" cy="4151313"/>
          </a:xfrm>
        </p:spPr>
        <p:txBody>
          <a:bodyPr/>
          <a:lstStyle/>
          <a:p>
            <a:pPr marL="457200" indent="-457200" eaLnBrk="1" hangingPunct="1"/>
            <a:r>
              <a:rPr lang="ru-RU" dirty="0" smtClean="0"/>
              <a:t>Кто подписывает  и обнародует федеральные законы?</a:t>
            </a:r>
            <a:endParaRPr lang="ru-RU" sz="2800" dirty="0" smtClean="0"/>
          </a:p>
          <a:p>
            <a:pPr marL="457200" indent="-457200" eaLnBrk="1" hangingPunct="1"/>
            <a:endParaRPr lang="ru-RU" sz="2800" dirty="0" smtClean="0"/>
          </a:p>
          <a:p>
            <a:pPr marL="457200" indent="-457200" eaLnBrk="1" hangingPunct="1"/>
            <a:endParaRPr lang="ru-RU" sz="2800" dirty="0" smtClean="0"/>
          </a:p>
          <a:p>
            <a:pPr marL="0" indent="0" algn="r" eaLnBrk="1" hangingPunct="1">
              <a:buNone/>
            </a:pPr>
            <a:endParaRPr lang="ru-RU" dirty="0" smtClean="0"/>
          </a:p>
        </p:txBody>
      </p:sp>
      <p:sp>
        <p:nvSpPr>
          <p:cNvPr id="161796" name="AutoShape 4"/>
          <p:cNvSpPr>
            <a:spLocks noChangeArrowheads="1"/>
          </p:cNvSpPr>
          <p:nvPr/>
        </p:nvSpPr>
        <p:spPr bwMode="auto">
          <a:xfrm>
            <a:off x="4953000" y="4800600"/>
            <a:ext cx="4191000" cy="1295400"/>
          </a:xfrm>
          <a:prstGeom prst="cloudCallout">
            <a:avLst>
              <a:gd name="adj1" fmla="val 3977"/>
              <a:gd name="adj2" fmla="val 6304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400"/>
              <a:t>Президент РФ</a:t>
            </a:r>
          </a:p>
        </p:txBody>
      </p:sp>
      <p:sp>
        <p:nvSpPr>
          <p:cNvPr id="44036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" y="5943600"/>
            <a:ext cx="914400" cy="3048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098" name="Picture 2" descr="C:\Новая папка\Новая папка\236849176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5847" y="22098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6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6" grpId="0" animBg="1"/>
    </p:bldLst>
  </p:timing>
</p:sld>
</file>

<file path=ppt/theme/theme1.xml><?xml version="1.0" encoding="utf-8"?>
<a:theme xmlns:a="http://schemas.openxmlformats.org/drawingml/2006/main" name="Employee Orientation">
  <a:themeElements>
    <a:clrScheme name="Employee Orientation 1">
      <a:dk1>
        <a:srgbClr val="000000"/>
      </a:dk1>
      <a:lt1>
        <a:srgbClr val="0099CC"/>
      </a:lt1>
      <a:dk2>
        <a:srgbClr val="FFFFFF"/>
      </a:dk2>
      <a:lt2>
        <a:srgbClr val="868686"/>
      </a:lt2>
      <a:accent1>
        <a:srgbClr val="00FFCC"/>
      </a:accent1>
      <a:accent2>
        <a:srgbClr val="969696"/>
      </a:accent2>
      <a:accent3>
        <a:srgbClr val="AACAE2"/>
      </a:accent3>
      <a:accent4>
        <a:srgbClr val="000000"/>
      </a:accent4>
      <a:accent5>
        <a:srgbClr val="AAFFE2"/>
      </a:accent5>
      <a:accent6>
        <a:srgbClr val="878787"/>
      </a:accent6>
      <a:hlink>
        <a:srgbClr val="00FFCC"/>
      </a:hlink>
      <a:folHlink>
        <a:srgbClr val="99CCFF"/>
      </a:folHlink>
    </a:clrScheme>
    <a:fontScheme name="Employee Orientatio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mployee Orientation 1">
        <a:dk1>
          <a:srgbClr val="000000"/>
        </a:dk1>
        <a:lt1>
          <a:srgbClr val="0099CC"/>
        </a:lt1>
        <a:dk2>
          <a:srgbClr val="FFFFFF"/>
        </a:dk2>
        <a:lt2>
          <a:srgbClr val="868686"/>
        </a:lt2>
        <a:accent1>
          <a:srgbClr val="00FFCC"/>
        </a:accent1>
        <a:accent2>
          <a:srgbClr val="969696"/>
        </a:accent2>
        <a:accent3>
          <a:srgbClr val="AACAE2"/>
        </a:accent3>
        <a:accent4>
          <a:srgbClr val="000000"/>
        </a:accent4>
        <a:accent5>
          <a:srgbClr val="AAFFE2"/>
        </a:accent5>
        <a:accent6>
          <a:srgbClr val="878787"/>
        </a:accent6>
        <a:hlink>
          <a:srgbClr val="00FFCC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ployee Orientatio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ployee Orientation 3">
        <a:dk1>
          <a:srgbClr val="5F5F5F"/>
        </a:dk1>
        <a:lt1>
          <a:srgbClr val="FFFFFF"/>
        </a:lt1>
        <a:dk2>
          <a:srgbClr val="5F5F5F"/>
        </a:dk2>
        <a:lt2>
          <a:srgbClr val="808080"/>
        </a:lt2>
        <a:accent1>
          <a:srgbClr val="969696"/>
        </a:accent1>
        <a:accent2>
          <a:srgbClr val="000000"/>
        </a:accent2>
        <a:accent3>
          <a:srgbClr val="FFFFFF"/>
        </a:accent3>
        <a:accent4>
          <a:srgbClr val="505050"/>
        </a:accent4>
        <a:accent5>
          <a:srgbClr val="C9C9C9"/>
        </a:accent5>
        <a:accent6>
          <a:srgbClr val="000000"/>
        </a:accent6>
        <a:hlink>
          <a:srgbClr val="7777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857</TotalTime>
  <Words>424</Words>
  <Application>Microsoft Office PowerPoint</Application>
  <PresentationFormat>Экран (4:3)</PresentationFormat>
  <Paragraphs>72</Paragraphs>
  <Slides>21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Employee Orientation</vt:lpstr>
      <vt:lpstr>Презентация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Назовите форму государственного устройства в России?</vt:lpstr>
      <vt:lpstr>Как называется избирательная система в РФ? Какие еще существуют ИС?</vt:lpstr>
      <vt:lpstr>Первый президент СССР</vt:lpstr>
      <vt:lpstr>Презентация PowerPoint</vt:lpstr>
      <vt:lpstr>Своя игра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Toshiba</dc:creator>
  <cp:lastModifiedBy>Toshiba</cp:lastModifiedBy>
  <cp:revision>62</cp:revision>
  <cp:lastPrinted>1601-01-01T00:00:00Z</cp:lastPrinted>
  <dcterms:created xsi:type="dcterms:W3CDTF">1601-01-01T00:00:00Z</dcterms:created>
  <dcterms:modified xsi:type="dcterms:W3CDTF">2013-10-27T09:33:04Z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