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7" r:id="rId19"/>
    <p:sldId id="299" r:id="rId20"/>
    <p:sldId id="274" r:id="rId21"/>
    <p:sldId id="298" r:id="rId22"/>
    <p:sldId id="275" r:id="rId23"/>
    <p:sldId id="276" r:id="rId24"/>
    <p:sldId id="277" r:id="rId25"/>
    <p:sldId id="301" r:id="rId26"/>
    <p:sldId id="278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928825"/>
          </a:xfrm>
        </p:spPr>
        <p:txBody>
          <a:bodyPr/>
          <a:lstStyle/>
          <a:p>
            <a:r>
              <a:rPr lang="ru-RU" b="1" dirty="0" smtClean="0"/>
              <a:t>Коллективный способ обучения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7200928" cy="38576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В.К. Дьяченко </a:t>
            </a:r>
            <a:endParaRPr lang="ru-RU" dirty="0" smtClean="0"/>
          </a:p>
          <a:p>
            <a:endParaRPr lang="ru-RU" dirty="0" smtClean="0"/>
          </a:p>
          <a:p>
            <a:pPr algn="r"/>
            <a:r>
              <a:rPr lang="ru-RU" b="1" dirty="0" smtClean="0"/>
              <a:t>Тайна великой учёности </a:t>
            </a:r>
            <a:endParaRPr lang="ru-RU" b="1" dirty="0" smtClean="0"/>
          </a:p>
          <a:p>
            <a:pPr algn="r"/>
            <a:r>
              <a:rPr lang="ru-RU" b="1" dirty="0" smtClean="0"/>
              <a:t>предполагает </a:t>
            </a:r>
            <a:r>
              <a:rPr lang="ru-RU" b="1" dirty="0" smtClean="0"/>
              <a:t>три условия: </a:t>
            </a:r>
            <a:endParaRPr lang="ru-RU" b="1" dirty="0" smtClean="0"/>
          </a:p>
          <a:p>
            <a:pPr algn="r"/>
            <a:r>
              <a:rPr lang="ru-RU" b="1" dirty="0" smtClean="0"/>
              <a:t>«</a:t>
            </a:r>
            <a:r>
              <a:rPr lang="ru-RU" b="1" dirty="0" smtClean="0"/>
              <a:t>Много спрашивать, </a:t>
            </a:r>
          </a:p>
          <a:p>
            <a:pPr algn="r"/>
            <a:r>
              <a:rPr lang="ru-RU" b="1" dirty="0" smtClean="0"/>
              <a:t>усваивать и учить других» </a:t>
            </a:r>
          </a:p>
          <a:p>
            <a:pPr algn="r"/>
            <a:r>
              <a:rPr lang="ru-RU" dirty="0" smtClean="0"/>
              <a:t>Я.А.Коменский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Ребята обменялись карточками. Каждый из учеников прочитал текст товарища под его контролем, затем каждый нашёл себе нового партнёра. В каждой новой паре первыми начинали читать текст те, кто сидел слева. Когда обе карточки были прочитаны, дети обменялись карточками и нашли себе нового партнёра. Для обмена партнёрами достаточно было высоко поднять руку или просто встать. Работа в новой паре начиналась с вопроса: «Читать или слушать?» Если партнёр отвечал «Читать!», то его сосед внимательно следил за его чтением и, если было нужно, исправлял и требовал прочитать правильно. Через 20-25 минут учительница предложила всем работу закончить.</a:t>
            </a:r>
          </a:p>
          <a:p>
            <a:pPr algn="just"/>
            <a:r>
              <a:rPr lang="ru-RU" dirty="0" smtClean="0"/>
              <a:t>Детям она задала вопросы:</a:t>
            </a:r>
          </a:p>
          <a:p>
            <a:pPr algn="just"/>
            <a:r>
              <a:rPr lang="ru-RU" dirty="0" smtClean="0"/>
              <a:t>— Кто читал хорошо?</a:t>
            </a:r>
          </a:p>
          <a:p>
            <a:pPr lvl="0" algn="just"/>
            <a:r>
              <a:rPr lang="ru-RU" dirty="0" smtClean="0"/>
              <a:t>С кем было работать интересно?</a:t>
            </a:r>
          </a:p>
          <a:p>
            <a:pPr lvl="0" algn="just"/>
            <a:r>
              <a:rPr lang="ru-RU" dirty="0" smtClean="0"/>
              <a:t>Подсчитайте, сколько вы прочитали рассказов.</a:t>
            </a:r>
          </a:p>
          <a:p>
            <a:pPr lvl="0" algn="just"/>
            <a:r>
              <a:rPr lang="ru-RU" dirty="0" smtClean="0"/>
              <a:t>Какой рассказ (какое стихотворение) вам понравилось?</a:t>
            </a:r>
          </a:p>
          <a:p>
            <a:pPr algn="just"/>
            <a:r>
              <a:rPr lang="ru-RU" dirty="0" smtClean="0"/>
              <a:t>—Кому понравились такие занятия?</a:t>
            </a:r>
            <a:br>
              <a:rPr lang="ru-RU" dirty="0" smtClean="0"/>
            </a:br>
            <a:r>
              <a:rPr lang="ru-RU" dirty="0" smtClean="0"/>
              <a:t>— Чем они понравились?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работы с карточками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Парно-коллективные занятия проводились в основном в начальных классах, обычно в 3-4-х классах, реже — во вторых. В первых классах ученики ещё плохо читают и слишком медленно пишут, а в старших классах нужно сдваивать уроки, изменять расписание, объединять уроки с выполнением домашних заданий. Поэтому такие занятия наиболее успешно проходили в школах-интернатах и школах с продлённым днем. Конечно, многое зависело от личных и профессиональных качеств учителей, которым приходилось изменять свой стиль отношений с учениками на демократический, доверительный, хотя и без снижения требований к 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lvl="1" algn="just">
              <a:buNone/>
            </a:pPr>
            <a:r>
              <a:rPr lang="ru-RU" dirty="0" smtClean="0"/>
              <a:t>			При коллективных учебных занятиях главным средством влияния становится стимулирование и поощрение успехов каждого ученика и коллектива в целом. Как можно меньше принуждения. Между учителем и ребятами устанавливаются более близкие и в то же время профессиональные отношения. Педагог при этом учит детей внимательно слушать сверстника, объясняет, какие вопросы нужно ставить друг другу, как лучше изложить новый материал, как заинтересовать соседа, партнёра, научить его внимательно и ответственно относиться к изучаемому материалу, слушать, не перебивая друг друга, терпеливо объяснять.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Карточки по математике приобрели следующую структуру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Сначала ставился вопрос, иногда два вопроса по теории: </a:t>
            </a:r>
          </a:p>
          <a:p>
            <a:r>
              <a:rPr lang="ru-RU" dirty="0" smtClean="0"/>
              <a:t>1. Как найти неизвестное слагаемое? </a:t>
            </a:r>
          </a:p>
          <a:p>
            <a:r>
              <a:rPr lang="ru-RU" dirty="0" smtClean="0"/>
              <a:t>Неизвестный сомножитель? Вычитаемое? Что такое среднее арифметическое? </a:t>
            </a:r>
          </a:p>
          <a:p>
            <a:r>
              <a:rPr lang="ru-RU" dirty="0" smtClean="0"/>
              <a:t>Как найти среднее арифметическое двух, трёх и т.д. чисел? Сформулируй сочетательный закон сложения (умножения). </a:t>
            </a:r>
          </a:p>
          <a:p>
            <a:r>
              <a:rPr lang="ru-RU" dirty="0" smtClean="0"/>
              <a:t>2. Потом в карточке давалась текстовая задача. </a:t>
            </a:r>
          </a:p>
          <a:p>
            <a:r>
              <a:rPr lang="ru-RU" dirty="0" smtClean="0"/>
              <a:t>3. Пример для устного или письменного решения.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Карточка </a:t>
            </a:r>
            <a:r>
              <a:rPr lang="en-US" i="1" dirty="0" smtClean="0"/>
              <a:t>8</a:t>
            </a:r>
            <a:r>
              <a:rPr lang="ru-RU" i="1" dirty="0" smtClean="0"/>
              <a:t>.1.</a:t>
            </a:r>
            <a:r>
              <a:rPr lang="en-US" i="1" dirty="0" smtClean="0"/>
              <a:t>5</a:t>
            </a:r>
            <a:endParaRPr lang="ru-RU" dirty="0" smtClean="0"/>
          </a:p>
          <a:p>
            <a:pPr lvl="0"/>
            <a:r>
              <a:rPr lang="ru-RU" dirty="0" smtClean="0"/>
              <a:t>Из каких разрядов состоит класс единиц? Класс тысяч?</a:t>
            </a:r>
          </a:p>
          <a:p>
            <a:pPr lvl="0"/>
            <a:r>
              <a:rPr lang="ru-RU" dirty="0" smtClean="0"/>
              <a:t>Задача. Ученики посадили 4 ряда яблонь по 12 яблонь в каждом ряду и 2 ряда слив по 18 слив в каждом ряду. Сколько всего деревьев они посадили?</a:t>
            </a:r>
          </a:p>
          <a:p>
            <a:pPr lvl="0"/>
            <a:r>
              <a:rPr lang="ru-RU" dirty="0" smtClean="0"/>
              <a:t>Из чисел от 0 до 60 выпиши те, которые делятся на 6.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Карточка 3.7.3</a:t>
            </a:r>
            <a:endParaRPr lang="ru-RU" dirty="0" smtClean="0"/>
          </a:p>
          <a:p>
            <a:pPr lvl="0"/>
            <a:r>
              <a:rPr lang="ru-RU" dirty="0" smtClean="0"/>
              <a:t>Какое окончание в предложном падеже у существительных 1-го и 2-го склонения? Какие предлоги употребляются с предложным падежом?</a:t>
            </a:r>
          </a:p>
          <a:p>
            <a:pPr lvl="0"/>
            <a:r>
              <a:rPr lang="ru-RU" dirty="0" smtClean="0"/>
              <a:t>Диктант. Лосиха с лосёнком ночевали в осиннике. Лес стоял белый под снегом. Иней оседал на ветках, на спине лосихи. Послышался хруст снега. Лосиха насторожилась. Волк мелькнул среди деревьев. Лоси помчались по снегу в лес. За ними погналась стая волков.</a:t>
            </a:r>
          </a:p>
          <a:p>
            <a:pPr lvl="0"/>
            <a:r>
              <a:rPr lang="ru-RU" dirty="0" smtClean="0"/>
              <a:t>Запиши слова: берег, берёза, беседа, библиотека, билет.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Работа по карточкам должна обеспечить усвоение программного материала и поддерживать, усиливать интерес к изучаемому предмету.</a:t>
            </a:r>
          </a:p>
          <a:p>
            <a:pPr algn="just"/>
            <a:r>
              <a:rPr lang="ru-RU" dirty="0" smtClean="0"/>
              <a:t>Возьмём работу двух учеников 3-го класса по математике. В начале учебного года изучается тема «Нумерация». По этой теме заготавливается достаточное и даже с избытком количество карточек, охватывающих весь программный материал. В основном это задачи и упражнения. У каждого ученика своя карточка, которую он уже проработал и был проверен учителем или учеником, проработавшим эту карточку. Один из участников пары в начале встречи обращается к другому: «Спрашивать или отвечать?» — и после ответа между ними начинается диалог:</a:t>
            </a:r>
          </a:p>
          <a:p>
            <a:pPr algn="just"/>
            <a:r>
              <a:rPr lang="ru-RU" dirty="0" smtClean="0"/>
              <a:t>1-й ученик. Из каких разрядов состоит класс единиц?</a:t>
            </a:r>
          </a:p>
          <a:p>
            <a:pPr algn="just"/>
            <a:r>
              <a:rPr lang="ru-RU" dirty="0" smtClean="0"/>
              <a:t>2-й ученик. Класс единиц состоит из единиц, десят­ков и сотен.</a:t>
            </a:r>
          </a:p>
          <a:p>
            <a:pPr algn="just"/>
            <a:r>
              <a:rPr lang="ru-RU" dirty="0" smtClean="0"/>
              <a:t>1-й ученик. Из каких разрядов состоит класс тысяч?</a:t>
            </a:r>
          </a:p>
          <a:p>
            <a:pPr algn="just"/>
            <a:r>
              <a:rPr lang="ru-RU" dirty="0" smtClean="0"/>
              <a:t>2-й ученик. Класс тысяч состоит из единиц тысяч, десятков тысяч и сотен тысяч.</a:t>
            </a:r>
          </a:p>
          <a:p>
            <a:pPr algn="just"/>
            <a:r>
              <a:rPr lang="ru-RU" dirty="0" smtClean="0"/>
              <a:t>1-й ученик. Прочитай задачу.</a:t>
            </a:r>
          </a:p>
          <a:p>
            <a:pPr algn="just"/>
            <a:r>
              <a:rPr lang="ru-RU" dirty="0" smtClean="0"/>
              <a:t>2-й ученик (читает).</a:t>
            </a:r>
          </a:p>
          <a:p>
            <a:pPr algn="just"/>
            <a:r>
              <a:rPr lang="ru-RU" dirty="0" smtClean="0"/>
              <a:t>1-й ученик. Что в задаче дано (известно)?</a:t>
            </a:r>
          </a:p>
          <a:p>
            <a:pPr algn="just"/>
            <a:r>
              <a:rPr lang="ru-RU" dirty="0" smtClean="0"/>
              <a:t>Второй ученик последовательно отвечает на те во­просы, которые уже на </a:t>
            </a:r>
            <a:r>
              <a:rPr lang="ru-RU" dirty="0" err="1" smtClean="0"/>
              <a:t>общеклассных</a:t>
            </a:r>
            <a:r>
              <a:rPr lang="ru-RU" dirty="0" smtClean="0"/>
              <a:t> занятиях рассматривали и даже каждый записал в тетрадь: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Второй ученик последовательно отвечает на те вопросы, которые уже на </a:t>
            </a:r>
            <a:r>
              <a:rPr lang="ru-RU" dirty="0" err="1" smtClean="0"/>
              <a:t>общеклассных</a:t>
            </a:r>
            <a:r>
              <a:rPr lang="ru-RU" dirty="0" smtClean="0"/>
              <a:t> занятиях рассматривали и даже каждый записал в тетрадь:</a:t>
            </a:r>
          </a:p>
          <a:p>
            <a:pPr lvl="0" algn="just"/>
            <a:r>
              <a:rPr lang="ru-RU" dirty="0" smtClean="0"/>
              <a:t>Что в задаче дано (известно)?</a:t>
            </a:r>
          </a:p>
          <a:p>
            <a:pPr lvl="0" algn="just"/>
            <a:r>
              <a:rPr lang="ru-RU" dirty="0" smtClean="0"/>
              <a:t>Что в задаче спрашивается (какой вопрос задачи?)?</a:t>
            </a:r>
          </a:p>
          <a:p>
            <a:pPr lvl="0" algn="just"/>
            <a:r>
              <a:rPr lang="ru-RU" dirty="0" smtClean="0"/>
              <a:t>Можно ли задачу решить одним действием?</a:t>
            </a:r>
          </a:p>
          <a:p>
            <a:pPr lvl="0" algn="just"/>
            <a:r>
              <a:rPr lang="ru-RU" dirty="0" smtClean="0"/>
              <a:t>Почему нельзя решить одним действием? Что для этого нужно знать?</a:t>
            </a:r>
          </a:p>
          <a:p>
            <a:pPr lvl="0" algn="just"/>
            <a:r>
              <a:rPr lang="ru-RU" dirty="0" smtClean="0"/>
              <a:t>Что ты узнаёшь в первом действии? Во втором действии? В третьем действии?</a:t>
            </a:r>
          </a:p>
          <a:p>
            <a:pPr lvl="0" algn="just"/>
            <a:r>
              <a:rPr lang="ru-RU" dirty="0" smtClean="0"/>
              <a:t>Задача решена? Каков ответ задачи?</a:t>
            </a:r>
          </a:p>
          <a:p>
            <a:pPr lvl="0" algn="just"/>
            <a:r>
              <a:rPr lang="ru-RU" dirty="0" smtClean="0"/>
              <a:t>Как проверить правильность решения? Что для этого нужно сделать?</a:t>
            </a:r>
          </a:p>
          <a:p>
            <a:pPr algn="just"/>
            <a:r>
              <a:rPr lang="ru-RU" dirty="0" smtClean="0"/>
              <a:t>Когда задача решена и проверена, оба ученика переходят к третьему заданию, которое сначала выполняется только устно. После того как работа по данной карточке закончена, ученики приступают к работе по карточке партнёра. Если же в карточке дана текстовая задача, а по третьему заданию нужны письменные решения, то сначала ученики разбирают, как решить задачу одного партнёра, и затем то же самое проделывают по карточке другого партнёра. Записи по решению задач они делают одновременно. Совместная работа заканчивается взаимопроверкой записей. Обмениваются карточками и каждый ищет себе нового партнёра. Таким образом, задания прорабатываются дважды: один раз каждый выполняет их как ученик, второй раз — как учитель, преподаватель. Аналогичная работа проделывается на коллективных занятиях при изучении по карточкам русского языка.</a:t>
            </a:r>
          </a:p>
          <a:p>
            <a:pPr algn="just"/>
            <a:r>
              <a:rPr lang="ru-RU" dirty="0" smtClean="0"/>
              <a:t>Новый материал учитель даёт как обычно, как везде — для учеников всего класса одновременно. Чтобы выделить время для коллективных занятий, изложение нового материала учитель уплотняет, в основном даёт блоками.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Методика взаимообмена заданиями (М.А. Мкртчян)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786842" cy="600076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Эта методика предназначается для отработки навыков выполнения стандартных, типовых заданий. Действия учителя относятся прежде всего к подготовке дидактического материала, «запуска» взаимообмена заданиями, координации взаимодействия учащихся, учёта и контроля работы школьников. Действия учеников определены алгоритмом методики. </a:t>
            </a:r>
          </a:p>
          <a:p>
            <a:pPr algn="just"/>
            <a:r>
              <a:rPr lang="ru-RU" dirty="0" smtClean="0"/>
              <a:t>Если по методике «Взаимообмен заданиями» изучается материал по программе всего года обучения, то он разбивается на разделы с учётом того, что:</a:t>
            </a:r>
          </a:p>
          <a:p>
            <a:pPr lvl="0" algn="just"/>
            <a:r>
              <a:rPr lang="ru-RU" dirty="0" smtClean="0"/>
              <a:t>в каждом разделе количество карточек от 6 до 10;</a:t>
            </a:r>
          </a:p>
          <a:p>
            <a:pPr lvl="0" algn="just"/>
            <a:r>
              <a:rPr lang="ru-RU" dirty="0" smtClean="0"/>
              <a:t>разные карточки одного раздела состоят из упражнений, отрабатывающих разные правописные навыки;</a:t>
            </a:r>
          </a:p>
          <a:p>
            <a:pPr lvl="0" algn="just"/>
            <a:r>
              <a:rPr lang="ru-RU" dirty="0" smtClean="0"/>
              <a:t>на каждой карточке — законченные задания.</a:t>
            </a:r>
          </a:p>
          <a:p>
            <a:pPr algn="just">
              <a:buNone/>
            </a:pPr>
            <a:r>
              <a:rPr lang="ru-RU" dirty="0" smtClean="0"/>
              <a:t>		Предположим, 6 учеников приступают к выполнению заданий по теме «Правописание гласных в корнях с чередованием». Составляются карточки </a:t>
            </a:r>
            <a:r>
              <a:rPr lang="en-US" dirty="0" err="1" smtClean="0"/>
              <a:t>Kl</a:t>
            </a:r>
            <a:r>
              <a:rPr lang="ru-RU" dirty="0" smtClean="0"/>
              <a:t>, </a:t>
            </a:r>
            <a:r>
              <a:rPr lang="en-US" dirty="0" smtClean="0"/>
              <a:t>K</a:t>
            </a:r>
            <a:r>
              <a:rPr lang="ru-RU" dirty="0" smtClean="0"/>
              <a:t>2, КЗ, К4, К5, К6. В каждой карточке подобраны задания на отработку правописаний корней с чередующимися гласными, но в разных карточках — разные орфограм­мы. В К1 — упражнения на отработку орфограммы «Корни с чередованием, управляемые суффиксом -а-», в К2 — «Корни с чередованием, управляемые ударением», в КЗ — «Корни с чередованием, управляемые согласными», в К4 — «Корни с чередованием, управляемые смыслом», в К5 — «Корни с чередованием, управляемые полногласием-неполногласием», в Кб представлены все случаи орфограммы «Корни с чередованием».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186766" cy="516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66"/>
              </a:tblGrid>
              <a:tr h="27263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 №     Корни с чередованием, управляемые</a:t>
                      </a:r>
                      <a:r>
                        <a:rPr lang="ru-RU" baseline="0" dirty="0" smtClean="0"/>
                        <a:t> суффиксом –а-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="0" baseline="0" dirty="0" smtClean="0"/>
                        <a:t>Повтори и расскажи правило.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smtClean="0"/>
                        <a:t>2. Вставь пропущенные буквы и обозначь орфограмму.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smtClean="0"/>
                        <a:t>     Образец: полагать – положение (а</a:t>
                      </a:r>
                      <a:r>
                        <a:rPr lang="en-US" b="0" baseline="0" dirty="0" smtClean="0"/>
                        <a:t>/</a:t>
                      </a:r>
                      <a:r>
                        <a:rPr lang="ru-RU" b="0" baseline="0" dirty="0" smtClean="0"/>
                        <a:t>о)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err="1" smtClean="0"/>
                        <a:t>Бл</a:t>
                      </a:r>
                      <a:r>
                        <a:rPr lang="ru-RU" b="0" baseline="0" dirty="0" smtClean="0"/>
                        <a:t>…стать, </a:t>
                      </a:r>
                      <a:r>
                        <a:rPr lang="ru-RU" b="0" baseline="0" dirty="0" err="1" smtClean="0"/>
                        <a:t>прик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снуться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предл</a:t>
                      </a:r>
                      <a:r>
                        <a:rPr lang="ru-RU" b="0" baseline="0" dirty="0" smtClean="0"/>
                        <a:t>…гать, </a:t>
                      </a:r>
                      <a:r>
                        <a:rPr lang="ru-RU" b="0" baseline="0" dirty="0" err="1" smtClean="0"/>
                        <a:t>заж</a:t>
                      </a:r>
                      <a:r>
                        <a:rPr lang="ru-RU" b="0" baseline="0" dirty="0" smtClean="0"/>
                        <a:t>…гать.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smtClean="0"/>
                        <a:t>А) Прил…</a:t>
                      </a:r>
                      <a:r>
                        <a:rPr lang="ru-RU" b="0" baseline="0" dirty="0" err="1" smtClean="0"/>
                        <a:t>гаемые</a:t>
                      </a:r>
                      <a:r>
                        <a:rPr lang="ru-RU" b="0" baseline="0" dirty="0" smtClean="0"/>
                        <a:t> усилия, легкое </a:t>
                      </a:r>
                      <a:r>
                        <a:rPr lang="ru-RU" b="0" baseline="0" dirty="0" err="1" smtClean="0"/>
                        <a:t>прик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сновение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предл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гаемые</a:t>
                      </a:r>
                      <a:r>
                        <a:rPr lang="ru-RU" b="0" baseline="0" dirty="0" smtClean="0"/>
                        <a:t> варианты, к…</a:t>
                      </a:r>
                      <a:r>
                        <a:rPr lang="ru-RU" b="0" baseline="0" dirty="0" err="1" smtClean="0"/>
                        <a:t>сание</a:t>
                      </a:r>
                      <a:r>
                        <a:rPr lang="ru-RU" b="0" baseline="0" dirty="0" smtClean="0"/>
                        <a:t> сетки, к…</a:t>
                      </a:r>
                      <a:r>
                        <a:rPr lang="ru-RU" b="0" baseline="0" dirty="0" err="1" smtClean="0"/>
                        <a:t>снуться</a:t>
                      </a:r>
                      <a:r>
                        <a:rPr lang="ru-RU" b="0" baseline="0" dirty="0" smtClean="0"/>
                        <a:t> рукой.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smtClean="0"/>
                        <a:t>Б) К…суля, к…сой, к…</a:t>
                      </a:r>
                      <a:r>
                        <a:rPr lang="ru-RU" b="0" baseline="0" dirty="0" err="1" smtClean="0"/>
                        <a:t>сматый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вк</a:t>
                      </a:r>
                      <a:r>
                        <a:rPr lang="ru-RU" b="0" baseline="0" dirty="0" smtClean="0"/>
                        <a:t>…сую, к…сынка</a:t>
                      </a:r>
                      <a:endParaRPr lang="ru-RU" b="0" dirty="0"/>
                    </a:p>
                  </a:txBody>
                  <a:tcPr/>
                </a:tc>
              </a:tr>
              <a:tr h="24342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 №  ключ    </a:t>
                      </a:r>
                      <a:r>
                        <a:rPr lang="ru-RU" b="1" dirty="0" smtClean="0"/>
                        <a:t>Корни с чередованием, управляемые</a:t>
                      </a:r>
                      <a:r>
                        <a:rPr lang="ru-RU" b="1" baseline="0" dirty="0" smtClean="0"/>
                        <a:t> суффиксом –а-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Блистать, прикоснуться, предлагать, зажигать.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А) Прилагаемые усилия, легкое прикосновение, предлагаемые варианты, касание сетки, коснуться рукой.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Б) Кос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err="1" smtClean="0"/>
                        <a:t>ул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я, кос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ой</a:t>
                      </a:r>
                      <a:r>
                        <a:rPr lang="en-US" baseline="0" dirty="0" smtClean="0"/>
                        <a:t> - </a:t>
                      </a:r>
                      <a:r>
                        <a:rPr lang="ru-RU" baseline="0" dirty="0" smtClean="0"/>
                        <a:t> косо, косм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err="1" smtClean="0"/>
                        <a:t>ат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err="1" smtClean="0"/>
                        <a:t>ый</a:t>
                      </a:r>
                      <a:r>
                        <a:rPr lang="ru-RU" baseline="0" dirty="0" smtClean="0"/>
                        <a:t> – космы,  в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кос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err="1" smtClean="0"/>
                        <a:t>ую</a:t>
                      </a:r>
                      <a:r>
                        <a:rPr lang="en-US" baseline="0" dirty="0" smtClean="0"/>
                        <a:t> -</a:t>
                      </a:r>
                      <a:r>
                        <a:rPr lang="ru-RU" baseline="0" dirty="0" smtClean="0"/>
                        <a:t> вкось, </a:t>
                      </a:r>
                      <a:r>
                        <a:rPr lang="ru-RU" baseline="0" dirty="0" err="1" smtClean="0"/>
                        <a:t>косынк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а – косо (в данных словах безударные гласные, проверяемые ударением).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910" y="214290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Каждая карточка состоит из двух частей: первая часть — задание для ввода, оно же для взаимообмена, вторая — задание для самостоятельной работы, оно же для взаимоконтроля.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186766" cy="588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66"/>
              </a:tblGrid>
              <a:tr h="2771245">
                <a:tc>
                  <a:txBody>
                    <a:bodyPr/>
                    <a:lstStyle/>
                    <a:p>
                      <a:r>
                        <a:rPr lang="ru-RU" dirty="0" smtClean="0"/>
                        <a:t> К  №   Корни с</a:t>
                      </a:r>
                      <a:r>
                        <a:rPr lang="ru-RU" baseline="0" dirty="0" smtClean="0"/>
                        <a:t> чередованием , управляемые ударением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="0" baseline="0" dirty="0" smtClean="0"/>
                        <a:t>3. Повтори и расскажи правило.</a:t>
                      </a:r>
                    </a:p>
                    <a:p>
                      <a:r>
                        <a:rPr lang="ru-RU" b="0" baseline="0" dirty="0" smtClean="0"/>
                        <a:t>4. Вставь пропущенные буквы и обозначь орфограмму.</a:t>
                      </a:r>
                    </a:p>
                    <a:p>
                      <a:r>
                        <a:rPr lang="ru-RU" b="0" baseline="0" dirty="0" smtClean="0"/>
                        <a:t>Образец: загореть – загар; заря – зорька (а</a:t>
                      </a:r>
                      <a:r>
                        <a:rPr lang="en-US" b="0" baseline="0" dirty="0" smtClean="0"/>
                        <a:t>/</a:t>
                      </a:r>
                      <a:r>
                        <a:rPr lang="ru-RU" b="0" baseline="0" dirty="0" smtClean="0"/>
                        <a:t>о)</a:t>
                      </a:r>
                    </a:p>
                    <a:p>
                      <a:r>
                        <a:rPr lang="ru-RU" b="0" baseline="0" dirty="0" smtClean="0"/>
                        <a:t>З…</a:t>
                      </a:r>
                      <a:r>
                        <a:rPr lang="ru-RU" b="0" baseline="0" dirty="0" err="1" smtClean="0"/>
                        <a:t>рница</a:t>
                      </a:r>
                      <a:r>
                        <a:rPr lang="ru-RU" b="0" baseline="0" dirty="0" smtClean="0"/>
                        <a:t>, дог…рать, г…</a:t>
                      </a:r>
                      <a:r>
                        <a:rPr lang="ru-RU" b="0" baseline="0" dirty="0" err="1" smtClean="0"/>
                        <a:t>релые</a:t>
                      </a:r>
                      <a:r>
                        <a:rPr lang="ru-RU" b="0" baseline="0" dirty="0" smtClean="0"/>
                        <a:t>, оз…</a:t>
                      </a:r>
                      <a:r>
                        <a:rPr lang="ru-RU" b="0" baseline="0" dirty="0" err="1" smtClean="0"/>
                        <a:t>рение</a:t>
                      </a:r>
                      <a:r>
                        <a:rPr lang="ru-RU" b="0" baseline="0" dirty="0" smtClean="0"/>
                        <a:t>.</a:t>
                      </a:r>
                    </a:p>
                    <a:p>
                      <a:r>
                        <a:rPr lang="ru-RU" b="0" baseline="0" dirty="0" smtClean="0"/>
                        <a:t>А) </a:t>
                      </a:r>
                      <a:r>
                        <a:rPr lang="ru-RU" b="0" baseline="0" dirty="0" err="1" smtClean="0"/>
                        <a:t>тв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рение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уг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рный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перег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реть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возг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рание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проск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нять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з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ренька</a:t>
                      </a:r>
                      <a:r>
                        <a:rPr lang="ru-RU" b="0" baseline="0" dirty="0" smtClean="0"/>
                        <a:t>, оз…</a:t>
                      </a:r>
                      <a:r>
                        <a:rPr lang="ru-RU" b="0" baseline="0" dirty="0" err="1" smtClean="0"/>
                        <a:t>ряться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приг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реть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сг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реть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заг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релый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оз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рить</a:t>
                      </a:r>
                      <a:r>
                        <a:rPr lang="ru-RU" b="0" baseline="0" dirty="0" smtClean="0"/>
                        <a:t>.</a:t>
                      </a:r>
                    </a:p>
                    <a:p>
                      <a:r>
                        <a:rPr lang="ru-RU" b="0" baseline="0" dirty="0" smtClean="0"/>
                        <a:t>Б) г…</a:t>
                      </a:r>
                      <a:r>
                        <a:rPr lang="ru-RU" b="0" baseline="0" dirty="0" err="1" smtClean="0"/>
                        <a:t>ремыка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г</a:t>
                      </a:r>
                      <a:r>
                        <a:rPr lang="ru-RU" b="0" baseline="0" dirty="0" smtClean="0"/>
                        <a:t>…</a:t>
                      </a:r>
                      <a:r>
                        <a:rPr lang="ru-RU" b="0" baseline="0" dirty="0" err="1" smtClean="0"/>
                        <a:t>ревать</a:t>
                      </a:r>
                      <a:r>
                        <a:rPr lang="ru-RU" b="0" baseline="0" dirty="0" smtClean="0"/>
                        <a:t>, </a:t>
                      </a:r>
                      <a:r>
                        <a:rPr lang="ru-RU" b="0" baseline="0" dirty="0" err="1" smtClean="0"/>
                        <a:t>г</a:t>
                      </a:r>
                      <a:r>
                        <a:rPr lang="ru-RU" b="0" baseline="0" dirty="0" smtClean="0"/>
                        <a:t>…речь, г…</a:t>
                      </a:r>
                      <a:r>
                        <a:rPr lang="ru-RU" b="0" baseline="0" dirty="0" err="1" smtClean="0"/>
                        <a:t>рняк</a:t>
                      </a:r>
                      <a:r>
                        <a:rPr lang="ru-RU" b="0" baseline="0" dirty="0" smtClean="0"/>
                        <a:t>.</a:t>
                      </a:r>
                    </a:p>
                  </a:txBody>
                  <a:tcPr/>
                </a:tc>
              </a:tr>
              <a:tr h="310379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К  №  ключ</a:t>
                      </a:r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Корни с чередованием,</a:t>
                      </a:r>
                      <a:r>
                        <a:rPr lang="ru-RU" b="1" baseline="0" dirty="0" smtClean="0"/>
                        <a:t> управляемые ударением</a:t>
                      </a:r>
                    </a:p>
                    <a:p>
                      <a:pPr algn="ctr"/>
                      <a:endParaRPr lang="ru-RU" b="1" baseline="0" dirty="0" smtClean="0"/>
                    </a:p>
                    <a:p>
                      <a:r>
                        <a:rPr lang="ru-RU" baseline="0" dirty="0" smtClean="0"/>
                        <a:t>Зарница, </a:t>
                      </a:r>
                      <a:r>
                        <a:rPr lang="ru-RU" baseline="0" dirty="0" smtClean="0"/>
                        <a:t>догорать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горелые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озарение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А) </a:t>
                      </a:r>
                      <a:r>
                        <a:rPr lang="ru-RU" baseline="0" dirty="0" smtClean="0"/>
                        <a:t>творение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угарный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перегореть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возгорание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просклонять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зоренька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озаряться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пригореть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сгореть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загорелый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озарить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Б) </a:t>
                      </a:r>
                      <a:r>
                        <a:rPr lang="ru-RU" baseline="0" dirty="0" smtClean="0"/>
                        <a:t>горемыка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горевать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горечь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горняк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Чтобы реформировать школу, поднять её работу на новый качественный уровень, нужно решить проблему, давно поставленную Коменским, и проблему развивающего обучения по </a:t>
            </a:r>
            <a:r>
              <a:rPr lang="ru-RU" dirty="0" err="1" smtClean="0"/>
              <a:t>Выготскому</a:t>
            </a:r>
            <a:r>
              <a:rPr lang="ru-RU" dirty="0" smtClean="0"/>
              <a:t>. </a:t>
            </a:r>
          </a:p>
          <a:p>
            <a:pPr algn="just"/>
            <a:r>
              <a:rPr lang="ru-RU" b="1" dirty="0" smtClean="0"/>
              <a:t>Первая проблема - </a:t>
            </a:r>
            <a:r>
              <a:rPr lang="ru-RU" dirty="0" err="1" smtClean="0"/>
              <a:t>проблема</a:t>
            </a:r>
            <a:r>
              <a:rPr lang="ru-RU" dirty="0" smtClean="0"/>
              <a:t> качества, интеллектуального и гражданского развития нашего подрастающего поколения. Она решается только тогда, когда каждый ученик в учебном процессе сможет систематически преподавать,  обучать других всему тому, что изучает сам. </a:t>
            </a:r>
          </a:p>
          <a:p>
            <a:pPr algn="just"/>
            <a:r>
              <a:rPr lang="ru-RU" b="1" dirty="0" smtClean="0"/>
              <a:t>Вторая проблема </a:t>
            </a:r>
            <a:r>
              <a:rPr lang="ru-RU" dirty="0" smtClean="0"/>
              <a:t>— обучение всех учащихся по способностям, в соответствии с зонами ближайшего развития каждого школьника.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Карточки, представленные в данном блоке, предназначены для закрепления орфографических навыков после изучения правил всего блока. Другие карточки можно использовать для отработки навыков правописания слов после знакомства учащихся с отдельными правилами. Всего по курсу русского языка 5-го класса в учебном пособии дано 8 блоков, что включает весь программный материал 5-го 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Озеров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Кузнецов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 шесть карточек распределяются между учениками и ставится точка напротив фамилии каждого ученика. Из таблицы видно, что Петрову выдана карточка 1 (К1), Иванову — К2, Озерову — КЗ и т.д.</a:t>
            </a:r>
          </a:p>
          <a:p>
            <a:pPr algn="just"/>
            <a:r>
              <a:rPr lang="ru-RU" dirty="0" smtClean="0"/>
              <a:t>Далее начинается так называемый «запуск» темы. Каждый ученик прорабатывает задания своей карточки, и его проверяет учитель по первой части карточки. Задания второй части карточки ученик выполняет самостоятельно и затем проверяется у преподавателя. После этого в таблицу учёта ему ставится знак «+» вместо точки.</a:t>
            </a:r>
          </a:p>
          <a:p>
            <a:pPr algn="just"/>
            <a:r>
              <a:rPr lang="ru-RU" dirty="0" smtClean="0"/>
              <a:t>Петров проработал карточку 1 (К1), Озеров — КЗ, Степанов — К4, Иванов и Кузнецов продолжают работать соответственно над К2 и Кб.</a:t>
            </a:r>
          </a:p>
          <a:p>
            <a:pPr algn="just"/>
            <a:r>
              <a:rPr lang="ru-RU" dirty="0" smtClean="0"/>
              <a:t>«Запуск» темы считается законченным, если каждое задание (карточка) проработано и проверено хотя бы одним учеником.</a:t>
            </a:r>
          </a:p>
          <a:p>
            <a:pPr algn="just"/>
            <a:r>
              <a:rPr lang="ru-RU" dirty="0" smtClean="0"/>
              <a:t>Чтобы выполнить остальные задания, каждый ученик работает по очереди с каждым — в парах и при этом обмениваются заданиями. Как происходит обмен заданиями в парах?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Алгоритм работы для учащихся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1.Получи карточку и поставь точку в листке учёта.</a:t>
            </a:r>
          </a:p>
          <a:p>
            <a:pPr lvl="0">
              <a:buNone/>
            </a:pPr>
            <a:r>
              <a:rPr lang="ru-RU" dirty="0" smtClean="0"/>
              <a:t>2.Выслушай объяснение преподавателя по заданию первой части карточки. Сделай записи в свою тетрадь под его наблюдением. Научись сам объяснять это задание.</a:t>
            </a:r>
          </a:p>
          <a:p>
            <a:pPr lvl="0">
              <a:buNone/>
            </a:pPr>
            <a:r>
              <a:rPr lang="ru-RU" dirty="0" smtClean="0"/>
              <a:t>3.Самостоятельно выполни аналогичное задание по второй части карточки под буквой а. Правильность выполнения проверь у преподавателя. В листке учёта вместо точки поставь «-Ь&gt;.</a:t>
            </a:r>
          </a:p>
          <a:p>
            <a:pPr lvl="0">
              <a:buNone/>
            </a:pPr>
            <a:r>
              <a:rPr lang="ru-RU" dirty="0" smtClean="0"/>
              <a:t>4.Найди партнёра в своей малой группе. Объясни ему задание первой части своей карточки.</a:t>
            </a:r>
          </a:p>
          <a:p>
            <a:pPr lvl="0">
              <a:buNone/>
            </a:pPr>
            <a:r>
              <a:rPr lang="ru-RU" dirty="0" smtClean="0"/>
              <a:t>5.Проследи, как он делает записи в свою тетрадь и одновременно комментирует правописание слов. При необходимости поправляй его, отвечай на вопросы. Убедись, что он задание понял.</a:t>
            </a:r>
          </a:p>
          <a:p>
            <a:pPr lvl="0">
              <a:buNone/>
            </a:pPr>
            <a:r>
              <a:rPr lang="ru-RU" dirty="0" smtClean="0"/>
              <a:t>6.Выслушай объяснения партнёра по первой части его карточки. Сделай записи в свою тетрадь, попутно комментируй правописание слов.</a:t>
            </a:r>
          </a:p>
          <a:p>
            <a:pPr lvl="0">
              <a:buNone/>
            </a:pPr>
            <a:r>
              <a:rPr lang="ru-RU" dirty="0" smtClean="0"/>
              <a:t>7.Обменяйтесь карточками, и каждый самостоятельно выполните второе задание новой карточки под буквой а.</a:t>
            </a:r>
          </a:p>
          <a:p>
            <a:pPr lvl="0">
              <a:buNone/>
            </a:pPr>
            <a:r>
              <a:rPr lang="ru-RU" dirty="0" smtClean="0"/>
              <a:t>8.Сверьте второе задание:	</a:t>
            </a:r>
          </a:p>
          <a:p>
            <a:pPr lvl="0">
              <a:buNone/>
            </a:pPr>
            <a:r>
              <a:rPr lang="ru-RU" dirty="0" smtClean="0"/>
              <a:t>а)если выполнено верно, то поблагодарите друг друга и ищите нового партнёра в своей малой группе;</a:t>
            </a:r>
          </a:p>
          <a:p>
            <a:pPr>
              <a:buNone/>
            </a:pPr>
            <a:r>
              <a:rPr lang="ru-RU" dirty="0" smtClean="0"/>
              <a:t>б)если есть ошибки, исправьте и объясните их.</a:t>
            </a:r>
          </a:p>
          <a:p>
            <a:pPr lvl="0">
              <a:buNone/>
            </a:pPr>
            <a:r>
              <a:rPr lang="ru-RU" dirty="0" smtClean="0"/>
              <a:t>9.Поставь «+» в листке учёта напротив своей фамилии в графе с номером карточки, задание которой тебе передал партнёр.</a:t>
            </a:r>
          </a:p>
          <a:p>
            <a:pPr lvl="0">
              <a:buNone/>
            </a:pPr>
            <a:r>
              <a:rPr lang="ru-RU" dirty="0" smtClean="0"/>
              <a:t>10.Найди нового партнёра и работай с ним, начиная с п. 4,</a:t>
            </a:r>
          </a:p>
          <a:p>
            <a:pPr>
              <a:buNone/>
            </a:pPr>
            <a:r>
              <a:rPr lang="ru-RU" dirty="0" smtClean="0"/>
              <a:t>11.Если окажется, что вы с кем-либо из партнёров пропустили ошибку и это обнаружилось при работе в следующих парах, то выполни задание правильно и скажи об этой ошибке тому, с кем вы её не обнаружили.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86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Что делать с карточкой, по которой выполнялись задания? Обмениваться лишь заданиями или карточками тоже?</a:t>
            </a:r>
          </a:p>
          <a:p>
            <a:pPr algn="just"/>
            <a:r>
              <a:rPr lang="ru-RU" dirty="0" smtClean="0"/>
              <a:t>Ученик, проработавший, например, карточку К1 (Петров), обходит учеников своей малой группы и по очереди работает с каждым. В результате обмена заданиями он знакомится и прорабатывает К2, КЗ, К4, К5 и К6, но при этом он и его партнёры только обмениваются заданиями, а карточка (К1) остаётся у него до конца учебного занятия (до завершения изучения блока), т.е. обмена карточками не происходит. Если же учитель рекомендует не только обмениваться заданиями, но и карточками, проверяя друг друга, то при этом каждый участник занятий прорабатывает все карточки </a:t>
            </a:r>
            <a:r>
              <a:rPr lang="en-US" dirty="0" smtClean="0"/>
              <a:t>K</a:t>
            </a:r>
            <a:r>
              <a:rPr lang="ru-RU" dirty="0" smtClean="0"/>
              <a:t>1, </a:t>
            </a:r>
            <a:r>
              <a:rPr lang="en-US" dirty="0" smtClean="0"/>
              <a:t>K</a:t>
            </a:r>
            <a:r>
              <a:rPr lang="ru-RU" dirty="0" smtClean="0"/>
              <a:t>2, КЗ, К4, К5 и К6, обмениваясь ими при каждой встрече.</a:t>
            </a:r>
          </a:p>
          <a:p>
            <a:pPr algn="just"/>
            <a:r>
              <a:rPr lang="ru-RU" dirty="0" smtClean="0"/>
              <a:t>Каждую карточку, таким образом, каждый участник занятий прорабатывает как минимум два раза: первый раз — выполняя функции ученика, а второй раз — учителя, обучающего и проверяющего своего партнёра. </a:t>
            </a:r>
          </a:p>
          <a:p>
            <a:pPr algn="just"/>
            <a:r>
              <a:rPr lang="ru-RU" dirty="0" smtClean="0"/>
              <a:t>В первом случае ученик со своей карточкой, например К5, обходит всех своих партнёров по данному блоку, давая объяснения по первому заданию и проверяя самостоятельное выполнение второго задания. </a:t>
            </a:r>
          </a:p>
          <a:p>
            <a:pPr algn="just"/>
            <a:r>
              <a:rPr lang="ru-RU" dirty="0" smtClean="0"/>
              <a:t>Во втором случае ученик после обмена заданиями и карточками даёт комментарии каждому новому партнёру уже не по К5, а по той карточке, которую он получил от предыдущего партнёра. На практике используются оба варианта. Но вернёмся к «запуску».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-25000" dirty="0" smtClean="0"/>
                        <a:t>+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Озеров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Кузнецов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Из таблицы видно, кто какие карточки уже проработал и был проверен. Петров проработал К1 и КЗ и в данный момент выполняет задания по К5, Иванов выполнил задания и проверен по К2, прорабатывает К6. Озеров уже справился с заданиями К1 и КЗ, выполняет К4 и т.д. По таблице легко определить, у кого можно получить помощь по той или иной прорабатываемой карточке. Например, Попов в данный момент выполняет задания по </a:t>
            </a:r>
            <a:r>
              <a:rPr lang="en-US" dirty="0" smtClean="0"/>
              <a:t>K</a:t>
            </a:r>
            <a:r>
              <a:rPr lang="ru-RU" dirty="0" smtClean="0"/>
              <a:t>1. </a:t>
            </a:r>
            <a:r>
              <a:rPr lang="en-US" dirty="0" smtClean="0"/>
              <a:t>K</a:t>
            </a:r>
            <a:r>
              <a:rPr lang="ru-RU" dirty="0" smtClean="0"/>
              <a:t>1 проработали и были проверены Петров и Озеров, они и могут оказать ему помощь, а также его проверить. В свою очередь Попов уже выполнил задания по К4 и К5 и был проверен. Следовательно, по К4 и К5 к нему могут обращаться за помощью и проверкой все те, кто эти карточки прорабатывает или с ними будет работать.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Разучивание текстов и стихотворений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dirty="0" smtClean="0"/>
              <a:t>Если нужно выучить наизусть какой-то текст (на родном или неродном языке), то используется примерно одна и та же простая методика, дающая, как показал опыт педагогов, работающих в начальных и в старших классах, а также в вузах и </a:t>
            </a:r>
            <a:r>
              <a:rPr lang="ru-RU" sz="3600" dirty="0" err="1" smtClean="0"/>
              <a:t>ссузах</a:t>
            </a:r>
            <a:r>
              <a:rPr lang="ru-RU" sz="3600" dirty="0" smtClean="0"/>
              <a:t>, почти всегда самые высокие результаты.</a:t>
            </a:r>
          </a:p>
          <a:p>
            <a:pPr algn="just"/>
            <a:r>
              <a:rPr lang="ru-RU" sz="3600" dirty="0" smtClean="0"/>
              <a:t>Предположим, класс (группа) должен выучить наизусть стихотворение или какой-то текст в прозе. На </a:t>
            </a:r>
            <a:r>
              <a:rPr lang="ru-RU" sz="3600" dirty="0" err="1" smtClean="0"/>
              <a:t>общеклассных</a:t>
            </a:r>
            <a:r>
              <a:rPr lang="ru-RU" sz="3600" dirty="0" smtClean="0"/>
              <a:t> занятиях учитель зачитывает этот текст. Вместе с учениками разбирается, анализируется содержание, используемые автором художественные средства, выясняется основная идея, цель, терминология. Такого разбора текста, прозаического или стихотворного, может и не быть. Ученики во многих случаях могут приступать к заучиванию текстов и без предварительной работы с учителем.</a:t>
            </a:r>
          </a:p>
          <a:p>
            <a:pPr algn="just"/>
            <a:r>
              <a:rPr lang="ru-RU" sz="3600" dirty="0" smtClean="0"/>
              <a:t>Итак, каждый ученик имеет на руках текст и его нужно выучить наизусть. Каждый читает текст про себя и разбивает его на части по 3-4-5 или 6 строчек. Для облегчения работы учащихся это может сделать и учитель. Если изучается один и тот же текст, то желательно, чтобы выделенные части были у всех одинаковыми.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После того как каждый ученик прочитал весь текст, разобрался в содержании, уточнил значение терминов и выражений, которые могли вызвать у него затруднения, участники занятия приступают к совместной работе. </a:t>
            </a:r>
          </a:p>
          <a:p>
            <a:pPr algn="just"/>
            <a:r>
              <a:rPr lang="ru-RU" dirty="0" smtClean="0"/>
              <a:t>Один из них читает первое предложение и каждый по очереди его воспроизводит вслух. Если предложение большое, то его делят на части. Когда каждый из работающей пары добивается чёткого и правильного воспроизведения, приступают к другому предложению. Обычно выделенная часть для заучивания состоит из двух-трёх предложений. Когда каждый из участников пары может свободно и правильно воспроизвести дословно весь выделенный текст (а это примерно 3-5 и максимум 6 строчек), пара распадается. Каждый себе находит нового партнёра.</a:t>
            </a:r>
          </a:p>
          <a:p>
            <a:pPr algn="just"/>
            <a:r>
              <a:rPr lang="ru-RU" dirty="0" smtClean="0"/>
              <a:t>Начинают с того, что по очереди воспроизводят выученную часть текста. Часто обнаруживается, что с предыдущим партнёром текст ещё не был изучен и требуется доработка. Это в порядке вещей. При такой методике главное — повторение и дословное воспроизведение. Понимание текста, сознательность его усвоения обеспечиваются в процессе </a:t>
            </a:r>
            <a:r>
              <a:rPr lang="ru-RU" dirty="0" err="1" smtClean="0"/>
              <a:t>общеклассного</a:t>
            </a:r>
            <a:r>
              <a:rPr lang="ru-RU" dirty="0" smtClean="0"/>
              <a:t> разбора (анализа) или во время работы в первой паре. При работе со вторым партнёром воспроизводится и доучивается первая часть текста и разучивается вторая часть.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 третьим партнёром воспроизводятся первые две части, если нужно, они доучиваются, и идёт работа по третьей части текста. Разумеется, при этом используются всевозможные приёмы: каждое предложение делится на части, уточняется смысл каждого слова, воспроизводят и произносят вслух разные части текста и предложений, показывают друг другу первые буквы, которыми начинается новая строчка, выделяют ключевые слова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Методики работы в парах сменного состава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Коллективные учебные занятия не исключают применение других форм и методов (приёмов) учебной работы на уроках и во внеурочное время. </a:t>
            </a:r>
          </a:p>
          <a:p>
            <a:r>
              <a:rPr lang="ru-RU" dirty="0" smtClean="0"/>
              <a:t>Необходимо эффективно использовать в учебном процессе все </a:t>
            </a:r>
            <a:r>
              <a:rPr lang="ru-RU" b="1" dirty="0" smtClean="0"/>
              <a:t>4 формы </a:t>
            </a:r>
            <a:r>
              <a:rPr lang="ru-RU" dirty="0" smtClean="0"/>
              <a:t>организации обучения: </a:t>
            </a:r>
          </a:p>
          <a:p>
            <a:r>
              <a:rPr lang="ru-RU" dirty="0" smtClean="0"/>
              <a:t>коллективная,</a:t>
            </a:r>
          </a:p>
          <a:p>
            <a:r>
              <a:rPr lang="ru-RU" dirty="0" smtClean="0"/>
              <a:t>групповая, </a:t>
            </a:r>
          </a:p>
          <a:p>
            <a:r>
              <a:rPr lang="ru-RU" dirty="0" smtClean="0"/>
              <a:t>парная,</a:t>
            </a:r>
          </a:p>
          <a:p>
            <a:r>
              <a:rPr lang="ru-RU" dirty="0" smtClean="0"/>
              <a:t>индивидуальная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Если весь текст разделён на 5 или 6 частей, то при новых встречах каждый воспроизводит то, что было изучено и выучено раньше, и прорабатывается новая порция текста. С каждым новым партнёром — порция текста. Когда весь текст изучен по частям и ученик научился его воспроизводить полностью или почти полностью без подсказки партнёра и не заглядывая в книгу (или тетрадь), где он изложен, то на следующих, заключительных встречах (одной или двух) текст воспроизводится полностью. Практикуются также выступления (чтение текста вслух наизусть) перед малой группой и даже перед всем классом. Обычно перед таким выступлением ученики хотят поработать с текстом индивидуально, самостоятельно, без партнёра, так как им хочется сосредоточиться и себя проверить, убедиться в том, что они хорошо подготовились. Иногда ребята просят учителя их проверить.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Если разучивается стихотворение, то оно, как правило, уже разбито на части, куплеты, </a:t>
            </a:r>
            <a:r>
              <a:rPr lang="ru-RU" dirty="0" err="1" smtClean="0"/>
              <a:t>четырёхстишья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Принцип проработки, разучивания один и тот же:</a:t>
            </a:r>
          </a:p>
          <a:p>
            <a:pPr algn="just"/>
            <a:r>
              <a:rPr lang="ru-RU" dirty="0" smtClean="0"/>
              <a:t>после тщательного разбора, анализа текста по содержанию и рассмотрения его художественных достоинств и особенностей стихотворение разучивают по частям, выучивается наизусть новая часть (примерно четыре строчки) и воспроизводится то, что было выучено наизусть с предыдущими партнёрами. </a:t>
            </a:r>
          </a:p>
          <a:p>
            <a:pPr algn="just"/>
            <a:r>
              <a:rPr lang="ru-RU" dirty="0" smtClean="0"/>
              <a:t>После того как выучены наизусть последние строчки стихотворения, начинается самостоятельная работа над всем текстом от начала и до конца и затем выступления перед малой группой и классом. Над выразительностью чтения работают при всех встречах, с каждым партнёром, но особенно в последних парах, когда каждый готовится выступать перед малой группой или перед классом.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А.Г. Ривина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А.Г. Ривин при изучении математики в парах сменного состава использовал главным образом карточки и </a:t>
            </a:r>
            <a:r>
              <a:rPr lang="ru-RU" dirty="0" err="1" smtClean="0"/>
              <a:t>решебники</a:t>
            </a:r>
            <a:r>
              <a:rPr lang="ru-RU" dirty="0" smtClean="0"/>
              <a:t>. Содержание учебников, задачи и их решения, теоремы и их доказательства переносились на карточки и в опыте студентов. Диапазон её применения довольно обширный: от начальных классов и включая студентов высшей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начале четвёртой четверти в московской школе-интернате № 13 В.К.Дьяченко и В.Д. Моргунова ввели методику А.Г.Ривина для проработки и изучения текстов на уроках чтения во 2-м классе. </a:t>
            </a:r>
          </a:p>
          <a:p>
            <a:pPr algn="just"/>
            <a:r>
              <a:rPr lang="ru-RU" dirty="0" smtClean="0"/>
              <a:t>По программе предстояло изучение темы «Весна». Предварительно мы подобрали рассказы и небольшие статьи об этом времени года: Г. </a:t>
            </a:r>
            <a:r>
              <a:rPr lang="ru-RU" dirty="0" err="1" smtClean="0"/>
              <a:t>Скребицкого</a:t>
            </a:r>
            <a:r>
              <a:rPr lang="ru-RU" dirty="0" smtClean="0"/>
              <a:t> «На пороге весны», М. Пришвина «Остров спасения», «Дом на колёсах», «Ребята и утята», «Земля показалась», </a:t>
            </a:r>
            <a:r>
              <a:rPr lang="ru-RU" dirty="0" err="1" smtClean="0"/>
              <a:t>Мантейфеля</a:t>
            </a:r>
            <a:r>
              <a:rPr lang="ru-RU" dirty="0" smtClean="0"/>
              <a:t> «Трудная зимовка», «Лесной хор» и многие другие. Вот некоторые названия для ориента­ции нашего читателя: «Лоси», «Сосулька», «Весна», «Светлая капель», «Дедушка </a:t>
            </a:r>
            <a:r>
              <a:rPr lang="ru-RU" dirty="0" err="1" smtClean="0"/>
              <a:t>Мазай</a:t>
            </a:r>
            <a:r>
              <a:rPr lang="ru-RU" dirty="0" smtClean="0"/>
              <a:t> и зайцы», «Игры и пляски», «Прилёт зябликов», «Цветут берёзки», «Петрусь в лесу», «Ранней весной», «Этажи леса», «Лебеди», «Три весны» и т.д. В классе было 30 учеников. Рассказов и статей нужно было заготовить достаточно, с запасом. Рассказы и статьи по величине были разные: от одной страницы (и даже меньше) до четырёх.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общеклассных</a:t>
            </a:r>
            <a:r>
              <a:rPr lang="ru-RU" dirty="0" smtClean="0"/>
              <a:t> занятиях учительница В.Д. Моргунова на протяжении почти всей третьей четверти обучала детей составлять план по изучаемым статьям и рассказам. </a:t>
            </a:r>
          </a:p>
          <a:p>
            <a:pPr algn="just"/>
            <a:r>
              <a:rPr lang="ru-RU" dirty="0" smtClean="0"/>
              <a:t>Что значит проработать статью или рассказ, подготовиться к письменному или устному изложению? Прежде всего нужно рассказ или статью прочитать, разобраться в содержании текста, выяснить непонятные слова и выражения, уметь разбить текст на логически законченные части, придумать к каждой части соответствующее содержанию заглавие. Для этого нередко нужно найти ключевые слова. </a:t>
            </a:r>
          </a:p>
          <a:p>
            <a:pPr algn="just"/>
            <a:r>
              <a:rPr lang="ru-RU" dirty="0" smtClean="0"/>
              <a:t>Когда план готов и основная идея рассказа или статьи понятна, нужно научиться последовательно, пункт за пунктом, ничего не пропуская, изложить всё содержание статьи или рассказа. Но очень часто нет необходимости всё излагать с подробностями, достаточно изложить лишь главное, основное, в виде аннотации. </a:t>
            </a:r>
          </a:p>
          <a:p>
            <a:pPr algn="just"/>
            <a:r>
              <a:rPr lang="ru-RU" dirty="0" smtClean="0"/>
              <a:t>Поэтому учеников уже на </a:t>
            </a:r>
            <a:r>
              <a:rPr lang="ru-RU" dirty="0" err="1" smtClean="0"/>
              <a:t>общеклассных</a:t>
            </a:r>
            <a:r>
              <a:rPr lang="ru-RU" dirty="0" smtClean="0"/>
              <a:t> занятиях готовили давать полное, развёрнутое изложение и изложение «свёрнутое», сокращённое, ограничиваясь только формулировками и пересказом основных мыслей, не вдаваясь в детали.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Важнейшая часть методики А.Г.Ривина — «запуск», начало.</a:t>
            </a:r>
          </a:p>
          <a:p>
            <a:pPr algn="just"/>
            <a:r>
              <a:rPr lang="ru-RU" dirty="0" smtClean="0"/>
              <a:t> Как это происходит и когда? Обычно во внеурочное время. Каждый ученик получает свой текст статьи или рассказа. Статьи и рассказы разные, хотя дублирование не исключается.</a:t>
            </a:r>
          </a:p>
          <a:p>
            <a:pPr algn="just"/>
            <a:r>
              <a:rPr lang="ru-RU" dirty="0" smtClean="0"/>
              <a:t>В тетради ученик пишет только дату и название статьи. Если запись плана ведётся на отдельном листочке, то пишут дату, фамилию и название статьи или рассказа. Это он, владелец темы, записывает сам. Все остальные записи в его тетради (или на листке) будут делать другие участники учебного занятия.</a:t>
            </a:r>
          </a:p>
          <a:p>
            <a:pPr algn="just"/>
            <a:r>
              <a:rPr lang="ru-RU" dirty="0" smtClean="0"/>
              <a:t>Начало «запуска». Я приглашаю одного ученика. У него своя статья и у меня своя. Предположим, начинаем с его статьи. Дата и название статьи в тетради у него записаны. Предварительного чтения статьи в целом не требуется. Так как хозяин статьи — мой партнёр, то я беру его книгу (статью) и читаю первый абзац. Это примерно 5-11 строчек, представляющих собой по содержанию нечто законченное.</a:t>
            </a:r>
          </a:p>
          <a:p>
            <a:pPr algn="just"/>
            <a:r>
              <a:rPr lang="ru-RU" dirty="0" smtClean="0"/>
              <a:t>Дальше мы обсуждаем: «О чём здесь говорится?» Каждый из нас воспроизводит содержание прочитанного. Обычно это делается по частям, по отдельным предложениям, отдельным выражениям и мыслям. </a:t>
            </a:r>
          </a:p>
          <a:p>
            <a:pPr algn="just"/>
            <a:r>
              <a:rPr lang="ru-RU" dirty="0" smtClean="0"/>
              <a:t>Второй вопрос возникает сам по себе: «Какое мы дадим заглавие?» После обсуждения находим подходящее заглавие, которое я записываю в тетрадь хозяина статьи. Его тетрадь и книга откладываются в сторону.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Приступаем к проработке моей статьи. Книга должна лежать на середине стола, свою тетрадь я передаю собеседнику. Предлагаю ему читать. Он читает первый абзац текста моей статьи, и дальше мы сначала воспроизводим содержание прочитанного, уточняем и выясняем значение новых слов и выражений, и после обсуждения мой сосед пишет в мою тетрадь первое заглавие. Наша работа в паре на этом заканчивается. Каждый из нас забирает свою статью и тетрадь. Мы тут же находим себе нового партнёра. Первая «встреча» закончена.</a:t>
            </a:r>
          </a:p>
          <a:p>
            <a:pPr algn="just"/>
            <a:r>
              <a:rPr lang="ru-RU" dirty="0" smtClean="0"/>
              <a:t>Работа со вторым партнёром. Назовём её «вторая встреча» По рекомендации А.Г. Ривина работа пары начинается с вопроса: «Слушать или рассказывать?» Если партнёр сказал «Слушать!», то я вручаю ему свою тетрадь и кладу на середину стола (парты) свою книгу (статью). Я могу сразу приступать к изложению того абзаца, который уже проработал с предыдущим партнёром, предварительно сообщив при этом название статьи (рассказа) и его автора. Но наш опыт подсказал нам, что диалог между партнёрами в паре идёт продуктивнее, если слушающий находится в активной позиции. А это происходит тогда, когда по моей тетради он зачитывает первый пункт плана и таким образом требует от меня, чтобы я ему сообщил содержание проработанною с моим первым партнёром абзаца.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Книга лежит перед нами открытой, и, если нужно для полноты и точности, я могу отдельные места тут же прочесть. Когда первый абзац я изложил, мы приступаем ко второму абзацу. Один из нас читает, второй слушает. Предпочтительнее, если читает не хозяин статьи, хотя принципиального значения это не имеет. Затем начинается воспроизведение и обсуждение: «О чём говорится в этом абзаце (в этом отрывке статьи)?», «Как мы его озаглавим?» Заглавие, то есть второй пункт плана, в мою тетрадь записывает мой новый партнёр. После этого он отдаёт мне мою статью (книгу) и тетрадь.</a:t>
            </a:r>
          </a:p>
          <a:p>
            <a:pPr algn="just"/>
            <a:r>
              <a:rPr lang="ru-RU" dirty="0" smtClean="0"/>
              <a:t>Приступаем к работе над его текстом. Я читаю заглавие его статьи и первый пункт плана. При этом он не просто рассказывает, сообщает мне содержание проработанного с предыдущим партнёром абзаца, а отвечает на мой вопрос, что значительно повышает моё внимание и интерес к его рассказу. Затем идёт чтение, воспроизведение и обсуждение очередного абзаца и заканчивается тем, что после согласования я записываю пункт плана в тетрадь своего собеседника. Наша работа с ним на данный момент заканчивается, и каждый из нас находит себе нового партнёра.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464347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Третья встреча начинается с вопроса: «Слушать или рассказывать?» А иногда ученики сразу же обмениваются тетрадями и книгами. Если мой новый партнёр сказал, что он будет слушать, то я свою книгу кладу на середину стола (парты) и он по моей тетради начинает меня спрашивать о том, что мы проработали с двумя предыдущими партнёрами. Моя задача при этом состоит в том, чтобы наиболее полно и точно изложить содержание уже проработанных мной абзацев статьи. Берём очередной абзац, читаем, воспроизводим его содержание, обсуждаем, формулируем соответствующее заглавие, обычно при этом спорим, иногда перечитываем абзац снова и снова, и в конце концов после согласования он записывает новое заглавие в мою тетрадь. Такая же процедура происходит и с его статьёй.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421484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Совместная работа с четвёртым, пятым и дальнейшими партнёрами идёт по тому же алгоритму: обмениваемся тетрадями и книгами, один из участников парной работы зачитывает пункт за пунктом заглавия плана, а второй (владелец темы) излагает то, что он уже проработал с предыдущими партнёрами; читают и обсуждают следующий абзац, озаглавливают, записывают друг другу в тетрадь выработанное совместными усилиями очередное заглавие, благодарят друг друга и расходятся, чтобы с новым партнёром ещё раз всё воспроизвести и сделать ещё один шаг вперёд в проработке своей статьи и статьи каждого нового партнёра. Со временем каждый из учеников более чётко и более уверенно начинает работать, всё реже и реже обращаясь с вопросами к учителю.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Методики коллективных учебных занятий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Методика взаимных диктантов</a:t>
            </a:r>
          </a:p>
          <a:p>
            <a:pPr>
              <a:buNone/>
            </a:pPr>
            <a:r>
              <a:rPr lang="ru-RU" dirty="0" smtClean="0"/>
              <a:t>2) Методика чтения по М.Г. </a:t>
            </a:r>
            <a:r>
              <a:rPr lang="ru-RU" dirty="0" err="1" smtClean="0"/>
              <a:t>Булановской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3) Методика работы с карточками</a:t>
            </a:r>
          </a:p>
          <a:p>
            <a:pPr>
              <a:buNone/>
            </a:pPr>
            <a:r>
              <a:rPr lang="ru-RU" dirty="0" smtClean="0"/>
              <a:t>4) Методика взаимообмена заданиями</a:t>
            </a:r>
          </a:p>
          <a:p>
            <a:pPr>
              <a:buNone/>
            </a:pPr>
            <a:r>
              <a:rPr lang="ru-RU" dirty="0" smtClean="0"/>
              <a:t>5) Разучивание текстов и стихотворений</a:t>
            </a:r>
          </a:p>
          <a:p>
            <a:pPr>
              <a:buNone/>
            </a:pPr>
            <a:r>
              <a:rPr lang="ru-RU" dirty="0" smtClean="0"/>
              <a:t>6) Методика А.Г. Ривина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Если сначала ученики подробнейшим образом излагали то, что проработали с первым или вторым партнёром, то в дальнейшем ребята излагают проработанный материал более уверенно и в свёрнутом виде. </a:t>
            </a:r>
          </a:p>
          <a:p>
            <a:pPr algn="just"/>
            <a:r>
              <a:rPr lang="ru-RU" dirty="0" smtClean="0"/>
              <a:t>Мы обратили внимание на то, что, если в классе 30 учеников, нет необходимости каждому из них давать разные тексты. Здесь обнаружилась определённая закономерность. В начальных классах статьи и рассказы, прорабатываемые на коллективных занятиях, сравнительно небольшие и их изучение (проработка) укладывается примерно в 1-2 и в редких случаях в 3-4 часа.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Взаимные диктанты используются в работе пар сменного состава. </a:t>
            </a:r>
          </a:p>
          <a:p>
            <a:pPr algn="just"/>
            <a:r>
              <a:rPr lang="ru-RU" b="1" dirty="0" smtClean="0"/>
              <a:t>Учителю необходимо заготовить тексты диктантов. Тексты должны быть небольшими, примерно в 3-4 раза меньше тех, которые в данном классе даёт учитель.</a:t>
            </a: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Карточек должно быть столько, чтобы их хватило всем ученикам класса на несколько занятий. Тексты диктантов не должны быть лёгкими. Все карточки учитель проверяет и нумерует.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Каждый ученик получает одну карточку с одним текстом диктанта, который он должен внимательно прочитать, а иногда по предложению педагога и записать себе в тетрадь. Затем все ученики рассаживаются по парам. Учитель инструктирует, как должна происходить их совместная работа друг с другом. </a:t>
            </a:r>
          </a:p>
          <a:p>
            <a:pPr algn="just"/>
            <a:r>
              <a:rPr lang="ru-RU" b="1" dirty="0" smtClean="0"/>
              <a:t>Основное правило: </a:t>
            </a:r>
            <a:r>
              <a:rPr lang="ru-RU" dirty="0" smtClean="0"/>
              <a:t>диктовать каждое слово так, как говорится, а не так, как пишется. Учитель объясняет, чтобы диктовали так, как на уроках диктует он. Опыт показывает, что не обязательно сначала читать весь текст диктанта.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Один из учеников спрашивает другого: «Писать или диктовать?» Если партнёр ответил: «Диктовать», то он диктует, а тот, кто спрашивал, пишет. Диктующий каждое предложение читает два раза. </a:t>
            </a:r>
          </a:p>
          <a:p>
            <a:pPr algn="just"/>
            <a:r>
              <a:rPr lang="ru-RU" dirty="0" smtClean="0"/>
              <a:t>Читает негромко, так, чтобы не мешать работе других пар, но чтобы его слышал сосед-партнёр. Диктуют и пишут по очереди. </a:t>
            </a:r>
          </a:p>
          <a:p>
            <a:pPr algn="just"/>
            <a:r>
              <a:rPr lang="ru-RU" dirty="0" smtClean="0"/>
              <a:t>Когда оба диктанта написаны, начинается проверка. Проверяют вместе, сравнивая с тем, как каждое слово и каждое предложение записаны на карточке, проверенной учителем. </a:t>
            </a:r>
          </a:p>
          <a:p>
            <a:pPr algn="just"/>
            <a:r>
              <a:rPr lang="ru-RU" dirty="0" smtClean="0"/>
              <a:t>Если обнаруживаются ошибки, то диктовавший (он же и проверяющий) их не исправляет, а лишь подчёркивает, используя пасту другого цвета. Во время проверки можно работать над ошибками. Проверяющий спрашивает, на какое правило допущена ошибка, как нужно писать данное слово и почему. Если ошибка в слове из словарика, то оно проговаривается по буквам. </a:t>
            </a:r>
          </a:p>
          <a:p>
            <a:pPr algn="just"/>
            <a:r>
              <a:rPr lang="ru-RU" dirty="0" smtClean="0"/>
              <a:t>После того как проверка диктантов закончена и ошибки проработаны не только устно, но и письменно, в тетрадь своего партнёра каждый пишет: «Проверял Сидоров», «Проверяла Иванова».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1. Инструкция учителя. </a:t>
            </a:r>
          </a:p>
          <a:p>
            <a:pPr algn="just"/>
            <a:r>
              <a:rPr lang="ru-RU" dirty="0" smtClean="0"/>
              <a:t>2. парная работа по взаимной диктовке.</a:t>
            </a:r>
          </a:p>
          <a:p>
            <a:pPr algn="just"/>
            <a:r>
              <a:rPr lang="ru-RU" dirty="0" smtClean="0"/>
              <a:t>3. Взаимная проверка, работа над ошибками</a:t>
            </a:r>
          </a:p>
          <a:p>
            <a:pPr algn="just"/>
            <a:r>
              <a:rPr lang="ru-RU" dirty="0" smtClean="0"/>
              <a:t>4. В тетради запись «Проверяла Иванова».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Совместная работа данной пары на этом заканчивается, и каждый из её участников ищет себе нового партнёра. Для этого достаточно высоко поднять руку или встать и посмотреть, кто ещё в классе закончил свою работу. Пересаживаются тихо, не мешая остальным, — об этом учитель должен предупредить заранее. Если это первый или второй класс, то и потренироваться в таком бесшумном пересаживании.</a:t>
            </a:r>
          </a:p>
          <a:p>
            <a:pPr algn="just"/>
            <a:r>
              <a:rPr lang="ru-RU" dirty="0" smtClean="0"/>
              <a:t>После того как диктанты проверены, ученики обмениваются карточками, ищут себе нового напарника, и теперь они диктуют ему тот диктант, который каждый из них писал. Поэтому получается, что с текстом, записанным на карточке, каждый ученик работает дважды: один раз как ученик, который пишет диктант и которого проверяет партнёр, и второй раз уже как учитель, который диктует и затем проверяет своего нового партнёра (ученика).</a:t>
            </a:r>
          </a:p>
          <a:p>
            <a:pPr algn="just"/>
            <a:r>
              <a:rPr lang="ru-RU" dirty="0" smtClean="0"/>
              <a:t>В 1-2-х классах на взаимные диктанты отводится примерно 15-25 и редко 30 минут. В 3-4-х классах и старше времени требуется гораздо больше, а поэтому стали уроки сдваивать: один урок проводилась обычная работа по плановой теме традиционно, а второй урок </a:t>
            </a:r>
            <a:r>
              <a:rPr lang="ru-RU" i="1" dirty="0" smtClean="0"/>
              <a:t>— </a:t>
            </a:r>
            <a:r>
              <a:rPr lang="ru-RU" dirty="0" smtClean="0"/>
              <a:t>взаимные диктанты с подведением итогов.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Методика М.Г. </a:t>
            </a:r>
            <a:r>
              <a:rPr lang="ru-RU" sz="3600" b="1" dirty="0" err="1" smtClean="0"/>
              <a:t>Булановской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Что делать, чтобы каждый первоклассник больше читал вслух? </a:t>
            </a:r>
          </a:p>
          <a:p>
            <a:pPr algn="just"/>
            <a:r>
              <a:rPr lang="ru-RU" dirty="0" smtClean="0"/>
              <a:t>Она предложила всем детям принести в школу старые книжки, которые тогда называли «книжки-распашонки». На уроках труда дети под руководством </a:t>
            </a:r>
            <a:r>
              <a:rPr lang="ru-RU" dirty="0" err="1" smtClean="0"/>
              <a:t>М.Г.Булановской</a:t>
            </a:r>
            <a:r>
              <a:rPr lang="ru-RU" dirty="0" smtClean="0"/>
              <a:t> сделали из них больше сотни карточек, на каждой из которых был наклеен текст в 4-8 строчек иногда небольшое стихотворение. На всех карточках были красочные рисунки.</a:t>
            </a:r>
          </a:p>
          <a:p>
            <a:pPr algn="just"/>
            <a:r>
              <a:rPr lang="ru-RU" dirty="0" smtClean="0"/>
              <a:t>На уроке чтения все ученики получили по одной карточке: 30 учеников - 30 карточек с разными текстами и рисунками. Кроме того, множество карточек лежало на столе учителя. Учительница предложила всем ученикам внимательно прочитать свою карточку. Если было что-то непонятно, ученики поднимали руки и Мария Георгиевна подходила и объясняла. Когда каждый прочитал текст по своей карточке, Мария Георгиевна обратилась к классу: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— Поднимите руку те, кто сидит к дверям (справа).Отлично. Молодцы. Теперь поднимите руку те, кто сидит к окнам (слева). Тоже молодцы. Те, кто сидят слева, положите свою карточку на середину стола так, чтобы её было хорошо видно вам и вашему соседу. Все сделали</a:t>
            </a:r>
            <a:br>
              <a:rPr lang="ru-RU" dirty="0" smtClean="0"/>
            </a:br>
            <a:r>
              <a:rPr lang="ru-RU" dirty="0" smtClean="0"/>
              <a:t>так? Отлично. Те, кто сидит слева, будут читать свою карточку вслух, но негромко, а вполголоса, так, чтобы вас слышал только сосед, и никто больше. Запомните: негромко! Те, кто сидит справа, должны внимательно следить за тем, как читает каждое слово ваш сосед.</a:t>
            </a:r>
          </a:p>
          <a:p>
            <a:pPr algn="just">
              <a:buNone/>
            </a:pPr>
            <a:r>
              <a:rPr lang="ru-RU" dirty="0" smtClean="0"/>
              <a:t>      Когда все карточки были прочитаны, Мария Георгиевна снова обратилась к классу:</a:t>
            </a:r>
          </a:p>
          <a:p>
            <a:pPr algn="just">
              <a:buNone/>
            </a:pPr>
            <a:r>
              <a:rPr lang="ru-RU" dirty="0" smtClean="0"/>
              <a:t>      —	Те, кто сидит справа, внимательно слушали и следили за тем, как читает сосед, и затем сами читали вслух по этой карточке. Теперь вы должны положить свою карточку посередине стола и будете читать вслух. Постарайтесь читать правильно, но негромко. Ваш сосед будет следить за вашим чтением и, где нужно, поправлять.</a:t>
            </a:r>
          </a:p>
          <a:p>
            <a:pPr algn="just">
              <a:buNone/>
            </a:pPr>
            <a:r>
              <a:rPr lang="ru-RU" dirty="0" smtClean="0"/>
              <a:t>      Когда все прочитали тексты, Мария Георгиевна предложила всем взять свои карточки и положить их на край стола. Она спросила:</a:t>
            </a:r>
          </a:p>
          <a:p>
            <a:pPr algn="just">
              <a:buNone/>
            </a:pPr>
            <a:r>
              <a:rPr lang="ru-RU" dirty="0" smtClean="0"/>
              <a:t>       —	Вам понравилось работать друг с другом?</a:t>
            </a:r>
            <a:br>
              <a:rPr lang="ru-RU" dirty="0" smtClean="0"/>
            </a:br>
            <a:r>
              <a:rPr lang="ru-RU" dirty="0" smtClean="0"/>
              <a:t>Понравилось всем.</a:t>
            </a:r>
          </a:p>
          <a:p>
            <a:pPr algn="just">
              <a:buNone/>
            </a:pPr>
            <a:r>
              <a:rPr lang="ru-RU" dirty="0" smtClean="0"/>
              <a:t>       —	Теперь каждый возьмёт свою карточку и поменяется со своим партнёром.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5134</Words>
  <PresentationFormat>Экран (4:3)</PresentationFormat>
  <Paragraphs>248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Коллективный способ обучения</vt:lpstr>
      <vt:lpstr>Слайд 2</vt:lpstr>
      <vt:lpstr>Методики работы в парах сменного состава</vt:lpstr>
      <vt:lpstr>Методики коллективных учебных занятий  </vt:lpstr>
      <vt:lpstr>Слайд 5</vt:lpstr>
      <vt:lpstr>Слайд 6</vt:lpstr>
      <vt:lpstr>Слайд 7</vt:lpstr>
      <vt:lpstr>Методика М.Г. Булановской </vt:lpstr>
      <vt:lpstr>Слайд 9</vt:lpstr>
      <vt:lpstr>Слайд 10</vt:lpstr>
      <vt:lpstr>Методика работы с карточками </vt:lpstr>
      <vt:lpstr>Слайд 12</vt:lpstr>
      <vt:lpstr>Карточки по математике приобрели следующую структуру </vt:lpstr>
      <vt:lpstr>Слайд 14</vt:lpstr>
      <vt:lpstr>Слайд 15</vt:lpstr>
      <vt:lpstr>Слайд 16</vt:lpstr>
      <vt:lpstr>Методика взаимообмена заданиями (М.А. Мкртчян)  </vt:lpstr>
      <vt:lpstr>Слайд 18</vt:lpstr>
      <vt:lpstr>Слайд 19</vt:lpstr>
      <vt:lpstr>Слайд 20</vt:lpstr>
      <vt:lpstr>Слайд 21</vt:lpstr>
      <vt:lpstr>Слайд 22</vt:lpstr>
      <vt:lpstr>Алгоритм работы для учащихся </vt:lpstr>
      <vt:lpstr>Слайд 24</vt:lpstr>
      <vt:lpstr>Слайд 25</vt:lpstr>
      <vt:lpstr>Слайд 26</vt:lpstr>
      <vt:lpstr>Разучивание текстов и стихотворений </vt:lpstr>
      <vt:lpstr>Слайд 28</vt:lpstr>
      <vt:lpstr>Слайд 29</vt:lpstr>
      <vt:lpstr>Слайд 30</vt:lpstr>
      <vt:lpstr>Слайд 31</vt:lpstr>
      <vt:lpstr>Методика А.Г. Ривина 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Коллективный способ обучения</dc:title>
  <cp:lastModifiedBy>Сечкина О.К.</cp:lastModifiedBy>
  <cp:revision>6</cp:revision>
  <dcterms:modified xsi:type="dcterms:W3CDTF">2013-04-09T12:51:25Z</dcterms:modified>
</cp:coreProperties>
</file>