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8" r:id="rId12"/>
    <p:sldId id="270" r:id="rId13"/>
    <p:sldId id="269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6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372F07-CB7D-46BD-8FF5-6CA35086F836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6E44D3-9B55-4748-A58B-015BAFA5F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E44D3-9B55-4748-A58B-015BAFA5F18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http://www.belcanto.ru/simfkartina.html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E44D3-9B55-4748-A58B-015BAFA5F18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71A5A-1D21-494E-90CD-DED84C9E4468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7F64-1DC0-457A-B4E8-3047DC3B5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71A5A-1D21-494E-90CD-DED84C9E4468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7F64-1DC0-457A-B4E8-3047DC3B5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71A5A-1D21-494E-90CD-DED84C9E4468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7F64-1DC0-457A-B4E8-3047DC3B5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71A5A-1D21-494E-90CD-DED84C9E4468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7F64-1DC0-457A-B4E8-3047DC3B5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71A5A-1D21-494E-90CD-DED84C9E4468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7F64-1DC0-457A-B4E8-3047DC3B5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71A5A-1D21-494E-90CD-DED84C9E4468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7F64-1DC0-457A-B4E8-3047DC3B5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71A5A-1D21-494E-90CD-DED84C9E4468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7F64-1DC0-457A-B4E8-3047DC3B5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71A5A-1D21-494E-90CD-DED84C9E4468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7F64-1DC0-457A-B4E8-3047DC3B5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71A5A-1D21-494E-90CD-DED84C9E4468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7F64-1DC0-457A-B4E8-3047DC3B5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71A5A-1D21-494E-90CD-DED84C9E4468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7F64-1DC0-457A-B4E8-3047DC3B5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71A5A-1D21-494E-90CD-DED84C9E4468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7F64-1DC0-457A-B4E8-3047DC3B5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71A5A-1D21-494E-90CD-DED84C9E4468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07F64-1DC0-457A-B4E8-3047DC3B5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1042;&#1086;&#1081;&#1090;&#1080;%20&#1074;%20&#1048;&#1085;&#1090;&#1077;&#1088;&#1085;&#1077;&#1090;.lnk" TargetMode="External"/><Relationship Id="rId2" Type="http://schemas.openxmlformats.org/officeDocument/2006/relationships/hyperlink" Target="http://ru.wikipedia.org/wiki/%CC%FE%E7%E8%EA%EB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ic.academic.ru/dic.nsf/brokgauz_efron/8851/%D0%91%D0%B0%D0%BB%D0%B5%D1%82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belcanto.ru/simfkartina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z-urok.ru/chto_takoe_opera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ic.academic.ru/dic.nsf/brokgauz_efron/8851/%D0%91%D0%B0%D0%BB%D0%B5%D1%82" TargetMode="External"/><Relationship Id="rId4" Type="http://schemas.openxmlformats.org/officeDocument/2006/relationships/hyperlink" Target="http://ru.wikipedia.org/wiki/%CC%FE%E7%E8%EA%EB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EE%EC%E0%ED%F1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D0%EE%EC%E0%ED%F1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z-urok.ru/chto_takoe_opera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images.yandex.ru&#8250;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00174"/>
            <a:ext cx="7772400" cy="3571900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 Министерство образования Саратовской области ГАОУДПО Саратовского института повышения квалификации и переподготовки образования</a:t>
            </a:r>
            <a:br>
              <a:rPr lang="ru-RU" sz="2000" dirty="0" smtClean="0"/>
            </a:br>
            <a:r>
              <a:rPr lang="ru-RU" sz="2000" dirty="0" smtClean="0"/>
              <a:t>Кафедра философии и методологии науки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Зачем музыке нужна литература?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/>
              <a:t>работу выполнила </a:t>
            </a:r>
            <a:r>
              <a:rPr lang="ru-RU" sz="2400" dirty="0" smtClean="0">
                <a:solidFill>
                  <a:srgbClr val="000000"/>
                </a:solidFill>
              </a:rPr>
              <a:t>Бойко</a:t>
            </a:r>
            <a:r>
              <a:rPr lang="ru-RU" sz="2400" dirty="0" smtClean="0"/>
              <a:t> Татьяна Ивановна</a:t>
            </a:r>
            <a:br>
              <a:rPr lang="ru-RU" sz="2400" dirty="0" smtClean="0"/>
            </a:br>
            <a:r>
              <a:rPr lang="ru-RU" sz="2400" dirty="0" smtClean="0"/>
              <a:t>учитель музыки МОУ СОШ </a:t>
            </a:r>
            <a:r>
              <a:rPr lang="ru-RU" sz="2400" dirty="0" err="1" smtClean="0"/>
              <a:t>с.Логиновка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err="1" smtClean="0"/>
              <a:t>Краснокутского</a:t>
            </a:r>
            <a:r>
              <a:rPr lang="ru-RU" sz="2400" dirty="0" smtClean="0"/>
              <a:t> района  Саратовской области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5429264"/>
            <a:ext cx="6400800" cy="857256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chemeClr val="tx1"/>
                </a:solidFill>
              </a:rPr>
              <a:t>  </a:t>
            </a:r>
          </a:p>
          <a:p>
            <a:r>
              <a:rPr lang="ru-RU" sz="2200" dirty="0" smtClean="0">
                <a:solidFill>
                  <a:schemeClr val="tx1"/>
                </a:solidFill>
              </a:rPr>
              <a:t>г.Саратов 2013 год</a:t>
            </a:r>
            <a:endParaRPr lang="ru-RU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Музыкально-сценические произведения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929330"/>
            <a:ext cx="4214842" cy="1285884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000" dirty="0" smtClean="0">
              <a:latin typeface="+mj-lt"/>
              <a:hlinkClick r:id="rId2"/>
            </a:endParaRPr>
          </a:p>
          <a:p>
            <a:pPr>
              <a:buNone/>
            </a:pPr>
            <a:endParaRPr lang="ru-RU" sz="1400" dirty="0" smtClean="0">
              <a:latin typeface="+mj-lt"/>
              <a:hlinkClick r:id="rId2"/>
            </a:endParaRPr>
          </a:p>
          <a:p>
            <a:pPr>
              <a:buNone/>
            </a:pPr>
            <a:r>
              <a:rPr lang="en-US" sz="1400" dirty="0" smtClean="0">
                <a:latin typeface="+mj-lt"/>
                <a:hlinkClick r:id="rId2"/>
              </a:rPr>
              <a:t>http://ru.wikipedia.org/wiki/%CC%FE%E7%E8%EA%EB</a:t>
            </a:r>
            <a:endParaRPr lang="ru-RU" sz="1400" dirty="0" smtClean="0">
              <a:latin typeface="+mj-lt"/>
            </a:endParaRPr>
          </a:p>
          <a:p>
            <a:endParaRPr lang="ru-RU" sz="2000" dirty="0">
              <a:latin typeface="+mj-lt"/>
            </a:endParaRPr>
          </a:p>
        </p:txBody>
      </p:sp>
      <p:pic>
        <p:nvPicPr>
          <p:cNvPr id="3074" name="Picture 2" descr="C:\Users\Дмитрий\Desktop\48897100_a3a46d0c2120a1e7da9982b6900130a7_full.jpg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1571612"/>
            <a:ext cx="4500562" cy="5286388"/>
          </a:xfrm>
          <a:prstGeom prst="rect">
            <a:avLst/>
          </a:prstGeom>
          <a:noFill/>
        </p:spPr>
      </p:pic>
      <p:sp>
        <p:nvSpPr>
          <p:cNvPr id="8" name="Содержимое 4"/>
          <p:cNvSpPr txBox="1">
            <a:spLocks/>
          </p:cNvSpPr>
          <p:nvPr/>
        </p:nvSpPr>
        <p:spPr>
          <a:xfrm>
            <a:off x="457200" y="1600200"/>
            <a:ext cx="36861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Мюзикл-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сочетание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диалога, песни и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хореографии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aseline="0" dirty="0" smtClean="0"/>
              <a:t>Балет- исполняется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aseline="0" dirty="0" smtClean="0"/>
              <a:t>при помощи танца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aseline="0" dirty="0" smtClean="0"/>
              <a:t>мимики</a:t>
            </a:r>
            <a:r>
              <a:rPr lang="ru-RU" sz="3200" dirty="0" smtClean="0"/>
              <a:t> и музыки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/>
              <a:t>симфонического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/>
              <a:t>оркестра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Балеты П.Чайковского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3686172" cy="452596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800" dirty="0" smtClean="0"/>
              <a:t>«Спящая красавица»</a:t>
            </a:r>
          </a:p>
          <a:p>
            <a:pPr>
              <a:buNone/>
            </a:pPr>
            <a:r>
              <a:rPr lang="ru-RU" sz="2800" dirty="0" smtClean="0"/>
              <a:t>«Лебединое озеро»</a:t>
            </a:r>
          </a:p>
          <a:p>
            <a:pPr>
              <a:buNone/>
            </a:pPr>
            <a:r>
              <a:rPr lang="ru-RU" sz="2800" dirty="0" smtClean="0"/>
              <a:t>«Щелкунчик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1026" name="Picture 2" descr="C:\Users\Дмитрий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1500174"/>
            <a:ext cx="4714876" cy="535782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5857892"/>
            <a:ext cx="43576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smtClean="0">
                <a:hlinkClick r:id="rId3"/>
              </a:rPr>
              <a:t>dic.academic.ru/dic.nsf/brokgauz_efron/8851</a:t>
            </a:r>
            <a:r>
              <a:rPr lang="en-US" dirty="0" smtClean="0"/>
              <a:t>/%</a:t>
            </a:r>
            <a:r>
              <a:rPr lang="en-US" dirty="0" smtClean="0">
                <a:hlinkClick r:id="rId3"/>
              </a:rPr>
              <a:t>D0%91%D0%B0%D0%BB%D0%B5%D1%82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Симфонические произведения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Симфоническая сказка  С.Прокофьева «Петя и волк»</a:t>
            </a:r>
          </a:p>
          <a:p>
            <a:r>
              <a:rPr lang="ru-RU" dirty="0" smtClean="0"/>
              <a:t>Симфоническая миниатюра А. </a:t>
            </a:r>
            <a:r>
              <a:rPr lang="ru-RU" dirty="0" err="1" smtClean="0"/>
              <a:t>Лядова</a:t>
            </a:r>
            <a:r>
              <a:rPr lang="ru-RU" dirty="0" smtClean="0"/>
              <a:t> «Кикимора»</a:t>
            </a:r>
          </a:p>
          <a:p>
            <a:r>
              <a:rPr lang="ru-RU" dirty="0" smtClean="0"/>
              <a:t>Симфоническая поэма Н.Римского-Корсакова «</a:t>
            </a:r>
            <a:r>
              <a:rPr lang="ru-RU" dirty="0" err="1" smtClean="0"/>
              <a:t>Шахерезада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2050" name="Picture 2" descr="C:\Users\Дмитрий\Desktop\музыкальные картинки  27 млн изображений найдено в Яндекс.Картинках_files\2473989vswke5fpqv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4786322"/>
            <a:ext cx="9144000" cy="207167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43047" y="4786322"/>
            <a:ext cx="40579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http://www.belcanto.ru/simfkartina.html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Нужна ли балету и симфонической музыке литература?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Что стало бы с музыкой, если бы не было литературы?</a:t>
            </a:r>
          </a:p>
          <a:p>
            <a:r>
              <a:rPr lang="ru-RU" smtClean="0"/>
              <a:t>Что потеряла бы музыка, если бы не было ни прозы, ни поэзии?</a:t>
            </a:r>
            <a:endParaRPr lang="ru-RU" dirty="0"/>
          </a:p>
        </p:txBody>
      </p:sp>
      <p:sp>
        <p:nvSpPr>
          <p:cNvPr id="2050" name="AutoShape 2" descr="C:\Users\%D0%94%D0%BC%D0%B8%D1%82%D1%80%D0%B8%D0%B9\Desktop\%D1%80%D1%83%D1%81%D1%81%D0%BA%D0%B0%D1%8F %D0%BF%D0%B5%D1%81%D0%BD%D1%8F_files\i(3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C:\Users\%D0%94%D0%BC%D0%B8%D1%82%D1%80%D0%B8%D0%B9\Desktop\%D1%80%D1%83%D1%81%D1%81%D0%BA%D0%B0%D1%8F %D0%BF%D0%B5%D1%81%D0%BD%D1%8F_files\i(3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 descr="C:\Users\%D0%94%D0%BC%D0%B8%D1%82%D1%80%D0%B8%D0%B9\Desktop\%D1%80%D1%83%D1%81%D1%81%D0%BA%D0%B0%D1%8F %D0%BF%D0%B5%D1%81%D0%BD%D1%8F_files\i(3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6" name="AutoShape 8" descr="http://im6-tub-ru.yandex.net/i?id=421209468-24-72&amp;n=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8" name="AutoShape 10" descr="http://im6-tub-ru.yandex.net/i?id=421209468-24-72&amp;n=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Picture 4" descr="Красивая музыка, beautiful musi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43314"/>
            <a:ext cx="9144000" cy="32146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/>
              <a:t>ссылки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hlinkClick r:id="rId3"/>
              </a:rPr>
              <a:t>http://www.muz-urok.ru/chto_takoe_opera.htm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>
                <a:hlinkClick r:id="rId4"/>
              </a:rPr>
              <a:t>http://ru.wikipedia.org/wiki/%CC%FE%E7%E8%EA%EB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3000373"/>
            <a:ext cx="78581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http://</a:t>
            </a:r>
            <a:r>
              <a:rPr lang="en-US" sz="2800" dirty="0" smtClean="0">
                <a:hlinkClick r:id="rId5"/>
              </a:rPr>
              <a:t>dic.academic.ru/dic.nsf/brokgauz_efron/8851</a:t>
            </a:r>
            <a:r>
              <a:rPr lang="en-US" sz="2800" dirty="0" smtClean="0"/>
              <a:t>/%</a:t>
            </a:r>
            <a:r>
              <a:rPr lang="en-US" sz="2800" dirty="0" smtClean="0">
                <a:hlinkClick r:id="rId5"/>
              </a:rPr>
              <a:t>D0%91%D0%B0%D0%BB%D0%B5%D1%82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143117"/>
            <a:ext cx="77867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http://ru.wikipedia.org/wiki/%D0%EE%EC%E0%ED%F1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4071942"/>
            <a:ext cx="77867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http://www.belcanto.ru/simfkartina.html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Аннотация</a:t>
            </a:r>
            <a:endParaRPr lang="ru-RU" sz="36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34036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данная презентация предлагается учащимся 5 класса для самостоятельного ознакомления с темой «Для чего музыке нужна литература?», по теме четверти «Музыка и литература». В ней дети смогут встретится с жанрами вокальной и инструментальной музыки, которые тесно связаны с литературой и попытаются  найти ответы на вопросы о том, «Что стало бы с музыкой, что бы она потеряла, если бы не было ни прозы, ни поэзии.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роднит музыку с литературой?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Интонация-стержень музыки и литературы</a:t>
            </a:r>
          </a:p>
          <a:p>
            <a:r>
              <a:rPr lang="ru-RU" dirty="0" smtClean="0"/>
              <a:t>Источником музыки и литературы является жизнь</a:t>
            </a:r>
          </a:p>
          <a:p>
            <a:r>
              <a:rPr lang="ru-RU" dirty="0" smtClean="0"/>
              <a:t>Литература-основа вокальной и инструментальной музыки</a:t>
            </a:r>
            <a:endParaRPr lang="ru-RU" dirty="0"/>
          </a:p>
        </p:txBody>
      </p:sp>
      <p:pic>
        <p:nvPicPr>
          <p:cNvPr id="12290" name="Picture 2" descr="http://im7-tub-ru.yandex.net/i?id=385987744-5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86256"/>
            <a:ext cx="9144000" cy="25717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Жанры вокальной музыки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Песня</a:t>
            </a:r>
          </a:p>
          <a:p>
            <a:r>
              <a:rPr lang="ru-RU" dirty="0" smtClean="0"/>
              <a:t>Романс</a:t>
            </a:r>
          </a:p>
          <a:p>
            <a:r>
              <a:rPr lang="ru-RU" dirty="0" smtClean="0"/>
              <a:t>Кантата</a:t>
            </a:r>
          </a:p>
          <a:p>
            <a:r>
              <a:rPr lang="ru-RU" dirty="0" smtClean="0"/>
              <a:t>Опера</a:t>
            </a:r>
          </a:p>
          <a:p>
            <a:r>
              <a:rPr lang="ru-RU" dirty="0" smtClean="0"/>
              <a:t>Мюзикл</a:t>
            </a:r>
          </a:p>
          <a:p>
            <a:endParaRPr lang="ru-RU" dirty="0"/>
          </a:p>
        </p:txBody>
      </p:sp>
      <p:pic>
        <p:nvPicPr>
          <p:cNvPr id="11268" name="Picture 4" descr="http://im3-tub-ru.yandex.net/i?id=46208134-4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1214422"/>
            <a:ext cx="5715008" cy="5643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5716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Песня основной и самый простой жанр вокальной музыки</a:t>
            </a:r>
            <a:br>
              <a:rPr lang="ru-RU" dirty="0" smtClean="0"/>
            </a:br>
            <a:r>
              <a:rPr lang="ru-RU" dirty="0" smtClean="0"/>
              <a:t> Песня – душа музыки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txBody>
          <a:bodyPr/>
          <a:lstStyle/>
          <a:p>
            <a:r>
              <a:rPr lang="ru-RU" dirty="0" smtClean="0"/>
              <a:t>В основе песни лежит поэтический текст.</a:t>
            </a:r>
          </a:p>
          <a:p>
            <a:r>
              <a:rPr lang="ru-RU" dirty="0" smtClean="0"/>
              <a:t> Источником песни является жизнь</a:t>
            </a:r>
          </a:p>
          <a:p>
            <a:r>
              <a:rPr lang="ru-RU" dirty="0" smtClean="0"/>
              <a:t>Какие жанры русских народных песен вы знаете?</a:t>
            </a:r>
            <a:endParaRPr lang="ru-RU" dirty="0"/>
          </a:p>
        </p:txBody>
      </p:sp>
      <p:sp>
        <p:nvSpPr>
          <p:cNvPr id="11266" name="AutoShape 2" descr="C:\Users\%D0%94%D0%BC%D0%B8%D1%82%D1%80%D0%B8%D0%B9\Desktop\%D1%80%D1%83%D1%81%D1%81%D0%BA%D0%B0%D1%8F %D0%BF%D0%B5%D1%81%D0%BD%D1%8F_files\dscf4084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68" name="AutoShape 4" descr="C:\Users\%D0%94%D0%BC%D0%B8%D1%82%D1%80%D0%B8%D0%B9\Desktop\%D1%80%D1%83%D1%81%D1%81%D0%BA%D0%B0%D1%8F %D0%BF%D0%B5%D1%81%D0%BD%D1%8F_files\dscf4084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70" name="AutoShape 6" descr="C:\Users\%D0%94%D0%BC%D0%B8%D1%82%D1%80%D0%B8%D0%B9\Desktop\%D1%80%D1%83%D1%81%D1%81%D0%BA%D0%B0%D1%8F %D0%BF%D0%B5%D1%81%D0%BD%D1%8F_files\dscf4084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72" name="AutoShape 8" descr="C:\Users\%D0%94%D0%BC%D0%B8%D1%82%D1%80%D0%B8%D0%B9\Desktop\%D1%80%D1%83%D1%81%D1%81%D0%BA%D0%B0%D1%8F %D0%BF%D0%B5%D1%81%D0%BD%D1%8F_files\dscf4084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74" name="AutoShape 10" descr="C:\Users\%D0%94%D0%BC%D0%B8%D1%82%D1%80%D0%B8%D0%B9\Desktop\%D1%80%D1%83%D1%81%D1%81%D0%BA%D0%B0%D1%8F %D0%BF%D0%B5%D1%81%D0%BD%D1%8F_files\dscf4084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2" name="AutoShape 2" descr="C:\Users\%D0%94%D0%BC%D0%B8%D1%82%D1%80%D0%B8%D0%B9\Desktop\%D1%80%D1%83%D1%81%D1%81%D0%BA%D0%B0%D1%8F %D0%BF%D0%B5%D1%81%D0%BD%D1%8F_files\dscf4084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44" name="Picture 4" descr="http://im7-tub-ru.yandex.net/i?id=9677337-26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3446"/>
            <a:ext cx="9144000" cy="22145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rmAutofit/>
          </a:bodyPr>
          <a:lstStyle/>
          <a:p>
            <a:r>
              <a:rPr lang="ru-RU" dirty="0" smtClean="0"/>
              <a:t>Романс- камерное вокальное произведение в основе которого  литературный  поэтический текст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411543"/>
          </a:xfrm>
        </p:spPr>
        <p:txBody>
          <a:bodyPr/>
          <a:lstStyle/>
          <a:p>
            <a:r>
              <a:rPr lang="ru-RU" dirty="0" smtClean="0"/>
              <a:t>М  Глинка «Жаворонок»</a:t>
            </a:r>
          </a:p>
          <a:p>
            <a:r>
              <a:rPr lang="ru-RU" dirty="0" smtClean="0"/>
              <a:t>А Варламов «Горные вершины»</a:t>
            </a:r>
          </a:p>
          <a:p>
            <a:r>
              <a:rPr lang="ru-RU" dirty="0" smtClean="0"/>
              <a:t>А </a:t>
            </a:r>
            <a:r>
              <a:rPr lang="ru-RU" dirty="0" err="1" smtClean="0"/>
              <a:t>Рубенштейн</a:t>
            </a:r>
            <a:r>
              <a:rPr lang="ru-RU" dirty="0" smtClean="0"/>
              <a:t> «Горные вершины»</a:t>
            </a:r>
            <a:endParaRPr lang="ru-RU" dirty="0"/>
          </a:p>
        </p:txBody>
      </p:sp>
      <p:pic>
        <p:nvPicPr>
          <p:cNvPr id="9218" name="Picture 2" descr="http://im5-tub-ru.yandex.net/i?id=270459588-0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00570"/>
            <a:ext cx="9144000" cy="235743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071934" y="4714884"/>
            <a:ext cx="50720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smtClean="0">
                <a:hlinkClick r:id="rId3"/>
              </a:rPr>
              <a:t>ru.wikipedia.org/wiki</a:t>
            </a:r>
            <a:r>
              <a:rPr lang="en-US" dirty="0" smtClean="0"/>
              <a:t>/%D0%EE%EC%E0%ED%F1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общего в романсах </a:t>
            </a:r>
            <a:r>
              <a:rPr lang="ru-RU" dirty="0" err="1" smtClean="0"/>
              <a:t>А.Рубенштейна</a:t>
            </a:r>
            <a:r>
              <a:rPr lang="ru-RU" dirty="0" smtClean="0"/>
              <a:t> и А. Варламова?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43182"/>
            <a:ext cx="4357686" cy="421481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Стихотворение М.Ю.Лермонтова</a:t>
            </a:r>
          </a:p>
          <a:p>
            <a:pPr algn="ctr">
              <a:buNone/>
            </a:pPr>
            <a:r>
              <a:rPr lang="ru-RU" dirty="0" smtClean="0"/>
              <a:t>«Горные вершины»</a:t>
            </a:r>
            <a:endParaRPr lang="ru-RU" dirty="0"/>
          </a:p>
        </p:txBody>
      </p:sp>
      <p:pic>
        <p:nvPicPr>
          <p:cNvPr id="8194" name="Picture 2" descr="http://go2.imgsmail.ru/imgpreview?key=http%3A//ec-dejavu.net/images/l-2/lermontov.jpg&amp;mb=imgdb_preview_4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500174"/>
            <a:ext cx="4572000" cy="535782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6488668"/>
            <a:ext cx="61435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smtClean="0">
                <a:hlinkClick r:id="rId4"/>
              </a:rPr>
              <a:t>ru.wikipedia.org/wiki</a:t>
            </a:r>
            <a:r>
              <a:rPr lang="en-US" dirty="0" smtClean="0"/>
              <a:t>/%D0%EE%EC%E0%ED%F1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4000" dirty="0" smtClean="0"/>
              <a:t>который исполняется при помощи  пения, хореографии и музыки симфонического оркестра, в его основе   литературный драматический </a:t>
            </a:r>
            <a:r>
              <a:rPr lang="ru-RU" dirty="0" smtClean="0"/>
              <a:t>сюжет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10800000" flipV="1">
            <a:off x="500034" y="357166"/>
            <a:ext cx="8229600" cy="114300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i="1" dirty="0" smtClean="0"/>
              <a:t>Опера -</a:t>
            </a:r>
            <a:r>
              <a:rPr lang="ru-RU" sz="4000" dirty="0" smtClean="0"/>
              <a:t> музыкально – сценический спектакль,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5715016"/>
            <a:ext cx="457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http://</a:t>
            </a:r>
            <a:r>
              <a:rPr lang="en-US" sz="1600" dirty="0" smtClean="0">
                <a:hlinkClick r:id="rId2"/>
              </a:rPr>
              <a:t>www.muz-urok.ru/chto_takoe_opera.htm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Оперы М.Глинки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86050" y="6357958"/>
            <a:ext cx="1428760" cy="45719"/>
          </a:xfrm>
        </p:spPr>
        <p:txBody>
          <a:bodyPr>
            <a:normAutofit fontScale="25000" lnSpcReduction="20000"/>
          </a:bodyPr>
          <a:lstStyle/>
          <a:p>
            <a:endParaRPr lang="ru-RU" dirty="0" smtClean="0">
              <a:hlinkClick r:id="rId2" action="ppaction://hlinkfile"/>
            </a:endParaRPr>
          </a:p>
          <a:p>
            <a:endParaRPr lang="ru-RU" dirty="0" smtClean="0">
              <a:hlinkClick r:id="rId2" action="ppaction://hlinkfile"/>
            </a:endParaRPr>
          </a:p>
          <a:p>
            <a:pPr>
              <a:buNone/>
            </a:pPr>
            <a:endParaRPr lang="ru-RU" dirty="0" smtClean="0">
              <a:hlinkClick r:id="rId2" action="ppaction://hlinkfile"/>
            </a:endParaRPr>
          </a:p>
        </p:txBody>
      </p:sp>
      <p:pic>
        <p:nvPicPr>
          <p:cNvPr id="1026" name="Picture 2" descr="C:\Users\Дмитрий\Desktop\i - коп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1214422"/>
            <a:ext cx="4714907" cy="564357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4282" y="2643182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«Руслан и Людмила»</a:t>
            </a:r>
          </a:p>
          <a:p>
            <a:endParaRPr lang="ru-RU" sz="3200" dirty="0" smtClean="0"/>
          </a:p>
          <a:p>
            <a:r>
              <a:rPr lang="ru-RU" sz="3200" dirty="0" smtClean="0"/>
              <a:t>«Иван Сусанин»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655</TotalTime>
  <Words>366</Words>
  <Application>Microsoft Office PowerPoint</Application>
  <PresentationFormat>Экран (4:3)</PresentationFormat>
  <Paragraphs>73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Министерство образования Саратовской области ГАОУДПО Саратовского института повышения квалификации и переподготовки образования Кафедра философии и методологии науки   Зачем музыке нужна литература?    работу выполнила Бойко Татьяна Ивановна учитель музыки МОУ СОШ с.Логиновка Краснокутского района  Саратовской области    </vt:lpstr>
      <vt:lpstr>Аннотация</vt:lpstr>
      <vt:lpstr>Что роднит музыку с литературой?</vt:lpstr>
      <vt:lpstr>Жанры вокальной музыки</vt:lpstr>
      <vt:lpstr>  Песня основной и самый простой жанр вокальной музыки  Песня – душа музыки  </vt:lpstr>
      <vt:lpstr>Романс- камерное вокальное произведение в основе которого  литературный  поэтический текст</vt:lpstr>
      <vt:lpstr>Что общего в романсах А.Рубенштейна и А. Варламова? </vt:lpstr>
      <vt:lpstr> который исполняется при помощи  пения, хореографии и музыки симфонического оркестра, в его основе   литературный драматический сюжет</vt:lpstr>
      <vt:lpstr>Оперы М.Глинки </vt:lpstr>
      <vt:lpstr>Музыкально-сценические произведения</vt:lpstr>
      <vt:lpstr>Балеты П.Чайковского</vt:lpstr>
      <vt:lpstr>Симфонические произведения</vt:lpstr>
      <vt:lpstr>Нужна ли балету и симфонической музыке литература?</vt:lpstr>
      <vt:lpstr>ссылки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 и литература</dc:title>
  <dc:creator>Дмитрий</dc:creator>
  <cp:lastModifiedBy>Дмитрий</cp:lastModifiedBy>
  <cp:revision>86</cp:revision>
  <dcterms:created xsi:type="dcterms:W3CDTF">2013-02-09T10:06:34Z</dcterms:created>
  <dcterms:modified xsi:type="dcterms:W3CDTF">2013-02-19T16:23:27Z</dcterms:modified>
</cp:coreProperties>
</file>