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3" r:id="rId5"/>
    <p:sldId id="259" r:id="rId6"/>
    <p:sldId id="260" r:id="rId7"/>
    <p:sldId id="258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4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9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9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0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1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7F8A-764A-4A2B-81EF-E35EC35AD600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0604-C7C6-455F-9030-878D1705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ather" TargetMode="External"/><Relationship Id="rId2" Type="http://schemas.openxmlformats.org/officeDocument/2006/relationships/hyperlink" Target="https://en.wikipedia.org/wiki/English_langu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iotto_di_Bondo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aphical_perspect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mantic_move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/>
          <a:lstStyle/>
          <a:p>
            <a:r>
              <a:rPr lang="en-US" b="1" dirty="0"/>
              <a:t>Landscape painting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788024" y="2924944"/>
            <a:ext cx="3954234" cy="9044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word "landscape" entered the modern </a:t>
            </a:r>
            <a:r>
              <a:rPr lang="en-US" dirty="0">
                <a:hlinkClick r:id="rId2" tooltip="English language"/>
              </a:rPr>
              <a:t>English language</a:t>
            </a:r>
            <a:r>
              <a:rPr lang="en-US" dirty="0"/>
              <a:t> as </a:t>
            </a:r>
            <a:r>
              <a:rPr lang="en-US" i="1" dirty="0" err="1"/>
              <a:t>landskip</a:t>
            </a:r>
            <a:r>
              <a:rPr lang="en-US" dirty="0"/>
              <a:t> (variously spelt</a:t>
            </a:r>
            <a:r>
              <a:rPr lang="en-US" dirty="0" smtClean="0"/>
              <a:t>). Landscape painting, also known as landscape art, describes  natural scenery such as mountains, valleys, trees, rivers, and forests. It developed at European art in the 17 </a:t>
            </a:r>
            <a:r>
              <a:rPr lang="en-US" dirty="0" err="1" smtClean="0"/>
              <a:t>centure</a:t>
            </a:r>
            <a:r>
              <a:rPr lang="en-US" dirty="0" smtClean="0"/>
              <a:t>. </a:t>
            </a:r>
            <a:r>
              <a:rPr lang="en-US" dirty="0"/>
              <a:t>Sky is almost always included in the view, and </a:t>
            </a:r>
            <a:r>
              <a:rPr lang="en-US" dirty="0">
                <a:hlinkClick r:id="rId3" tooltip="Weather"/>
              </a:rPr>
              <a:t>weather</a:t>
            </a:r>
            <a:r>
              <a:rPr lang="en-US" dirty="0"/>
              <a:t> is often an element of the composition</a:t>
            </a:r>
            <a:r>
              <a:rPr lang="en-US" dirty="0" smtClean="0"/>
              <a:t>. Joachim </a:t>
            </a:r>
            <a:r>
              <a:rPr lang="en-US" dirty="0" err="1" smtClean="0"/>
              <a:t>Patinir</a:t>
            </a:r>
            <a:r>
              <a:rPr lang="en-US" dirty="0" smtClean="0"/>
              <a:t> (1480-1524) He was a Flemish Northern Renaissance history and landscape painter who pioneered the "world landscape" type of view.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40768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4752020" y="3475165"/>
            <a:ext cx="406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Joachim </a:t>
            </a:r>
            <a:r>
              <a:rPr lang="en-US" dirty="0" err="1" smtClean="0"/>
              <a:t>Patinir</a:t>
            </a:r>
            <a:r>
              <a:rPr lang="en-US" dirty="0" smtClean="0"/>
              <a:t> (1480-1524), Landscape with Charon Crossing the Styx, 1515-1524, oil on wood, Prado.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4891"/>
            <a:ext cx="335014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328498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Titian, La </a:t>
            </a:r>
            <a:r>
              <a:rPr lang="en-US" dirty="0" err="1" smtClean="0"/>
              <a:t>Vierge</a:t>
            </a:r>
            <a:r>
              <a:rPr lang="en-US" dirty="0" smtClean="0"/>
              <a:t> au Lapin à la Loupe (The Virgin of the Rabbit), 1530, Louvre, Paris. Idealized Italianate landscape background.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br>
              <a:rPr lang="en-US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4513102"/>
            <a:ext cx="3600400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148064" y="3951493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Ivan </a:t>
            </a:r>
            <a:r>
              <a:rPr lang="en-US" dirty="0" err="1" smtClean="0"/>
              <a:t>Aivazovsky</a:t>
            </a:r>
            <a:r>
              <a:rPr lang="en-US" dirty="0" smtClean="0"/>
              <a:t>, 1863, The Caucasus. Late Romanticism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1462588"/>
            <a:ext cx="3647596" cy="187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836713"/>
            <a:ext cx="379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Camille Pissarro, Lordship Lane Station, c. 1870. Impressionism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4" y="4398496"/>
            <a:ext cx="3672408" cy="227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428997"/>
            <a:ext cx="3971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Paul Cézanne, Mont Sainte-</a:t>
            </a:r>
            <a:r>
              <a:rPr lang="en-US" dirty="0" err="1" smtClean="0"/>
              <a:t>Victoire</a:t>
            </a:r>
            <a:r>
              <a:rPr lang="en-US" dirty="0" smtClean="0"/>
              <a:t>, 1882-1885, Metropolitan Museum of Art. Post-Impressionism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35" y="818539"/>
            <a:ext cx="3956050" cy="225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3105835"/>
            <a:ext cx="395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John Constable, 1821, The Hay </a:t>
            </a:r>
            <a:r>
              <a:rPr lang="en-US" dirty="0" err="1" smtClean="0"/>
              <a:t>Wain</a:t>
            </a:r>
            <a:r>
              <a:rPr lang="en-US" dirty="0" smtClean="0"/>
              <a:t>.  Early Romanticism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/>
              <a:t>The earliest forms of art around the </a:t>
            </a:r>
            <a:r>
              <a:rPr lang="en-US" dirty="0" smtClean="0"/>
              <a:t>world </a:t>
            </a:r>
            <a:r>
              <a:rPr lang="en-US" dirty="0"/>
              <a:t> be called </a:t>
            </a:r>
            <a:r>
              <a:rPr lang="en-US" smtClean="0"/>
              <a:t>landscape.The</a:t>
            </a:r>
            <a:r>
              <a:rPr lang="en-US" dirty="0" smtClean="0"/>
              <a:t> mountains, trees or other natural features are included. The earliest "pure landscapes" with no human figures.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Roman and Chinese traditions typically show grand panoramas of imaginary landscapes, generally backed </a:t>
            </a:r>
            <a:r>
              <a:rPr lang="en-US" dirty="0" smtClean="0"/>
              <a:t>with </a:t>
            </a:r>
            <a:r>
              <a:rPr lang="en-US" dirty="0"/>
              <a:t>mountains – in China often with waterfalls and in Rome often including sea, lakes or rivers.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Isaac </a:t>
            </a:r>
            <a:r>
              <a:rPr lang="en-US" sz="3200" dirty="0" err="1" smtClean="0"/>
              <a:t>Levitan</a:t>
            </a:r>
            <a:r>
              <a:rPr lang="en-US" sz="3200" dirty="0" smtClean="0"/>
              <a:t> and Ivan </a:t>
            </a:r>
            <a:r>
              <a:rPr lang="en-US" sz="3200" dirty="0" err="1" smtClean="0"/>
              <a:t>Shishkin</a:t>
            </a:r>
            <a:r>
              <a:rPr lang="en-US" sz="3200" dirty="0" smtClean="0"/>
              <a:t> opened the beauty of our earth for us. Landscape is a poetry and a musical painting. 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636" y="3752166"/>
            <a:ext cx="4436836" cy="27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310583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Ivan </a:t>
            </a:r>
            <a:r>
              <a:rPr lang="en-US" dirty="0" err="1" smtClean="0"/>
              <a:t>Shishkin</a:t>
            </a:r>
            <a:r>
              <a:rPr lang="en-US" dirty="0" smtClean="0"/>
              <a:t>, Rain in an Oak Forest, 1891, Russian Landscape painter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4342"/>
            <a:ext cx="3672408" cy="262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311" y="3429000"/>
            <a:ext cx="365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Isaac </a:t>
            </a:r>
            <a:r>
              <a:rPr lang="en-US" dirty="0" err="1" smtClean="0"/>
              <a:t>Levitan</a:t>
            </a:r>
            <a:r>
              <a:rPr lang="en-US" dirty="0" smtClean="0"/>
              <a:t>, Above Eternal Peace, 1894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9361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Western </a:t>
            </a:r>
            <a:r>
              <a:rPr lang="en-US" b="1" dirty="0" smtClean="0"/>
              <a:t>tradition</a:t>
            </a:r>
            <a:r>
              <a:rPr lang="en-US" b="1" dirty="0" smtClean="0"/>
              <a:t>. </a:t>
            </a:r>
            <a:r>
              <a:rPr lang="en-US" b="1" dirty="0" smtClean="0"/>
              <a:t>Medieval.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073427"/>
          </a:xfrm>
        </p:spPr>
        <p:txBody>
          <a:bodyPr/>
          <a:lstStyle/>
          <a:p>
            <a:r>
              <a:rPr lang="en-US" dirty="0"/>
              <a:t>During the 14th century </a:t>
            </a:r>
            <a:r>
              <a:rPr lang="en-US" u="sng" dirty="0">
                <a:hlinkClick r:id="rId2" tooltip="Giotto di Bondone"/>
              </a:rPr>
              <a:t>Giotto di </a:t>
            </a:r>
            <a:r>
              <a:rPr lang="en-US" u="sng" dirty="0" err="1">
                <a:hlinkClick r:id="rId2" tooltip="Giotto di Bondone"/>
              </a:rPr>
              <a:t>Bondone</a:t>
            </a:r>
            <a:r>
              <a:rPr lang="en-US" dirty="0"/>
              <a:t> and his followers began to </a:t>
            </a:r>
            <a:r>
              <a:rPr lang="en-US" dirty="0" smtClean="0"/>
              <a:t>study </a:t>
            </a:r>
            <a:r>
              <a:rPr lang="en-US" dirty="0"/>
              <a:t>nature in their work</a:t>
            </a:r>
            <a:r>
              <a:rPr lang="en-US" dirty="0" smtClean="0"/>
              <a:t>, </a:t>
            </a:r>
            <a:r>
              <a:rPr lang="en-US" dirty="0"/>
              <a:t>introducing elements of the landscape as the background setting for the action of the figures in their </a:t>
            </a:r>
            <a:r>
              <a:rPr lang="en-US" dirty="0" smtClean="0"/>
              <a:t>paintings.</a:t>
            </a:r>
          </a:p>
          <a:p>
            <a:r>
              <a:rPr lang="en-US" dirty="0"/>
              <a:t> </a:t>
            </a:r>
            <a:r>
              <a:rPr lang="en-US" dirty="0" smtClean="0"/>
              <a:t>Artists were </a:t>
            </a:r>
            <a:r>
              <a:rPr lang="en-US" dirty="0"/>
              <a:t>often solving the problem by showing a landscape background from over the top of a parapet or </a:t>
            </a:r>
            <a:r>
              <a:rPr lang="en-US" dirty="0" smtClean="0"/>
              <a:t>window or </a:t>
            </a:r>
            <a:r>
              <a:rPr lang="en-US" dirty="0"/>
              <a:t>reproducing effects of </a:t>
            </a:r>
            <a:r>
              <a:rPr lang="en-US" dirty="0" smtClean="0"/>
              <a:t>light.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Renaissance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/>
              <a:t>Landscape backgrounds for various types of painting became increasingly prominent and </a:t>
            </a:r>
            <a:r>
              <a:rPr lang="en-US" dirty="0" err="1"/>
              <a:t>skilful</a:t>
            </a:r>
            <a:r>
              <a:rPr lang="en-US" dirty="0"/>
              <a:t> during the century</a:t>
            </a:r>
            <a:r>
              <a:rPr lang="en-US" dirty="0" smtClean="0"/>
              <a:t>.</a:t>
            </a:r>
          </a:p>
          <a:p>
            <a:r>
              <a:rPr lang="en-US" dirty="0"/>
              <a:t> The Italian </a:t>
            </a:r>
            <a:r>
              <a:rPr lang="en-US" dirty="0" smtClean="0"/>
              <a:t>development </a:t>
            </a:r>
            <a:r>
              <a:rPr lang="en-US" dirty="0"/>
              <a:t>of </a:t>
            </a:r>
            <a:r>
              <a:rPr lang="en-US" dirty="0">
                <a:hlinkClick r:id="rId2" tooltip="Graphical perspective"/>
              </a:rPr>
              <a:t>graphical perspective</a:t>
            </a:r>
            <a:r>
              <a:rPr lang="en-US" dirty="0"/>
              <a:t> was now known all over Europe, which allowed large and complex views to be painted very </a:t>
            </a:r>
            <a:r>
              <a:rPr lang="en-US" dirty="0" smtClean="0"/>
              <a:t>effectively.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17th and 18th centuries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/>
              <a:t>The popularity of exotic landscape scenes can be seen in the success of the </a:t>
            </a:r>
            <a:r>
              <a:rPr lang="en-US" dirty="0" smtClean="0"/>
              <a:t>painter, </a:t>
            </a:r>
            <a:r>
              <a:rPr lang="en-US" dirty="0"/>
              <a:t>who spent the rest of his life painting Brazilian </a:t>
            </a:r>
            <a:r>
              <a:rPr lang="en-US" dirty="0" smtClean="0"/>
              <a:t>landscapes.</a:t>
            </a:r>
          </a:p>
          <a:p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/>
              <a:t> </a:t>
            </a:r>
            <a:r>
              <a:rPr lang="en-US" dirty="0">
                <a:hlinkClick r:id="rId2" tooltip="Romantic movement"/>
              </a:rPr>
              <a:t>Romantic movement</a:t>
            </a:r>
            <a:r>
              <a:rPr lang="en-US" dirty="0"/>
              <a:t> pure landscapes became more common. 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ainted </a:t>
            </a:r>
            <a:r>
              <a:rPr lang="en-US" dirty="0"/>
              <a:t>landscape </a:t>
            </a:r>
            <a:r>
              <a:rPr lang="en-US" dirty="0" err="1"/>
              <a:t>watercolours</a:t>
            </a:r>
            <a:r>
              <a:rPr lang="en-US" dirty="0"/>
              <a:t> </a:t>
            </a:r>
            <a:r>
              <a:rPr lang="en-US" dirty="0" smtClean="0"/>
              <a:t>developed.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19th and 20th centuries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1892"/>
            <a:ext cx="8229600" cy="5134271"/>
          </a:xfrm>
        </p:spPr>
        <p:txBody>
          <a:bodyPr/>
          <a:lstStyle/>
          <a:p>
            <a:r>
              <a:rPr lang="en-US" dirty="0"/>
              <a:t>The Romantic movement intensified the existing interest in landscape art, and remote and wild landscapes, which had been one recurring element in earlier landscape art, now became more prominent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19th century, as other nations </a:t>
            </a:r>
            <a:r>
              <a:rPr lang="en-US" dirty="0" err="1" smtClean="0"/>
              <a:t>bigan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develop </a:t>
            </a:r>
            <a:r>
              <a:rPr lang="en-US" dirty="0"/>
              <a:t>national schools of </a:t>
            </a:r>
            <a:r>
              <a:rPr lang="en-US" dirty="0" smtClean="0"/>
              <a:t>painting.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5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847401" cy="1156990"/>
          </a:xfrm>
        </p:spPr>
        <p:txBody>
          <a:bodyPr/>
          <a:lstStyle/>
          <a:p>
            <a:r>
              <a:rPr lang="en-US" dirty="0" err="1" smtClean="0"/>
              <a:t>Landcape</a:t>
            </a:r>
            <a:r>
              <a:rPr lang="en-US" dirty="0" smtClean="0"/>
              <a:t> painting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375" y="2682081"/>
            <a:ext cx="2381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4476"/>
            <a:ext cx="2669282" cy="29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0630"/>
            <a:ext cx="2637050" cy="31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14747"/>
            <a:ext cx="2381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451858"/>
            <a:ext cx="3316776" cy="221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6565"/>
            <a:ext cx="2794931" cy="2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4" y="4077071"/>
            <a:ext cx="2626326" cy="26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Landscape painting</vt:lpstr>
      <vt:lpstr>History </vt:lpstr>
      <vt:lpstr>History</vt:lpstr>
      <vt:lpstr>Isaac Levitan and Ivan Shishkin opened the beauty of our earth for us. Landscape is a poetry and a musical painting. </vt:lpstr>
      <vt:lpstr>Western tradition. Medieval.  </vt:lpstr>
      <vt:lpstr>Renaissance </vt:lpstr>
      <vt:lpstr>17th and 18th centuries </vt:lpstr>
      <vt:lpstr>19th and 20th centuries </vt:lpstr>
      <vt:lpstr>Landcape painting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painting</dc:title>
  <dc:creator>Наталия</dc:creator>
  <cp:lastModifiedBy>Наталия</cp:lastModifiedBy>
  <cp:revision>25</cp:revision>
  <dcterms:created xsi:type="dcterms:W3CDTF">2014-10-27T20:06:24Z</dcterms:created>
  <dcterms:modified xsi:type="dcterms:W3CDTF">2014-10-27T22:05:42Z</dcterms:modified>
</cp:coreProperties>
</file>