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173" autoAdjust="0"/>
  </p:normalViewPr>
  <p:slideViewPr>
    <p:cSldViewPr>
      <p:cViewPr varScale="1">
        <p:scale>
          <a:sx n="59" d="100"/>
          <a:sy n="59" d="100"/>
        </p:scale>
        <p:origin x="-5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A30B-D59B-46BA-9E14-24B3F6D7E654}" type="datetimeFigureOut">
              <a:rPr lang="ru-RU" smtClean="0"/>
              <a:t>25.11.2014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2CD59-1C91-4F74-A84F-718EFF597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54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59-1C91-4F74-A84F-718EFF597F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551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59-1C91-4F74-A84F-718EFF597F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2CD59-1C91-4F74-A84F-718EFF597F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2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584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48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00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97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8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35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0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1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88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4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49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89ABE-F2DF-4CDA-9377-4C19C6BBA548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8C25-350A-48E7-949C-6207B4513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0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ru.wikipedia.org/wiki/%D0%A0%D0%B5%D0%B0%D0%BB%D0%B8%D0%B7%D0%BC_(%D0%B6%D0%B8%D0%B2%D0%BE%D0%BF%D0%B8%D1%81%D1%8C)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ru.wikipedia.org/wiki/%D0%9C%D0%BE%D0%B4%D0%B5%D1%80%D0%BD%D0%B8%D0%B7%D0%B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ru.wikipedia.org/w/index.php?title=%D0%A4%D0%BE%D1%82%D0%BE%D0%BF%D0%BE%D1%80%D1%82%D1%80%D0%B5%D1%82&amp;action=edit&amp;redlink=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4%D1%80%D0%B5%D0%B2%D0%BD%D0%B5%D0%B5%D0%B3%D0%B8%D0%BF%D0%B5%D1%82%D1%81%D0%BA%D0%B8%D0%B9_%D0%BF%D0%BE%D1%80%D1%82%D1%80%D0%B5%D1%82&amp;action=edit&amp;redlink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/index.php?title=%D0%94%D1%80%D0%B5%D0%B2%D0%BD%D0%B5%D0%B5%D0%B3%D0%B8%D0%BF%D0%B5%D1%82%D1%81%D0%BA%D0%B8%D0%B9_%D0%BF%D0%BE%D1%80%D1%82%D1%80%D0%B5%D1%82&amp;action=edit&amp;redlink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8%D0%BC%D1%81%D0%BA%D0%B8%D0%B9_%D1%81%D0%BA%D1%83%D0%BB%D1%8C%D0%BF%D1%82%D1%83%D1%80%D0%BD%D1%8B%D0%B9_%D0%BF%D0%BE%D1%80%D1%82%D1%80%D0%B5%D1%8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ru.wikipedia.org/wiki/%D0%9F%D0%BE%D1%80%D1%82%D1%80%D0%B5%D1%82_%D0%A1%D1%80%D0%B5%D0%B4%D0%BD%D0%B5%D0%B2%D0%B5%D0%BA%D0%BE%D0%B2%D1%8C%D1%8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u.wikipedia.org/wiki/%D0%9F%D0%BE%D1%80%D1%82%D1%80%D0%B5%D1%82_%D0%B8%D1%82%D0%B0%D0%BB%D1%8C%D1%8F%D0%BD%D1%81%D0%BA%D0%BE%D0%B3%D0%BE_%D0%A0%D0%B5%D0%BD%D0%B5%D1%81%D1%81%D0%B0%D0%BD%D1%81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ru.wikipedia.org/w/index.php?title=%D0%9F%D0%BE%D1%80%D1%82%D1%80%D0%B5%D1%82_%D0%B1%D0%B0%D1%80%D0%BE%D0%BA%D0%BA%D0%BE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ru.wikipedia.org/wiki/%D0%A0%D0%BE%D0%BC%D0%B0%D0%BD%D1%82%D0%B8%D0%B7%D0%B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93%D0%BE%D0%B9%D1%8F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История развития портрета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776864" cy="5040560"/>
          </a:xfrm>
        </p:spPr>
        <p:txBody>
          <a:bodyPr/>
          <a:lstStyle/>
          <a:p>
            <a:r>
              <a:rPr lang="ru-RU" dirty="0" smtClean="0"/>
              <a:t>Презентация выполнена для урока №10   по «Искусству»</a:t>
            </a:r>
            <a:endParaRPr lang="en-US" dirty="0" smtClean="0"/>
          </a:p>
          <a:p>
            <a:r>
              <a:rPr lang="ru-RU" dirty="0" smtClean="0"/>
              <a:t>Учителем английского языка  </a:t>
            </a:r>
          </a:p>
          <a:p>
            <a:r>
              <a:rPr lang="ru-RU" dirty="0" smtClean="0"/>
              <a:t>высшей квалификационной категории </a:t>
            </a:r>
            <a:r>
              <a:rPr lang="ru-RU" dirty="0" err="1" smtClean="0"/>
              <a:t>Комендантовой</a:t>
            </a:r>
            <a:r>
              <a:rPr lang="ru-RU" dirty="0" smtClean="0"/>
              <a:t> Н.Г.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8463"/>
            <a:ext cx="2232248" cy="3107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50874"/>
            <a:ext cx="1869926" cy="255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12" y="3698463"/>
            <a:ext cx="2391968" cy="312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6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7592" cy="3240360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2-я пол.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портрет </a:t>
            </a: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Реализм (живопись)"/>
              </a:rPr>
              <a:t>реализма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сер. XIX века появляется портрет реализма. Ему свойственен интерес к социальной характеристике модели, попытки раскрыть его этику, достоинство, проникнуть в психологию.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Расширяется географический диапазон, возникает ряд портретных национальных школ, множество стилистических направлений, представленных различными творческими индивидуальностями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07832"/>
            <a:ext cx="2335776" cy="328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729"/>
            <a:ext cx="2588255" cy="338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IX. </a:t>
            </a:r>
            <a:r>
              <a:rPr lang="ru-RU" dirty="0" smtClean="0"/>
              <a:t>Портрет </a:t>
            </a:r>
            <a:r>
              <a:rPr lang="ru-RU" dirty="0"/>
              <a:t>в </a:t>
            </a:r>
            <a:r>
              <a:rPr lang="en-US" dirty="0"/>
              <a:t>XX </a:t>
            </a:r>
            <a:r>
              <a:rPr lang="en-US" dirty="0" smtClean="0"/>
              <a:t>– XXI </a:t>
            </a:r>
            <a:r>
              <a:rPr lang="ru-RU" dirty="0" smtClean="0"/>
              <a:t>века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i="1" dirty="0" smtClean="0">
                <a:solidFill>
                  <a:srgbClr val="0070C0"/>
                </a:solidFill>
              </a:rPr>
              <a:t>Портрет </a:t>
            </a:r>
            <a:r>
              <a:rPr lang="ru-RU" i="1" u="sng" dirty="0" smtClean="0">
                <a:solidFill>
                  <a:srgbClr val="0070C0"/>
                </a:solidFill>
                <a:hlinkClick r:id="rId2" tooltip="Модернизм"/>
              </a:rPr>
              <a:t>модернизма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" y="3325178"/>
            <a:ext cx="2273598" cy="353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536960"/>
            <a:ext cx="2597787" cy="329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859340"/>
            <a:ext cx="4302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XX веке портрет, как и все фигуративное искусство, переживает упадок. В жанре проявляются сложные тенденции развития искусства, а также общий кризис понимания человеческой личности. На почве модернизма возникают произведения, номинально считающиеся портретом, но лишенные его специфики. Они подчеркнуто уходят от реального облика модели, сводят её изображение к условной, отвлечённой схеме.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dirty="0"/>
              <a:t>К середине </a:t>
            </a:r>
            <a:r>
              <a:rPr lang="en-US" dirty="0"/>
              <a:t>XX </a:t>
            </a:r>
            <a:r>
              <a:rPr lang="ru-RU" dirty="0" smtClean="0"/>
              <a:t>века</a:t>
            </a:r>
            <a:br>
              <a:rPr lang="ru-RU" dirty="0" smtClean="0"/>
            </a:br>
            <a:r>
              <a:rPr lang="ru-RU" b="1" i="1" dirty="0" smtClean="0">
                <a:solidFill>
                  <a:srgbClr val="0070C0"/>
                </a:solidFill>
              </a:rPr>
              <a:t>Портрет 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r>
              <a:rPr lang="ru-RU" b="1" i="1" dirty="0" smtClean="0">
                <a:solidFill>
                  <a:srgbClr val="0070C0"/>
                </a:solidFill>
              </a:rPr>
              <a:t>реалистический и абстрактный 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76149"/>
            <a:ext cx="2829493" cy="298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67568"/>
            <a:ext cx="2267744" cy="299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5" y="1844824"/>
            <a:ext cx="86409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Одновременно продолжаются поиски новых реалистических средств в портрете. Реалистические традиции продолжают в графике Кете </a:t>
            </a:r>
            <a:r>
              <a:rPr lang="ru-RU" dirty="0" err="1" smtClean="0"/>
              <a:t>Кольвиц</a:t>
            </a:r>
            <a:r>
              <a:rPr lang="ru-RU" dirty="0" smtClean="0"/>
              <a:t> (Германия), в живописи Уильям </a:t>
            </a:r>
            <a:r>
              <a:rPr lang="ru-RU" dirty="0" err="1" smtClean="0"/>
              <a:t>Орпен</a:t>
            </a:r>
            <a:r>
              <a:rPr lang="ru-RU" dirty="0" smtClean="0"/>
              <a:t> (Ирландия), </a:t>
            </a:r>
            <a:r>
              <a:rPr lang="ru-RU" dirty="0" err="1" smtClean="0"/>
              <a:t>О.Джон</a:t>
            </a:r>
            <a:r>
              <a:rPr lang="ru-RU" dirty="0" smtClean="0"/>
              <a:t>, в скульптуре </a:t>
            </a:r>
            <a:r>
              <a:rPr lang="ru-RU" dirty="0" err="1" smtClean="0"/>
              <a:t>Бурдель</a:t>
            </a:r>
            <a:r>
              <a:rPr lang="ru-RU" dirty="0" smtClean="0"/>
              <a:t>, </a:t>
            </a:r>
            <a:r>
              <a:rPr lang="ru-RU" dirty="0" err="1" smtClean="0"/>
              <a:t>Аристид</a:t>
            </a:r>
            <a:r>
              <a:rPr lang="ru-RU" dirty="0" smtClean="0"/>
              <a:t> </a:t>
            </a:r>
            <a:r>
              <a:rPr lang="ru-RU" dirty="0" err="1" smtClean="0"/>
              <a:t>Майоль</a:t>
            </a:r>
            <a:r>
              <a:rPr lang="ru-RU" dirty="0" smtClean="0"/>
              <a:t>, Шарль </a:t>
            </a:r>
            <a:r>
              <a:rPr lang="ru-RU" dirty="0" err="1" smtClean="0"/>
              <a:t>Деспио</a:t>
            </a:r>
            <a:r>
              <a:rPr lang="ru-RU" dirty="0" smtClean="0"/>
              <a:t>. В портретном творчестве крупнейших западноевропейских мастеров XX века (Пикассо, Матисс, </a:t>
            </a:r>
            <a:r>
              <a:rPr lang="ru-RU" dirty="0" err="1" smtClean="0"/>
              <a:t>Андрэ</a:t>
            </a:r>
            <a:r>
              <a:rPr lang="ru-RU" dirty="0" smtClean="0"/>
              <a:t> Дерен, Жорж </a:t>
            </a:r>
            <a:r>
              <a:rPr lang="ru-RU" dirty="0" err="1" smtClean="0"/>
              <a:t>Руо</a:t>
            </a:r>
            <a:r>
              <a:rPr lang="ru-RU" dirty="0" smtClean="0"/>
              <a:t>, Модильяни во Франции, Жорж </a:t>
            </a:r>
            <a:r>
              <a:rPr lang="ru-RU" dirty="0" err="1" smtClean="0"/>
              <a:t>Грос</a:t>
            </a:r>
            <a:r>
              <a:rPr lang="ru-RU" dirty="0" smtClean="0"/>
              <a:t>, Отто </a:t>
            </a:r>
            <a:r>
              <a:rPr lang="ru-RU" dirty="0" err="1" smtClean="0"/>
              <a:t>Дикс</a:t>
            </a:r>
            <a:r>
              <a:rPr lang="ru-RU" dirty="0" smtClean="0"/>
              <a:t>, Эрнст </a:t>
            </a:r>
            <a:r>
              <a:rPr lang="ru-RU" dirty="0" err="1" smtClean="0"/>
              <a:t>Барлах</a:t>
            </a:r>
            <a:r>
              <a:rPr lang="ru-RU" dirty="0" smtClean="0"/>
              <a:t> в Германии, Оскар </a:t>
            </a:r>
            <a:r>
              <a:rPr lang="ru-RU" dirty="0" err="1" smtClean="0"/>
              <a:t>Кокошка</a:t>
            </a:r>
            <a:r>
              <a:rPr lang="ru-RU" dirty="0" smtClean="0"/>
              <a:t> в Австрии) сосуществуют, порой сталкиваясь, противоречивые идейно-художественные тенденции.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18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Жанр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r>
              <a:rPr lang="ru-RU" b="1" i="1" u="sng" dirty="0">
                <a:solidFill>
                  <a:srgbClr val="0070C0"/>
                </a:solidFill>
                <a:hlinkClick r:id="rId2" tooltip="Фотопортрет (страница отсутствует)"/>
              </a:rPr>
              <a:t>фотопортрета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5950"/>
            <a:ext cx="3312368" cy="425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1920" y="1772816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 жанр фотопортрета достигает вершин и привлекает огромное количество мастеров жанра. В частности, нишу реалистичного портрета занимают теперь обложки журналов вроде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Esquire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украшенные изображениями знаменитых современников.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1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3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Древний Египет</a:t>
            </a:r>
            <a:br>
              <a:rPr lang="ru-RU" dirty="0" smtClean="0"/>
            </a:br>
            <a:r>
              <a:rPr lang="ru-RU" dirty="0" smtClean="0"/>
              <a:t>(14 век до нашей эры)</a:t>
            </a:r>
            <a:br>
              <a:rPr lang="ru-RU" dirty="0" smtClean="0"/>
            </a:br>
            <a:r>
              <a:rPr lang="ru-RU" b="1" i="1" dirty="0">
                <a:hlinkClick r:id="rId3" tooltip="Древнеегипетский портрет (страница отсутствует)"/>
              </a:rPr>
              <a:t>Древнеегипетский портрет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" y="2876874"/>
            <a:ext cx="284451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7" y="2348880"/>
            <a:ext cx="61573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портрета в египетском искусстве было обусловлено культовыми, религиозно-магическими задачами. Существовала необходимость «дублирования» модели (то есть портрет был двойником умершего в загробной жизни). Поэтому на канонический тип изображения (воплощающий нечто неизменное) проецировались собственно индивидуальные черты модели. Чем более портрет походил на модель, тем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гарантированней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связь между каменным изображением и собственно усопшим.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5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II. </a:t>
            </a:r>
            <a:r>
              <a:rPr lang="ru-RU" dirty="0" smtClean="0"/>
              <a:t>Древняя Греция</a:t>
            </a:r>
            <a:br>
              <a:rPr lang="ru-RU" dirty="0" smtClean="0"/>
            </a:br>
            <a:r>
              <a:rPr lang="ru-RU" dirty="0" smtClean="0"/>
              <a:t>(5 век до нашей эры)</a:t>
            </a:r>
            <a:br>
              <a:rPr lang="ru-RU" dirty="0" smtClean="0"/>
            </a:br>
            <a:r>
              <a:rPr lang="ru-RU" b="1" i="1" dirty="0" smtClean="0">
                <a:hlinkClick r:id="rId3" tooltip="Древнеегипетский портрет (страница отсутствует)"/>
              </a:rPr>
              <a:t>Древнегреческий </a:t>
            </a:r>
            <a:r>
              <a:rPr lang="ru-RU" b="1" i="1" dirty="0">
                <a:hlinkClick r:id="rId3" tooltip="Древнеегипетский портрет (страница отсутствует)"/>
              </a:rPr>
              <a:t>портрет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3717032"/>
            <a:ext cx="2350747" cy="312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68544"/>
            <a:ext cx="2365628" cy="35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39752" y="1628799"/>
            <a:ext cx="43924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древних греков долгое время портрета в строгом смысле слова не существовало. У них был обычай награждать победителей спортивных игр постановкой их статуй в публичных местах, однако это были идеальные фигуры атлетов, которые изображали их лишь в общих чертах, идеализированно, и были выполнены по идеальному канону красоты. Эллинские республики даже запрещали общественным деятелям и частным лицам заказывать свои реалистические портреты, считая, что они могут развить в гражданах тщеславие и противоречат принципу равенства между ними. В эпоху классики создаются обобщённые, идеализированные скульптурные портреты поэтов, философов, общественных деятелей.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77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III. </a:t>
            </a:r>
            <a:r>
              <a:rPr lang="ru-RU" dirty="0"/>
              <a:t>Древний </a:t>
            </a:r>
            <a:r>
              <a:rPr lang="ru-RU" dirty="0" smtClean="0"/>
              <a:t>Рим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(1век до нашей эры-2век нашей эры)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u="sng" dirty="0">
                <a:hlinkClick r:id="rId3" tooltip="Римский скульптурный портрет"/>
              </a:rPr>
              <a:t>Римский скульптурный портрет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1979712" cy="296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341341"/>
            <a:ext cx="1800200" cy="32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1772816"/>
            <a:ext cx="4878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древнеримского портрета было связано с усилением интереса к конкретному человеку (в отличие от интереса к человеку вообще в искусстве Древней Греции), с расширением круга портретируемых. В основе художественной структуры древнеримского портрета — чёткая и скрупулёзная передача неповторимых черт модели при соблюдении единства индивидуального и типического. римский скульптурный портрет оказался максимально натуралистичным и до сих пор считается одним из наиболее реалистичных образцов жанра за всю историю искусства. Древние римляне обладали такой верой в себя, что считали человека достойным уважения в том виде, какой он есть, без приукрашивания и идеализации, без сокрытия следов старения и физических недостатков.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13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IV.</a:t>
            </a:r>
            <a:r>
              <a:rPr lang="en-US" b="1" dirty="0" smtClean="0"/>
              <a:t> </a:t>
            </a:r>
            <a:r>
              <a:rPr lang="ru-RU" dirty="0" smtClean="0"/>
              <a:t>Средневековье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(</a:t>
            </a:r>
            <a:r>
              <a:rPr lang="ru-RU" dirty="0" smtClean="0"/>
              <a:t>3 - 4 века нашей эры)</a:t>
            </a:r>
            <a:br>
              <a:rPr lang="ru-RU" dirty="0" smtClean="0"/>
            </a:br>
            <a:r>
              <a:rPr lang="ru-RU" b="1" i="1" dirty="0">
                <a:hlinkClick r:id="rId2" tooltip="Портрет Средневековья"/>
              </a:rPr>
              <a:t>Портрет Средневековья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3"/>
            <a:ext cx="2736304" cy="378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204864"/>
            <a:ext cx="55446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следующее тысячелетие Европа не дает качественных образцов портрета. Происходит полный упадок жанра. Средневековая культура была сосредоточена на борьбе спиритуалистических и стихийно-материалистических тенденций, что наложило на развитие портрета особый отпечаток. Средневековый художник, ограниченный строгими церковными канонами, редко обращался к портрету. Личностное начало в его понимании растворялось в религиозной соборности. В период Средневековья реалистический, натуралистический портрет встречается очень редко. Упрощенные и стандартизованные черты изображенного персонажа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9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V. </a:t>
            </a:r>
            <a:r>
              <a:rPr lang="ru-RU" dirty="0" smtClean="0"/>
              <a:t>Эпоха Возрождения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(</a:t>
            </a:r>
            <a:r>
              <a:rPr lang="ru-RU" dirty="0" smtClean="0"/>
              <a:t>16 век)</a:t>
            </a:r>
            <a:br>
              <a:rPr lang="ru-RU" dirty="0" smtClean="0"/>
            </a:br>
            <a:r>
              <a:rPr lang="ru-RU" b="1" i="1" u="sng" dirty="0">
                <a:hlinkClick r:id="rId2" tooltip="Портрет итальянского Ренессанса"/>
              </a:rPr>
              <a:t>Портрет </a:t>
            </a:r>
            <a:r>
              <a:rPr lang="ru-RU" b="1" i="1" u="sng" dirty="0" smtClean="0">
                <a:hlinkClick r:id="rId2" tooltip="Портрет итальянского Ренессанса"/>
              </a:rPr>
              <a:t>итальянского Ренессанса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2392671" cy="290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54" y="3717032"/>
            <a:ext cx="218424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492896"/>
            <a:ext cx="42964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Перелом в портретном искусстве, которое снова вышло на видные позиции, наступил в эпоху Ренессанса. Он был связан с изменением идеологии эпохи. Ренессансный человек был полон гуманистического реализма, то есть он ослабил путы религии и уверовал в силу личности, стал считать себя мерой всех вещей — и поэтому он вышел на первый план в искусстве.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5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VI. </a:t>
            </a:r>
            <a:r>
              <a:rPr lang="ru-RU" dirty="0" smtClean="0"/>
              <a:t>Портрет </a:t>
            </a:r>
            <a:r>
              <a:rPr lang="en-US" dirty="0"/>
              <a:t>XVII </a:t>
            </a:r>
            <a:r>
              <a:rPr lang="ru-RU" dirty="0"/>
              <a:t>века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hlinkClick r:id="rId2" tooltip="Портрет барокко (страница отсутствует)"/>
              </a:rPr>
              <a:t>Портрет барокко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3933056"/>
            <a:ext cx="364840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432" y="3933057"/>
            <a:ext cx="2537048" cy="28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3605" y="1988840"/>
            <a:ext cx="6390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XVII веке высшие достижения в жанре портрета были созданы наследниками нидерландской живописи. К этому времени она разделилась на две самостоятельные ветви — фламандскую и голландскую школы. Для художников этих школ портрет приобретал все большее и большее значение, а техника значительно совершенствовалась.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VII. </a:t>
            </a:r>
            <a:r>
              <a:rPr lang="ru-RU" dirty="0" smtClean="0"/>
              <a:t>Портрет </a:t>
            </a:r>
            <a:r>
              <a:rPr lang="en-US" dirty="0"/>
              <a:t>XVIII </a:t>
            </a:r>
            <a:r>
              <a:rPr lang="ru-RU" dirty="0"/>
              <a:t>века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70C0"/>
                </a:solidFill>
              </a:rPr>
              <a:t>П</a:t>
            </a:r>
            <a:r>
              <a:rPr lang="ru-RU" b="1" i="1" dirty="0" smtClean="0">
                <a:solidFill>
                  <a:srgbClr val="0070C0"/>
                </a:solidFill>
              </a:rPr>
              <a:t>ридворно-аристократический портрет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4" y="3766923"/>
            <a:ext cx="2340052" cy="311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058" y="3573016"/>
            <a:ext cx="2284941" cy="325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2060848"/>
            <a:ext cx="4337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исходом XVII века манерность и условность, водворившиеся во всех видах живописи, помешали портрету удержаться на достигнутой им высоте. Жанр деградировал и был отодвинут на второй план как в живописи, так и в скульптуре. Достижения реалистического портрета предаются забвению. Заказчик — как аристократ, так и буржуа требует от художника безоговорочной лести. В работах появляется приторная сентиментальность, холодная театральность, условная репрезентативность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49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VIII. </a:t>
            </a:r>
            <a:r>
              <a:rPr lang="ru-RU" dirty="0" smtClean="0"/>
              <a:t>Портрет </a:t>
            </a:r>
            <a:r>
              <a:rPr lang="en-US" dirty="0"/>
              <a:t>XIX </a:t>
            </a:r>
            <a:r>
              <a:rPr lang="ru-RU" dirty="0"/>
              <a:t>века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70C0"/>
                </a:solidFill>
              </a:rPr>
              <a:t>Э</a:t>
            </a:r>
            <a:r>
              <a:rPr lang="ru-RU" b="1" i="1" dirty="0" smtClean="0">
                <a:solidFill>
                  <a:srgbClr val="0070C0"/>
                </a:solidFill>
              </a:rPr>
              <a:t>поха</a:t>
            </a:r>
            <a:r>
              <a:rPr lang="ru-RU" b="1" i="1" dirty="0">
                <a:solidFill>
                  <a:srgbClr val="0070C0"/>
                </a:solidFill>
              </a:rPr>
              <a:t> </a:t>
            </a:r>
            <a:r>
              <a:rPr lang="ru-RU" b="1" i="1" u="sng" dirty="0">
                <a:solidFill>
                  <a:srgbClr val="0070C0"/>
                </a:solidFill>
                <a:hlinkClick r:id="rId2" tooltip="Романтизм"/>
              </a:rPr>
              <a:t>романтизма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04767"/>
            <a:ext cx="2304256" cy="331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07279"/>
            <a:ext cx="2880320" cy="341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" y="1412776"/>
            <a:ext cx="89523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портрета в XIX веке предопределила Великая Французская революция, которая способствовала решению новых задач в этом жанре. В искусстве довлеющим становится новый стиль — классицизм, и поэтому портрет теряет пышность и слащавость работ XVIII века и становится более строгим и холодным.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эпохи 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 tooltip="Романтизм"/>
              </a:rPr>
              <a:t>романтизма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способствовало проникновению в портрет острого реализма. В нём появляется критическая линия. Выдающимся мастером этого периода считается испанец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 tooltip="Гойя"/>
              </a:rPr>
              <a:t>Гойя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2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825</Words>
  <Application>Microsoft Office PowerPoint</Application>
  <PresentationFormat>Экран (4:3)</PresentationFormat>
  <Paragraphs>30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История развития портрета</vt:lpstr>
      <vt:lpstr>I. Древний Египет (14 век до нашей эры) Древнеегипетский портрет </vt:lpstr>
      <vt:lpstr>II. Древняя Греция (5 век до нашей эры) Древнегреческий портрет</vt:lpstr>
      <vt:lpstr>III. Древний Рим (1век до нашей эры-2век нашей эры) Римский скульптурный портрет</vt:lpstr>
      <vt:lpstr>IV. Средневековье (3 - 4 века нашей эры) Портрет Средневековья</vt:lpstr>
      <vt:lpstr>V. Эпоха Возрождения (16 век) Портрет итальянского Ренессанса</vt:lpstr>
      <vt:lpstr>VI. Портрет XVII века Портрет барокко</vt:lpstr>
      <vt:lpstr>VII. Портрет XVIII века Придворно-аристократический портрет</vt:lpstr>
      <vt:lpstr>VIII. Портрет XIX века Эпоха романтизма</vt:lpstr>
      <vt:lpstr>2-я пол. XIX века  портрет реализма  Начиная с сер. XIX века появляется портрет реализма. Ему свойственен интерес к социальной характеристике модели, попытки раскрыть его этику, достоинство, проникнуть в психологию. Расширяется географический диапазон, возникает ряд портретных национальных школ, множество стилистических направлений, представленных различными творческими индивидуальностями</vt:lpstr>
      <vt:lpstr>IX. Портрет в XX – XXI века Портрет модернизма</vt:lpstr>
      <vt:lpstr>К середине XX века Портрет  реалистический и абстрактный </vt:lpstr>
      <vt:lpstr>Жанр фотопортрета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history of development of the portret</dc:title>
  <dc:creator>Наталия</dc:creator>
  <cp:lastModifiedBy>Наталия</cp:lastModifiedBy>
  <cp:revision>59</cp:revision>
  <dcterms:created xsi:type="dcterms:W3CDTF">2014-11-24T19:32:43Z</dcterms:created>
  <dcterms:modified xsi:type="dcterms:W3CDTF">2014-11-24T21:46:11Z</dcterms:modified>
</cp:coreProperties>
</file>