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E10D34-2BF4-4C9D-8B0D-A9751B66A5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0D74D-4B52-4E78-A802-237CC98E8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359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C8393-F4A3-4F2B-AD04-B543CA71E7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6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F812-555F-4C2C-8A83-21E4624BB2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392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DE4E-3F67-4185-9B50-E4E053F258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0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994A-1E51-4F5D-8327-6969BBC9A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5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3F24-CE4F-4D4D-9A82-8CA0978EA7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34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CA14E-47AA-4032-B63C-C2CCE7ABF5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32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2438-2252-4AA5-8EAA-2DA7DCB76E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324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6016B-6014-4874-B309-FAF27AACD7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82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0CE7-7C53-4653-B809-EAD5A0BF2C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69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fld id="{376A531F-18F7-46A6-AEFA-315431AF82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Политические режимы.</a:t>
            </a:r>
            <a:br>
              <a:rPr lang="ru-RU" dirty="0" smtClean="0"/>
            </a:br>
            <a:r>
              <a:rPr lang="ru-RU" dirty="0" smtClean="0"/>
              <a:t>Гражданское общество и правовое государство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</a:t>
            </a:r>
          </a:p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88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правового государства: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Верховенство закона;</a:t>
            </a:r>
          </a:p>
          <a:p>
            <a:r>
              <a:rPr lang="ru-RU" dirty="0" smtClean="0"/>
              <a:t>Равенство всех граждан перед законом;</a:t>
            </a:r>
          </a:p>
          <a:p>
            <a:r>
              <a:rPr lang="ru-RU" dirty="0" smtClean="0"/>
              <a:t>Принцип разделения властей;</a:t>
            </a:r>
          </a:p>
          <a:p>
            <a:r>
              <a:rPr lang="ru-RU" dirty="0" smtClean="0"/>
              <a:t>Судебная защита прав граждан и взаимная ответственность государства и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01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Что такое политический режим? Чем он отличается от формы правления?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 классифицируются политические режимы?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Приведите примеры авторитарных режимов;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Приведите примеры диктаторских режимов, дайте их характеристику;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Дайте характеристику парламентскому режиму;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Дайте определение гражданского общества;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Что такое гражданство и в чем оно выражается на практике?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Можно ли назвать гражданским современное российское общество.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962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над основными понятиями: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Политический режим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Авторитарный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Парламент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Гражданское общество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Гражданство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Тоталитаризм</a:t>
            </a:r>
          </a:p>
        </p:txBody>
      </p:sp>
    </p:spTree>
    <p:extLst>
      <p:ext uri="{BB962C8B-B14F-4D97-AF65-F5344CB8AC3E}">
        <p14:creationId xmlns:p14="http://schemas.microsoft.com/office/powerpoint/2010/main" val="3560478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§5-6, вопросы, </a:t>
            </a:r>
            <a:r>
              <a:rPr lang="ru-RU" smtClean="0"/>
              <a:t>выполнить практикум.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22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138138"/>
          </a:xfrm>
        </p:spPr>
        <p:txBody>
          <a:bodyPr/>
          <a:lstStyle/>
          <a:p>
            <a:r>
              <a:rPr lang="ru-RU" dirty="0" smtClean="0"/>
              <a:t>Проверка домашнего задания: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50378"/>
              </p:ext>
            </p:extLst>
          </p:nvPr>
        </p:nvGraphicFramePr>
        <p:xfrm>
          <a:off x="107504" y="1600200"/>
          <a:ext cx="8784976" cy="5076056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7083156"/>
                <a:gridCol w="1701820"/>
              </a:tblGrid>
              <a:tr h="6046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1. Одна из форм управления государством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А. Унитарное государство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 Это единое, политически однородное государство, с единой конституцией, судебно-правовой системой, гражданством, состоящее из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административно-территориальных единиц.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Б. Олигархия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 Это постоянный союз суверенных государств. Пример – ОАЭ, Швейцария.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В. Федерация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4. Это устойчивый союз государств, самостоятельных только в пределах компетенции, распределенных между ними и центральной властью федеральной конституцией. Пример – США, ФРГ, РФ.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Г. Абсолютная монархия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5. Форма правления, при которой вся власть принадлежит одному лицу, состоящему во главе монархии, - монарху.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Д.  Конфедерация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7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pPr algn="l"/>
            <a:r>
              <a:rPr lang="ru-RU" sz="3600" dirty="0" smtClean="0"/>
              <a:t>	Признание человеком свободным лицом составляет величайший шаг в историческом движении гражданской жизни; оно обозначает ту ступень, на которой гражданский порядок становится истинно человеческим.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5661248"/>
            <a:ext cx="2592288" cy="7920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Б. Чичерин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8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Политические режимы.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Гражданское общество.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Правовое государство.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83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Политический режим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система методов осуществления государственной власти, соотношение официальных конституционных и правовых форм с реальной политической жизнью.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20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Политические режимы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80559" y="1628800"/>
            <a:ext cx="3312368" cy="936104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Демократические</a:t>
            </a:r>
            <a:endParaRPr lang="ru-RU" sz="2400" kern="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49322" y="1628800"/>
            <a:ext cx="3456384" cy="936104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Недемократические</a:t>
            </a:r>
            <a:endParaRPr lang="ru-RU" sz="2400" kern="0" dirty="0"/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flipH="1">
            <a:off x="2536743" y="1412776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5597394" y="1412776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31640" y="2605669"/>
            <a:ext cx="0" cy="563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72847" y="2587588"/>
            <a:ext cx="0" cy="5813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88024" y="2605669"/>
            <a:ext cx="626198" cy="565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47997" y="2605827"/>
            <a:ext cx="10395" cy="586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876827" y="2605827"/>
            <a:ext cx="182111" cy="5658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271958" y="2577037"/>
            <a:ext cx="548514" cy="552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596336" y="2587588"/>
            <a:ext cx="128951" cy="5581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611560" y="3153587"/>
            <a:ext cx="1137828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Либерально-демократический</a:t>
            </a:r>
            <a:endParaRPr lang="ru-RU" sz="2400" kern="0" dirty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2873642" y="3153587"/>
            <a:ext cx="1137828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Парламентский</a:t>
            </a:r>
            <a:endParaRPr lang="ru-RU" sz="2400" kern="0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633031" y="3129640"/>
            <a:ext cx="632581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Деспотический</a:t>
            </a:r>
            <a:endParaRPr lang="ru-RU" sz="2400" kern="0" dirty="0"/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542101" y="3192267"/>
            <a:ext cx="632581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Тоталитарный</a:t>
            </a:r>
            <a:endParaRPr lang="ru-RU" sz="2400" kern="0" dirty="0"/>
          </a:p>
        </p:txBody>
      </p:sp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5595602" y="3143507"/>
            <a:ext cx="632581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Тиранический</a:t>
            </a:r>
            <a:endParaRPr lang="ru-RU" sz="2400" kern="0" dirty="0"/>
          </a:p>
        </p:txBody>
      </p:sp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8380742" y="3153587"/>
            <a:ext cx="632581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Авторитарный</a:t>
            </a:r>
            <a:endParaRPr lang="ru-RU" sz="2400" kern="0" dirty="0"/>
          </a:p>
        </p:txBody>
      </p:sp>
      <p:sp>
        <p:nvSpPr>
          <p:cNvPr id="39" name="Заголовок 1"/>
          <p:cNvSpPr txBox="1">
            <a:spLocks/>
          </p:cNvSpPr>
          <p:nvPr/>
        </p:nvSpPr>
        <p:spPr bwMode="auto">
          <a:xfrm>
            <a:off x="7408996" y="3153587"/>
            <a:ext cx="632581" cy="324036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A50021"/>
                </a:solidFill>
                <a:latin typeface="Century Gothic" pitchFamily="34" charset="0"/>
              </a:defRPr>
            </a:lvl9pPr>
          </a:lstStyle>
          <a:p>
            <a:r>
              <a:rPr lang="ru-RU" sz="2400" kern="0" dirty="0" smtClean="0"/>
              <a:t>Фашистский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34838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Что необходимо обычному человеку, обывателю от общества?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467544" y="2996952"/>
            <a:ext cx="8229600" cy="1296144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ru-RU" sz="2400" kern="0" dirty="0" smtClean="0"/>
              <a:t>… порядок, безопасность, материальное благополучие, реальная свобода, определенный уровень культуры, уважение к себе, работа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121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Гражданское общество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это неконтролируемая государством сфера жизни граждан страны. Оно является продуктом свободного рынка и демократии.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4572000" y="3861049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Объект 2"/>
          <p:cNvSpPr txBox="1">
            <a:spLocks/>
          </p:cNvSpPr>
          <p:nvPr/>
        </p:nvSpPr>
        <p:spPr bwMode="auto">
          <a:xfrm>
            <a:off x="4031450" y="4365104"/>
            <a:ext cx="1081100" cy="2360475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kern="0" dirty="0" smtClean="0"/>
              <a:t>Экономические отношения</a:t>
            </a:r>
            <a:endParaRPr lang="ru-RU" sz="2000" kern="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67544" y="4365104"/>
            <a:ext cx="1081100" cy="2360475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kern="0" dirty="0" smtClean="0"/>
              <a:t>Религиозные отношения</a:t>
            </a:r>
            <a:endParaRPr lang="ru-RU" sz="2000" kern="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2195736" y="4365104"/>
            <a:ext cx="1081100" cy="2360475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kern="0" dirty="0" smtClean="0"/>
              <a:t>Правовые отношения</a:t>
            </a:r>
            <a:endParaRPr lang="ru-RU" sz="2000" kern="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5868144" y="4365104"/>
            <a:ext cx="1081100" cy="2360475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kern="0" dirty="0" smtClean="0"/>
              <a:t>Нравственные отношения</a:t>
            </a:r>
            <a:endParaRPr lang="ru-RU" sz="2000" kern="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7596336" y="4365104"/>
            <a:ext cx="1081100" cy="2360475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kern="0" dirty="0" smtClean="0"/>
              <a:t>Политические отношения</a:t>
            </a:r>
            <a:endParaRPr lang="ru-RU" sz="2000" kern="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136886" y="3861049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08694" y="3917264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36286" y="3861049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115616" y="3861049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96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государство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государство, где власть ограничена законом, правом, в котором выражается власть народа. Идея правового государства – одно из ценнейших достижений общественных наук.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509428"/>
      </p:ext>
    </p:extLst>
  </p:cSld>
  <p:clrMapOvr>
    <a:masterClrMapping/>
  </p:clrMapOvr>
</p:sld>
</file>

<file path=ppt/theme/theme1.xml><?xml version="1.0" encoding="utf-8"?>
<a:theme xmlns:a="http://schemas.openxmlformats.org/drawingml/2006/main" name="Red Map">
  <a:themeElements>
    <a:clrScheme name="Тема Offic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Map</Template>
  <TotalTime>140</TotalTime>
  <Words>374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Red Map</vt:lpstr>
      <vt:lpstr>Политические режимы. Гражданское общество и правовое государство</vt:lpstr>
      <vt:lpstr>Проверка домашнего задания:</vt:lpstr>
      <vt:lpstr> Признание человеком свободным лицом составляет величайший шаг в историческом движении гражданской жизни; оно обозначает ту ступень, на которой гражданский порядок становится истинно человеческим.</vt:lpstr>
      <vt:lpstr>План урока:</vt:lpstr>
      <vt:lpstr>Политический режим - </vt:lpstr>
      <vt:lpstr>Политические режимы</vt:lpstr>
      <vt:lpstr>Проблема:</vt:lpstr>
      <vt:lpstr>Гражданское общество - </vt:lpstr>
      <vt:lpstr>Правовое государство - </vt:lpstr>
      <vt:lpstr>Признаки правового государства:</vt:lpstr>
      <vt:lpstr>Вопросы для обсуждения:</vt:lpstr>
      <vt:lpstr>Работа над основными понятиями: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режимы. Гражданское общество и правовое государство</dc:title>
  <dc:creator>user</dc:creator>
  <cp:lastModifiedBy>user</cp:lastModifiedBy>
  <cp:revision>9</cp:revision>
  <dcterms:created xsi:type="dcterms:W3CDTF">2013-09-23T13:45:09Z</dcterms:created>
  <dcterms:modified xsi:type="dcterms:W3CDTF">2013-09-30T13:24:02Z</dcterms:modified>
</cp:coreProperties>
</file>