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81" r:id="rId6"/>
    <p:sldId id="279" r:id="rId7"/>
    <p:sldId id="274" r:id="rId8"/>
    <p:sldId id="275" r:id="rId9"/>
    <p:sldId id="277" r:id="rId10"/>
    <p:sldId id="282" r:id="rId11"/>
    <p:sldId id="278" r:id="rId12"/>
    <p:sldId id="283" r:id="rId13"/>
    <p:sldId id="291" r:id="rId14"/>
    <p:sldId id="292" r:id="rId15"/>
    <p:sldId id="298" r:id="rId16"/>
    <p:sldId id="284" r:id="rId17"/>
    <p:sldId id="287" r:id="rId18"/>
    <p:sldId id="297" r:id="rId19"/>
    <p:sldId id="288" r:id="rId20"/>
    <p:sldId id="293" r:id="rId21"/>
    <p:sldId id="300" r:id="rId22"/>
    <p:sldId id="289" r:id="rId23"/>
    <p:sldId id="29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0563" autoAdjust="0"/>
    <p:restoredTop sz="93692" autoAdjust="0"/>
  </p:normalViewPr>
  <p:slideViewPr>
    <p:cSldViewPr>
      <p:cViewPr varScale="1">
        <p:scale>
          <a:sx n="74" d="100"/>
          <a:sy n="74" d="100"/>
        </p:scale>
        <p:origin x="-7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5BD-9994-4A0D-88EA-45FD73D3DF79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7DEF-DBD6-44CA-9AFD-840436C74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5BD-9994-4A0D-88EA-45FD73D3DF79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7DEF-DBD6-44CA-9AFD-840436C74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5BD-9994-4A0D-88EA-45FD73D3DF79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7DEF-DBD6-44CA-9AFD-840436C74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5BD-9994-4A0D-88EA-45FD73D3DF79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7DEF-DBD6-44CA-9AFD-840436C74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5BD-9994-4A0D-88EA-45FD73D3DF79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7DEF-DBD6-44CA-9AFD-840436C74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5BD-9994-4A0D-88EA-45FD73D3DF79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7DEF-DBD6-44CA-9AFD-840436C74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5BD-9994-4A0D-88EA-45FD73D3DF79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7DEF-DBD6-44CA-9AFD-840436C74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5BD-9994-4A0D-88EA-45FD73D3DF79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7DEF-DBD6-44CA-9AFD-840436C74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5BD-9994-4A0D-88EA-45FD73D3DF79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7DEF-DBD6-44CA-9AFD-840436C74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5BD-9994-4A0D-88EA-45FD73D3DF79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7DEF-DBD6-44CA-9AFD-840436C74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5BD-9994-4A0D-88EA-45FD73D3DF79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7DEF-DBD6-44CA-9AFD-840436C74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855BD-9994-4A0D-88EA-45FD73D3DF79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57DEF-DBD6-44CA-9AFD-840436C74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1071546"/>
            <a:ext cx="821537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Arial Black" pitchFamily="34" charset="0"/>
                <a:cs typeface="Segoe UI" pitchFamily="34" charset="0"/>
              </a:rPr>
              <a:t>НАГЛЯДНОСТЬ КАК СРЕДСТВО ПОВЫШЕНИЯ ПОЗНАВАТЕЛЬНОЙ АКТИВНОСТИ</a:t>
            </a:r>
            <a:endParaRPr lang="en-US" sz="3200" b="1" i="1" dirty="0" smtClean="0">
              <a:solidFill>
                <a:schemeClr val="bg1"/>
              </a:solidFill>
              <a:latin typeface="Arial Black" pitchFamily="34" charset="0"/>
              <a:cs typeface="Segoe UI" pitchFamily="34" charset="0"/>
            </a:endParaRPr>
          </a:p>
          <a:p>
            <a:pPr algn="ctr"/>
            <a:endParaRPr lang="en-US" sz="3200" b="1" i="1" dirty="0" smtClean="0">
              <a:solidFill>
                <a:schemeClr val="bg1"/>
              </a:solidFill>
              <a:latin typeface="Arial Black" pitchFamily="34" charset="0"/>
              <a:cs typeface="Segoe UI" pitchFamily="34" charset="0"/>
            </a:endParaRPr>
          </a:p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</a:p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Выполнила воспитатель</a:t>
            </a:r>
          </a:p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ГС(к)ОШИ №6 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вида  </a:t>
            </a:r>
          </a:p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г. Печора Республики Коми       </a:t>
            </a:r>
          </a:p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Чичвага Марина Юрьевна </a:t>
            </a:r>
            <a:endParaRPr lang="en-US" sz="2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 dirty="0" smtClean="0">
              <a:solidFill>
                <a:schemeClr val="bg1"/>
              </a:solidFill>
              <a:latin typeface="Arial Black" pitchFamily="34" charset="0"/>
              <a:cs typeface="Segoe UI" pitchFamily="34" charset="0"/>
            </a:endParaRPr>
          </a:p>
          <a:p>
            <a:pPr algn="ctr"/>
            <a:endParaRPr lang="en-US" sz="3200" b="1" i="1" dirty="0" smtClean="0">
              <a:solidFill>
                <a:schemeClr val="bg1"/>
              </a:solidFill>
              <a:latin typeface="Arial Black" pitchFamily="34" charset="0"/>
              <a:cs typeface="Segoe UI" pitchFamily="34" charset="0"/>
            </a:endParaRPr>
          </a:p>
          <a:p>
            <a:pPr algn="ctr"/>
            <a:endParaRPr lang="ru-RU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3500438"/>
            <a:ext cx="221457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785794"/>
            <a:ext cx="74295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en-US" sz="32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«Когда я слышу  –  я забываю,                                                           </a:t>
            </a:r>
          </a:p>
          <a:p>
            <a:pPr algn="just">
              <a:buNone/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 algn="just">
              <a:buNone/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когда я вижу  – я запоминаю,</a:t>
            </a:r>
          </a:p>
          <a:p>
            <a:pPr algn="just">
              <a:buNone/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 algn="just">
              <a:buNone/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когда  я  делаю   –   я изучаю» </a:t>
            </a:r>
          </a:p>
          <a:p>
            <a:pPr algn="just">
              <a:buNone/>
            </a:pPr>
            <a:endParaRPr lang="ru-RU" sz="32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М. </a:t>
            </a:r>
            <a:r>
              <a:rPr lang="ru-RU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Монтессори</a:t>
            </a:r>
            <a:endParaRPr lang="ru-RU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642919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Наглядности  в  обучении  присущи следующие   характеристики: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571612"/>
            <a:ext cx="778674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служит исходным моментом, источником и основой приобретения знаний;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является средством обучения, обеспечивающим оптимальное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усвоение учебного материала и его закрепление в памяти;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образует фундамент развития творческого воображения и мышления;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является критерием достоверности приобретаемых знаний;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соответствует склонности учащихся мыслить формами, красками, звуками, ощущениями;</a:t>
            </a:r>
          </a:p>
          <a:p>
            <a:pPr marL="457200" indent="-457200"/>
            <a:endParaRPr lang="ru-RU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мышечно-двигательная наглядность осуществляется в виде двигательных формул, содержащих зрительные, двигательные и слуховые элементы.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642918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Использование наглядности в оформлении групповой комнаты воспитанников младшего школьного возраста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286380" y="3429000"/>
            <a:ext cx="335758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стенды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познавательные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8596" y="3286124"/>
            <a:ext cx="3214710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стенды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инструктивные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714612" y="4643446"/>
            <a:ext cx="3500462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стенды-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иллюстрации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214546" y="2285992"/>
            <a:ext cx="5072098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Наглядность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  графическая,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изобразительная: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9" name="Picture 3" descr="D:\ФОТО\работа\2013-05-11 13-21-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500042"/>
            <a:ext cx="8143932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005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5" name="Picture 3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6" name="Picture 4" descr="D:\ФОТО\работа\2013-05-11 13-17-3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1678762" y="750075"/>
            <a:ext cx="6000792" cy="535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357166"/>
            <a:ext cx="8215370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 descr="D:\ФОТО\работа\2013-05-11 13-00-3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571480"/>
            <a:ext cx="8001056" cy="57864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3" name="Picture 3" descr="D:\ФОТО\работа\2013-05-21 07-07-4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1678760" y="464324"/>
            <a:ext cx="6000790" cy="6072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571480"/>
            <a:ext cx="7572428" cy="5779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7" name="Picture 3" descr="D:\ФОТО\работа\2013-06-04 17-23-0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357166"/>
            <a:ext cx="7929618" cy="6143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571480"/>
            <a:ext cx="800105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Ничего не может быть в сознании, 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что заранее не было дано в ощущении»  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Я.А Коменский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214554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Наглядность   –  важнейший    принцип    обучения, 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фундамент  для всестороннего развития личности.</a:t>
            </a:r>
          </a:p>
          <a:p>
            <a:pPr algn="just">
              <a:buNone/>
            </a:pP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Значение наглядности видят сейчас в том, что она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мобилизует  психическую  активность  учащихся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расширяет  объём  усвояемого  материала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снижает  утомление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тренирует  творческое  воображение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облегчает   весь   процесс  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5" name="Picture 3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14338"/>
            <a:ext cx="9144000" cy="7286676"/>
          </a:xfrm>
          <a:prstGeom prst="rect">
            <a:avLst/>
          </a:prstGeom>
          <a:noFill/>
        </p:spPr>
      </p:pic>
      <p:pic>
        <p:nvPicPr>
          <p:cNvPr id="8196" name="Picture 4" descr="D:\ФОТО\работа\2013-05-11 12-45-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428604"/>
            <a:ext cx="7929618" cy="6072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1200000">
            <a:off x="498269" y="735387"/>
            <a:ext cx="3070993" cy="205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2892208" y="893951"/>
            <a:ext cx="6000792" cy="5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pic>
        <p:nvPicPr>
          <p:cNvPr id="7171" name="Picture 3" descr="D:\ФОТО\работа\2013-05-31 12-42-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1750186" y="821501"/>
            <a:ext cx="6072253" cy="5429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20405822">
            <a:off x="443175" y="3179945"/>
            <a:ext cx="82944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ПРОСМОТР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642918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Пропускная способность информации </a:t>
            </a:r>
          </a:p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у органов чувств человека </a:t>
            </a:r>
          </a:p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за единицу  времени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714619"/>
            <a:ext cx="75724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 слуха 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пропускает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1000  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условных  единиц    информации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единицу времени     </a:t>
            </a:r>
          </a:p>
          <a:p>
            <a:pPr algn="just">
              <a:buNone/>
            </a:pP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  осязания </a:t>
            </a: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10 000   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условных единиц   </a:t>
            </a:r>
          </a:p>
          <a:p>
            <a:pPr algn="just">
              <a:buNone/>
            </a:pP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ту  же  единицу времени   </a:t>
            </a:r>
          </a:p>
          <a:p>
            <a:pPr algn="just">
              <a:buNone/>
            </a:pP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 зрения 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  100 000, 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т.е. около 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80%     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всей   информации  об  окружающем  мире  человек   получает с   помощью  зрения.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928670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Общие виды наглядности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714488"/>
            <a:ext cx="78581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Натуральная  или  естественная  наглядность.</a:t>
            </a:r>
          </a:p>
          <a:p>
            <a:pPr algn="just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Изобразительная наглядность 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(макеты, стенды, разнообразные экранные средства и т.п.)</a:t>
            </a:r>
          </a:p>
          <a:p>
            <a:pPr algn="just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Графические учебные пособия 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(плакаты , схемы, таблицы, рисунки и пр.)</a:t>
            </a:r>
          </a:p>
          <a:p>
            <a:pPr algn="just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Словесно-образная наглядность   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(яркие словесные описания, рассказы)</a:t>
            </a:r>
          </a:p>
          <a:p>
            <a:pPr algn="just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Практический показ действий (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выполнение конкретных практических действий при обучении)</a:t>
            </a:r>
          </a:p>
          <a:p>
            <a:pPr algn="just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Внутренняя наглядность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когда в процессе обучения осуществляется опора  на прежний опыт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714356"/>
            <a:ext cx="7572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Мультимедийные</a:t>
            </a:r>
            <a:r>
              <a:rPr lang="ru-RU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презентации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142984"/>
            <a:ext cx="807249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Одним из основных направлений современного образования является использование компьютерных технологий. Данную технологию можно рассматривать как объяснительно-иллюстративный метод обучения, основным назначением которого является организация усвоения учащимися информации путем сообщения учебного материала и обеспечения его успешного восприятия, которое усиливается при подключении зрительной памяти. Педагог сам может выбирать форму и последовательность представления материала, расширить содержание и иллюстрировать его как готовыми, так и самостоятельно выполненными фотографиями, </a:t>
            </a:r>
            <a:r>
              <a:rPr lang="ru-RU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анимациями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видеофрагментами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00034" y="1285860"/>
            <a:ext cx="80724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определить цель, время и место использования данного пособия на конкретном занятии;</a:t>
            </a:r>
            <a:endParaRPr lang="ru-RU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разработать сценарий, структуру изложения учебного материала;</a:t>
            </a:r>
            <a:endParaRPr lang="ru-RU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отобрать и обработать материал так, чтобы не допустить перегруженности;</a:t>
            </a:r>
            <a:endParaRPr lang="ru-RU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продумать простое композиционное решение слайдов;</a:t>
            </a:r>
            <a:endParaRPr lang="ru-RU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заранее составить и записать дикторский текст (он должен быть доступным, лаконичным и выразительным);</a:t>
            </a:r>
            <a:endParaRPr lang="ru-RU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определить место и длительность звучания музыкального сопровождения;</a:t>
            </a:r>
            <a:endParaRPr lang="ru-RU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целях профилактики зрительного утомления целесообразно включить в занятия </a:t>
            </a:r>
            <a:r>
              <a:rPr lang="ru-RU" sz="2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офтальмотренаж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(специальные упражнения для глаз);</a:t>
            </a:r>
            <a:endParaRPr lang="ru-RU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продумать предшествующую показу и последующую работу учеников;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714356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Этапы подготовки </a:t>
            </a:r>
            <a:r>
              <a:rPr lang="ru-RU" sz="28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мультемдийной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презентации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10800000" flipV="1">
            <a:off x="1000100" y="764003"/>
            <a:ext cx="7500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Правила  использования  наглядности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571612"/>
            <a:ext cx="81439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Применяемая наглядность должна соответствовать возрасту.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Наблюдение должно быть организовано таким образом, чтобы все     дети могли  хорошо видеть демонстрируемый объект.</a:t>
            </a:r>
          </a:p>
          <a:p>
            <a:pPr algn="just">
              <a:buFont typeface="Arial" pitchFamily="34" charset="0"/>
              <a:buChar char="•"/>
            </a:pPr>
            <a:endParaRPr lang="ru-RU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Нельзя игнорировать даже самые простые, устаревшие пособия, если они дают положительный результат.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При использовании наглядных пособий должно соблюдаться чувство меры, т.к. большое количество наглядности по конкретному материалу ведёт к рассеиванию внимания и усвоение материала будет затруднено.</a:t>
            </a:r>
          </a:p>
          <a:p>
            <a:pPr algn="just"/>
            <a:endParaRPr lang="ru-RU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Демонстрировать наглядные пособия следует постепенно и только тогда, когда они необходимы по ходу изложения учебного материала.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С целью концентрации внимания учащихся необходимо руководить их наблюдениями,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детально продумывать пояснения.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714356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Специфика использования наглядных методов обучения в начальной школе.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143116"/>
            <a:ext cx="771530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настоящее время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принцип наглядности  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утвердился как один из важных в н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ачальном обучении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основан на особенностях мышления детей . У младших школьников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преобладает наглядно-образное и наглядно-действенное мышление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требующее обязательного наглядного предъявления информации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Admin\Рабочий стол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642919"/>
            <a:ext cx="8001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ПИРАМИДА ПОЗНАНИЯ</a:t>
            </a:r>
          </a:p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наглядно демонстрирует эффективность           различных методов обучения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571745"/>
            <a:ext cx="77867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Слушание (беседа)                                  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5 %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Чтение                                                             10%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Технические средства                                    20%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Наглядность, слайды                                     30%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Практическая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деятельность                                       75%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Групповая работа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(обучи другого)                                                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90%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143372" y="2571744"/>
            <a:ext cx="2571768" cy="3500462"/>
          </a:xfrm>
          <a:prstGeom prst="triangle">
            <a:avLst>
              <a:gd name="adj" fmla="val 533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714</Words>
  <Application>Microsoft Office PowerPoint</Application>
  <PresentationFormat>Экран (4:3)</PresentationFormat>
  <Paragraphs>102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ПИРАМИДА ПОЗНАНИЯ наглядно демонстрирует эффективность различных методов обучения</dc:title>
  <dc:creator>Admin</dc:creator>
  <cp:lastModifiedBy>Admin</cp:lastModifiedBy>
  <cp:revision>182</cp:revision>
  <dcterms:created xsi:type="dcterms:W3CDTF">2013-04-29T13:09:37Z</dcterms:created>
  <dcterms:modified xsi:type="dcterms:W3CDTF">2013-06-10T12:04:03Z</dcterms:modified>
</cp:coreProperties>
</file>