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notesMasterIdLst>
    <p:notesMasterId r:id="rId46"/>
  </p:notesMasterIdLst>
  <p:sldIdLst>
    <p:sldId id="306" r:id="rId2"/>
    <p:sldId id="296" r:id="rId3"/>
    <p:sldId id="299" r:id="rId4"/>
    <p:sldId id="300" r:id="rId5"/>
    <p:sldId id="301" r:id="rId6"/>
    <p:sldId id="302" r:id="rId7"/>
    <p:sldId id="298" r:id="rId8"/>
    <p:sldId id="303" r:id="rId9"/>
    <p:sldId id="256" r:id="rId10"/>
    <p:sldId id="257" r:id="rId11"/>
    <p:sldId id="259" r:id="rId12"/>
    <p:sldId id="260" r:id="rId13"/>
    <p:sldId id="261" r:id="rId14"/>
    <p:sldId id="258" r:id="rId15"/>
    <p:sldId id="263" r:id="rId16"/>
    <p:sldId id="264" r:id="rId17"/>
    <p:sldId id="265" r:id="rId18"/>
    <p:sldId id="262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8" r:id="rId36"/>
    <p:sldId id="304" r:id="rId37"/>
    <p:sldId id="290" r:id="rId38"/>
    <p:sldId id="291" r:id="rId39"/>
    <p:sldId id="293" r:id="rId40"/>
    <p:sldId id="292" r:id="rId41"/>
    <p:sldId id="294" r:id="rId42"/>
    <p:sldId id="308" r:id="rId43"/>
    <p:sldId id="307" r:id="rId44"/>
    <p:sldId id="309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FAD8D41-CBF7-460C-B6A7-AAFBF9420264}" type="datetimeFigureOut">
              <a:rPr lang="ru-RU"/>
              <a:pPr>
                <a:defRPr/>
              </a:pPr>
              <a:t>26.10.2013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70CE984-93C7-4488-AD5A-41C031DB5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D2C46CA-EC04-420E-8F2F-7C3AC4C45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4D3D5-EFCC-492C-87B7-B7CFDB7B0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C63D4-82D2-4A74-B2F1-4F7E76F18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8F3C8-96B1-4564-AEF0-14E303D48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9F8A99-2A39-406C-A1C6-2D61DCAFC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E0388E-94E8-4A0D-B1A3-0F68B53A6D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C0465C-AED2-4479-9880-4385B20FE6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C88570-A6F0-4A9B-9FC4-A36C3E312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AB01C-8450-4848-92FC-0F0E8D4AB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BBD83F7-6522-4DD1-B018-8FAC4B526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5F7EF0E-1673-401A-817C-465261CFC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1D43008-A448-41EA-97F0-6294ABE60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4" r:id="rId2"/>
    <p:sldLayoutId id="2147483889" r:id="rId3"/>
    <p:sldLayoutId id="2147483890" r:id="rId4"/>
    <p:sldLayoutId id="2147483891" r:id="rId5"/>
    <p:sldLayoutId id="2147483892" r:id="rId6"/>
    <p:sldLayoutId id="2147483885" r:id="rId7"/>
    <p:sldLayoutId id="2147483893" r:id="rId8"/>
    <p:sldLayoutId id="2147483894" r:id="rId9"/>
    <p:sldLayoutId id="2147483886" r:id="rId10"/>
    <p:sldLayoutId id="214748388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1.xml"/><Relationship Id="rId18" Type="http://schemas.openxmlformats.org/officeDocument/2006/relationships/slide" Target="slide25.xml"/><Relationship Id="rId26" Type="http://schemas.openxmlformats.org/officeDocument/2006/relationships/slide" Target="slide34.xml"/><Relationship Id="rId3" Type="http://schemas.openxmlformats.org/officeDocument/2006/relationships/slide" Target="slide13.xml"/><Relationship Id="rId21" Type="http://schemas.openxmlformats.org/officeDocument/2006/relationships/slide" Target="slide29.xml"/><Relationship Id="rId7" Type="http://schemas.openxmlformats.org/officeDocument/2006/relationships/slide" Target="slide19.xml"/><Relationship Id="rId12" Type="http://schemas.openxmlformats.org/officeDocument/2006/relationships/slide" Target="slide24.xml"/><Relationship Id="rId17" Type="http://schemas.openxmlformats.org/officeDocument/2006/relationships/slide" Target="slide26.xml"/><Relationship Id="rId25" Type="http://schemas.openxmlformats.org/officeDocument/2006/relationships/slide" Target="slide33.xml"/><Relationship Id="rId2" Type="http://schemas.openxmlformats.org/officeDocument/2006/relationships/slide" Target="slide14.xml"/><Relationship Id="rId16" Type="http://schemas.openxmlformats.org/officeDocument/2006/relationships/slide" Target="slide22.xml"/><Relationship Id="rId20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32.xml"/><Relationship Id="rId5" Type="http://schemas.openxmlformats.org/officeDocument/2006/relationships/slide" Target="slide11.xml"/><Relationship Id="rId15" Type="http://schemas.openxmlformats.org/officeDocument/2006/relationships/slide" Target="slide20.xml"/><Relationship Id="rId23" Type="http://schemas.openxmlformats.org/officeDocument/2006/relationships/slide" Target="slide31.xml"/><Relationship Id="rId10" Type="http://schemas.openxmlformats.org/officeDocument/2006/relationships/slide" Target="slide16.xml"/><Relationship Id="rId19" Type="http://schemas.openxmlformats.org/officeDocument/2006/relationships/slide" Target="slide27.xml"/><Relationship Id="rId4" Type="http://schemas.openxmlformats.org/officeDocument/2006/relationships/slide" Target="slide12.xml"/><Relationship Id="rId9" Type="http://schemas.openxmlformats.org/officeDocument/2006/relationships/slide" Target="slide17.xml"/><Relationship Id="rId14" Type="http://schemas.openxmlformats.org/officeDocument/2006/relationships/slide" Target="slide23.xml"/><Relationship Id="rId22" Type="http://schemas.openxmlformats.org/officeDocument/2006/relationships/slide" Target="slide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6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xfrm>
            <a:off x="785786" y="1752601"/>
            <a:ext cx="7672414" cy="2247903"/>
          </a:xfrm>
        </p:spPr>
        <p:txBody>
          <a:bodyPr wrap="none" numCol="1" fromWordArt="1">
            <a:prstTxWarp prst="textPlain">
              <a:avLst>
                <a:gd name="adj" fmla="val 49529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Интеллектуальная игра </a:t>
            </a:r>
            <a:r>
              <a:rPr lang="ru-RU" sz="3600" kern="1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sz="3600" kern="1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5857884" y="6143644"/>
            <a:ext cx="857256" cy="571504"/>
          </a:xfrm>
          <a:prstGeom prst="irregularSeal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7786710" y="6000768"/>
            <a:ext cx="1000132" cy="500066"/>
          </a:xfrm>
          <a:prstGeom prst="clou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ятно 2 8"/>
          <p:cNvSpPr/>
          <p:nvPr/>
        </p:nvSpPr>
        <p:spPr>
          <a:xfrm>
            <a:off x="8286750" y="4429125"/>
            <a:ext cx="857250" cy="5715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ятно 2 9"/>
          <p:cNvSpPr/>
          <p:nvPr/>
        </p:nvSpPr>
        <p:spPr>
          <a:xfrm>
            <a:off x="7929586" y="357166"/>
            <a:ext cx="857256" cy="571504"/>
          </a:xfrm>
          <a:prstGeom prst="irregularSeal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ятно 2 10"/>
          <p:cNvSpPr/>
          <p:nvPr/>
        </p:nvSpPr>
        <p:spPr>
          <a:xfrm>
            <a:off x="3857625" y="285750"/>
            <a:ext cx="857250" cy="5715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ятно 2 11"/>
          <p:cNvSpPr/>
          <p:nvPr/>
        </p:nvSpPr>
        <p:spPr>
          <a:xfrm>
            <a:off x="214313" y="428625"/>
            <a:ext cx="857250" cy="5715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ятно 2 12"/>
          <p:cNvSpPr/>
          <p:nvPr/>
        </p:nvSpPr>
        <p:spPr>
          <a:xfrm>
            <a:off x="142875" y="3214688"/>
            <a:ext cx="857250" cy="5715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ятно 2 13"/>
          <p:cNvSpPr/>
          <p:nvPr/>
        </p:nvSpPr>
        <p:spPr>
          <a:xfrm>
            <a:off x="571472" y="5929330"/>
            <a:ext cx="857256" cy="571504"/>
          </a:xfrm>
          <a:prstGeom prst="irregularSeal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8143868" y="3286124"/>
            <a:ext cx="1000132" cy="500066"/>
          </a:xfrm>
          <a:prstGeom prst="clou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Облако 15"/>
          <p:cNvSpPr/>
          <p:nvPr/>
        </p:nvSpPr>
        <p:spPr>
          <a:xfrm>
            <a:off x="5500688" y="357188"/>
            <a:ext cx="1000125" cy="50006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блако 16"/>
          <p:cNvSpPr/>
          <p:nvPr/>
        </p:nvSpPr>
        <p:spPr>
          <a:xfrm>
            <a:off x="1928813" y="357188"/>
            <a:ext cx="1000125" cy="50006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блако 17"/>
          <p:cNvSpPr/>
          <p:nvPr/>
        </p:nvSpPr>
        <p:spPr>
          <a:xfrm>
            <a:off x="428596" y="4643446"/>
            <a:ext cx="1000132" cy="500066"/>
          </a:xfrm>
          <a:prstGeom prst="clou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блако 18"/>
          <p:cNvSpPr/>
          <p:nvPr/>
        </p:nvSpPr>
        <p:spPr>
          <a:xfrm>
            <a:off x="2857488" y="6000768"/>
            <a:ext cx="1000132" cy="500066"/>
          </a:xfrm>
          <a:prstGeom prst="clou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Английский социолог, которому принадлежит следующее высказывание «Страх перед живыми поддерживается государством, а страх перед мертвыми церковью»?</a:t>
            </a:r>
          </a:p>
        </p:txBody>
      </p:sp>
      <p:sp>
        <p:nvSpPr>
          <p:cNvPr id="1843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67625" y="6165850"/>
            <a:ext cx="1081088" cy="215900"/>
          </a:xfrm>
          <a:prstGeom prst="homePlate">
            <a:avLst>
              <a:gd name="adj" fmla="val 1251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Итальянский ученый эпохи Возрождения кому принадлежат слова:  «Нет  дела, какое устройство было бы труднее, ведение опаснее, нежели замена старых порядков новыми»?</a:t>
            </a:r>
          </a:p>
        </p:txBody>
      </p:sp>
      <p:sp>
        <p:nvSpPr>
          <p:cNvPr id="1945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67625" y="6165850"/>
            <a:ext cx="1081088" cy="215900"/>
          </a:xfrm>
          <a:prstGeom prst="homePlate">
            <a:avLst>
              <a:gd name="adj" fmla="val 1251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20713"/>
            <a:ext cx="8229600" cy="46799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Русско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- американский социолог, автор высказывания: «Класс наделал своим теоретикам не меньше хлопот, чем национальность… Класс либо ускользает, либо превращается в неопределенное и неясное, что становится невозможным отличить его от ряда других групп»?</a:t>
            </a:r>
          </a:p>
        </p:txBody>
      </p:sp>
      <p:sp>
        <p:nvSpPr>
          <p:cNvPr id="2048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740650" y="6308725"/>
            <a:ext cx="1152525" cy="288925"/>
          </a:xfrm>
          <a:prstGeom prst="homePlate">
            <a:avLst>
              <a:gd name="adj" fmla="val 997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Мыслитель античного мира автор высказывания «Я вижу  близкую гибель того государства. Где закон не имеет силы и находится под чьей либо властью»?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507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08850" y="6165850"/>
            <a:ext cx="1584325" cy="358775"/>
          </a:xfrm>
          <a:prstGeom prst="homePlate">
            <a:avLst>
              <a:gd name="adj" fmla="val 1103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Кому из античных философов принадлежат данные слова «Человек – это существо политическое»? </a:t>
            </a:r>
          </a:p>
        </p:txBody>
      </p:sp>
      <p:sp>
        <p:nvSpPr>
          <p:cNvPr id="22531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5949950"/>
            <a:ext cx="1584325" cy="358775"/>
          </a:xfrm>
          <a:prstGeom prst="homePlate">
            <a:avLst>
              <a:gd name="adj" fmla="val 1103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Единственная категория населения не имеющая социальных статусов и ролей ? </a:t>
            </a:r>
          </a:p>
          <a:p>
            <a:pPr eaLnBrk="1" hangingPunct="1">
              <a:defRPr/>
            </a:pPr>
            <a:endParaRPr lang="ru-RU" sz="36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555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92950" y="6092825"/>
            <a:ext cx="1800225" cy="360363"/>
          </a:xfrm>
          <a:prstGeom prst="homePlate">
            <a:avLst>
              <a:gd name="adj" fmla="val 12489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Самый главный период социализации? </a:t>
            </a:r>
          </a:p>
        </p:txBody>
      </p:sp>
      <p:sp>
        <p:nvSpPr>
          <p:cNvPr id="24579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596188" y="6092825"/>
            <a:ext cx="1439862" cy="360363"/>
          </a:xfrm>
          <a:prstGeom prst="homePlate">
            <a:avLst>
              <a:gd name="adj" fmla="val 9989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 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В какой период жизни человек осваивает больше социальных ролей? </a:t>
            </a:r>
          </a:p>
        </p:txBody>
      </p:sp>
      <p:sp>
        <p:nvSpPr>
          <p:cNvPr id="25603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165850"/>
            <a:ext cx="1584325" cy="358775"/>
          </a:xfrm>
          <a:prstGeom prst="homePlate">
            <a:avLst>
              <a:gd name="adj" fmla="val 1103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68313" y="1196975"/>
            <a:ext cx="81359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Какое влияние на социальное становление личности оказывает школа?</a:t>
            </a:r>
          </a:p>
        </p:txBody>
      </p:sp>
      <p:sp>
        <p:nvSpPr>
          <p:cNvPr id="26627" name="AutoShap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948488" y="6021388"/>
            <a:ext cx="2016125" cy="431800"/>
          </a:xfrm>
          <a:prstGeom prst="homePlate">
            <a:avLst>
              <a:gd name="adj" fmla="val 116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Какова роль семьи в процессе 	социализации?</a:t>
            </a:r>
          </a:p>
          <a:p>
            <a:pPr eaLnBrk="1" hangingPunct="1">
              <a:defRPr/>
            </a:pPr>
            <a:endParaRPr lang="ru-RU" sz="3600" b="1" dirty="0" smtClean="0"/>
          </a:p>
        </p:txBody>
      </p:sp>
      <p:sp>
        <p:nvSpPr>
          <p:cNvPr id="27651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165850"/>
            <a:ext cx="1763712" cy="431800"/>
          </a:xfrm>
          <a:prstGeom prst="homePlate">
            <a:avLst>
              <a:gd name="adj" fmla="val 1021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5"/>
          <p:cNvSpPr>
            <a:spLocks noChangeArrowheads="1" noChangeShapeType="1" noTextEdit="1"/>
          </p:cNvSpPr>
          <p:nvPr/>
        </p:nvSpPr>
        <p:spPr bwMode="auto">
          <a:xfrm>
            <a:off x="1979613" y="2492375"/>
            <a:ext cx="5256212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Блиц-опрос</a:t>
            </a:r>
          </a:p>
        </p:txBody>
      </p:sp>
      <p:sp>
        <p:nvSpPr>
          <p:cNvPr id="5" name="7-конечная звезда 4"/>
          <p:cNvSpPr/>
          <p:nvPr/>
        </p:nvSpPr>
        <p:spPr>
          <a:xfrm>
            <a:off x="4286250" y="285750"/>
            <a:ext cx="714375" cy="500063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7-конечная звезда 5"/>
          <p:cNvSpPr/>
          <p:nvPr/>
        </p:nvSpPr>
        <p:spPr>
          <a:xfrm>
            <a:off x="7572375" y="5786438"/>
            <a:ext cx="714375" cy="50006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7-конечная звезда 6"/>
          <p:cNvSpPr/>
          <p:nvPr/>
        </p:nvSpPr>
        <p:spPr>
          <a:xfrm>
            <a:off x="4857750" y="5929313"/>
            <a:ext cx="714375" cy="50006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7-конечная звезда 7"/>
          <p:cNvSpPr/>
          <p:nvPr/>
        </p:nvSpPr>
        <p:spPr>
          <a:xfrm>
            <a:off x="2571750" y="5715000"/>
            <a:ext cx="714375" cy="500063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7-конечная звезда 8"/>
          <p:cNvSpPr/>
          <p:nvPr/>
        </p:nvSpPr>
        <p:spPr>
          <a:xfrm>
            <a:off x="571500" y="5072063"/>
            <a:ext cx="714375" cy="50006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7-конечная звезда 9"/>
          <p:cNvSpPr/>
          <p:nvPr/>
        </p:nvSpPr>
        <p:spPr>
          <a:xfrm>
            <a:off x="214313" y="2500313"/>
            <a:ext cx="714375" cy="50006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7-конечная звезда 10"/>
          <p:cNvSpPr/>
          <p:nvPr/>
        </p:nvSpPr>
        <p:spPr>
          <a:xfrm>
            <a:off x="5857875" y="214313"/>
            <a:ext cx="714375" cy="50006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7-конечная звезда 11"/>
          <p:cNvSpPr/>
          <p:nvPr/>
        </p:nvSpPr>
        <p:spPr>
          <a:xfrm>
            <a:off x="2143125" y="714375"/>
            <a:ext cx="714375" cy="500063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7-конечная звезда 12"/>
          <p:cNvSpPr/>
          <p:nvPr/>
        </p:nvSpPr>
        <p:spPr>
          <a:xfrm>
            <a:off x="285750" y="214313"/>
            <a:ext cx="714375" cy="50006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7-конечная звезда 13"/>
          <p:cNvSpPr/>
          <p:nvPr/>
        </p:nvSpPr>
        <p:spPr>
          <a:xfrm>
            <a:off x="8001000" y="428625"/>
            <a:ext cx="714375" cy="500063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7-конечная звезда 14"/>
          <p:cNvSpPr/>
          <p:nvPr/>
        </p:nvSpPr>
        <p:spPr>
          <a:xfrm>
            <a:off x="8429625" y="3786188"/>
            <a:ext cx="714375" cy="70485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7-конечная звезда 15"/>
          <p:cNvSpPr/>
          <p:nvPr/>
        </p:nvSpPr>
        <p:spPr>
          <a:xfrm>
            <a:off x="8001000" y="2286000"/>
            <a:ext cx="714375" cy="500063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Чрезмерное возвеличивание личности, правителя, вождя, базирующаяся почти на религиозном поклонении. В СССР были даже музеи, где выставлялись подарки, которые преподносили правителям за десятки лет существования советской власти? </a:t>
            </a:r>
          </a:p>
          <a:p>
            <a:pPr eaLnBrk="1" hangingPunct="1">
              <a:defRPr/>
            </a:pP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67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092825"/>
            <a:ext cx="1655762" cy="360363"/>
          </a:xfrm>
          <a:prstGeom prst="homePlate">
            <a:avLst>
              <a:gd name="adj" fmla="val 114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Ни чем неограниченная власть лица, группы, опирающаяся на силу. В России после 1917 года осуществлялась власть пролетариата?</a:t>
            </a:r>
          </a:p>
          <a:p>
            <a:pPr eaLnBrk="1" hangingPunct="1">
              <a:defRPr/>
            </a:pP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69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5589588"/>
            <a:ext cx="1763712" cy="431800"/>
          </a:xfrm>
          <a:prstGeom prst="homePlate">
            <a:avLst>
              <a:gd name="adj" fmla="val 1021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Вид власти, когда люди подчиняются лидеру(вождю, королю, президенту) в силу его исключительных личных качеств. Они бросают вызов существующему порядку, такие лидеры появляются в период великих потрясений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.</a:t>
            </a:r>
          </a:p>
          <a:p>
            <a:pPr eaLnBrk="1" hangingPunct="1">
              <a:defRPr/>
            </a:pP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72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6237288"/>
            <a:ext cx="1584325" cy="360362"/>
          </a:xfrm>
          <a:prstGeom prst="homePlate">
            <a:avLst>
              <a:gd name="adj" fmla="val 1099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Определите, в условиях какого политического режима могло произойти следующее событие: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«Поэт иронично отозвался о правителе и за это был сослан в другой город, а затем арестован и расстрелян»?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sp>
        <p:nvSpPr>
          <p:cNvPr id="31747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6165850"/>
            <a:ext cx="1657350" cy="431800"/>
          </a:xfrm>
          <a:prstGeom prst="homePlate">
            <a:avLst>
              <a:gd name="adj" fmla="val 959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Arial" charset="0"/>
              </a:rPr>
              <a:t>	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П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олитический режим, при котором власт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ь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сосредотачивается в руках одного человека или в одном органе. При этом сводится на нет представительная власть и роль оппозиции? </a:t>
            </a:r>
          </a:p>
        </p:txBody>
      </p:sp>
      <p:sp>
        <p:nvSpPr>
          <p:cNvPr id="32771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92950" y="6021388"/>
            <a:ext cx="1871663" cy="503237"/>
          </a:xfrm>
          <a:prstGeom prst="homePlate">
            <a:avLst>
              <a:gd name="adj" fmla="val 9298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	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Институт, у которого главная функция – это поддержание законов, правил и стандартов?</a:t>
            </a:r>
          </a:p>
        </p:txBody>
      </p:sp>
      <p:sp>
        <p:nvSpPr>
          <p:cNvPr id="3379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300788" y="5876925"/>
            <a:ext cx="2303462" cy="431800"/>
          </a:xfrm>
          <a:prstGeom prst="homePlate">
            <a:avLst>
              <a:gd name="adj" fmla="val 1333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Как называется сфера общества, которая включает фирмы, предприятия, заводы, банки, рынки, потоки денег и обороты капиталов? </a:t>
            </a:r>
          </a:p>
        </p:txBody>
      </p:sp>
      <p:sp>
        <p:nvSpPr>
          <p:cNvPr id="3481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19925" y="6092825"/>
            <a:ext cx="1944688" cy="431800"/>
          </a:xfrm>
          <a:prstGeom prst="homePlate">
            <a:avLst>
              <a:gd name="adj" fmla="val 1125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Кто из ученых предложил для характеристик общества термин «социальная мобильность»?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 eaLnBrk="1" hangingPunct="1">
              <a:defRPr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84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443663" y="5734050"/>
            <a:ext cx="2089150" cy="431800"/>
          </a:xfrm>
          <a:prstGeom prst="homePlate">
            <a:avLst>
              <a:gd name="adj" fmla="val 1209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Какую роль в обществе играет средний класс? </a:t>
            </a:r>
          </a:p>
        </p:txBody>
      </p:sp>
      <p:sp>
        <p:nvSpPr>
          <p:cNvPr id="36867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164388" y="5876925"/>
            <a:ext cx="1728787" cy="431800"/>
          </a:xfrm>
          <a:prstGeom prst="homePlate">
            <a:avLst>
              <a:gd name="adj" fmla="val 1000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Кто такой «маргинал»? </a:t>
            </a:r>
          </a:p>
        </p:txBody>
      </p:sp>
      <p:sp>
        <p:nvSpPr>
          <p:cNvPr id="37891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19925" y="5949950"/>
            <a:ext cx="1800225" cy="358775"/>
          </a:xfrm>
          <a:prstGeom prst="homePlate">
            <a:avLst>
              <a:gd name="adj" fmla="val 1254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75"/>
            <a:ext cx="8229600" cy="5864225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Блиц-опрос для 1 команды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1.Положение человека в обществе 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2.Перемещение индивида или группы на одном и том же уровне без изменения социального статуса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3.Исторически сложившиеся устойчивые формы организации и регулирования совместной жизни людей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4.Самый распространенный метод в социологи, предусматривающий сбор информации с помощью опросного листа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Электорат – что это?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sp>
        <p:nvSpPr>
          <p:cNvPr id="38915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372225" y="5734050"/>
            <a:ext cx="2087563" cy="574675"/>
          </a:xfrm>
          <a:prstGeom prst="homePlate">
            <a:avLst>
              <a:gd name="adj" fmla="val 908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/>
              <a:t>	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В чем выражается суверенитет государства? </a:t>
            </a:r>
          </a:p>
        </p:txBody>
      </p:sp>
      <p:sp>
        <p:nvSpPr>
          <p:cNvPr id="39939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59563" y="5589588"/>
            <a:ext cx="2089150" cy="576262"/>
          </a:xfrm>
          <a:prstGeom prst="homePlate">
            <a:avLst>
              <a:gd name="adj" fmla="val 906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Когда в России появилась первая политическая партия?</a:t>
            </a:r>
          </a:p>
        </p:txBody>
      </p:sp>
      <p:sp>
        <p:nvSpPr>
          <p:cNvPr id="4096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19925" y="5805488"/>
            <a:ext cx="2016125" cy="576262"/>
          </a:xfrm>
          <a:prstGeom prst="homePlate">
            <a:avLst>
              <a:gd name="adj" fmla="val 874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Что такое «политический вес партии»? </a:t>
            </a:r>
          </a:p>
        </p:txBody>
      </p:sp>
      <p:sp>
        <p:nvSpPr>
          <p:cNvPr id="41987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877050" y="5876925"/>
            <a:ext cx="2016125" cy="576263"/>
          </a:xfrm>
          <a:prstGeom prst="homePlate">
            <a:avLst>
              <a:gd name="adj" fmla="val 8746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Почему на западе люди чаще воспринимают  государство как тирана, а на востоке – как благодетеля? </a:t>
            </a:r>
          </a:p>
        </p:txBody>
      </p:sp>
      <p:sp>
        <p:nvSpPr>
          <p:cNvPr id="43011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732588" y="5876925"/>
            <a:ext cx="2160587" cy="576263"/>
          </a:xfrm>
          <a:prstGeom prst="homePlate">
            <a:avLst>
              <a:gd name="adj" fmla="val 937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5"/>
          <p:cNvSpPr>
            <a:spLocks noChangeArrowheads="1" noChangeShapeType="1" noTextEdit="1"/>
          </p:cNvSpPr>
          <p:nvPr/>
        </p:nvSpPr>
        <p:spPr bwMode="auto">
          <a:xfrm>
            <a:off x="1042988" y="2060575"/>
            <a:ext cx="6697662" cy="163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Разгадай кроссворд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559" t="23170" r="34460" b="36890"/>
          <a:stretch>
            <a:fillRect/>
          </a:stretch>
        </p:blipFill>
        <p:spPr>
          <a:xfrm>
            <a:off x="214313" y="142875"/>
            <a:ext cx="5500687" cy="450850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5214938" y="285750"/>
            <a:ext cx="3357562" cy="5908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u="sng" dirty="0">
                <a:solidFill>
                  <a:schemeClr val="bg2">
                    <a:lumMod val="25000"/>
                  </a:schemeClr>
                </a:solidFill>
              </a:rPr>
              <a:t>По вертикали: </a:t>
            </a:r>
            <a:endParaRPr lang="ru-RU" sz="14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1. Форма правления, когда власть принадлежит одному лицу.</a:t>
            </a: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2. Наука  о политике, политической власти и политических режимах.</a:t>
            </a: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3. Кто впервые ввел термин  «социология»?</a:t>
            </a: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 </a:t>
            </a:r>
          </a:p>
          <a:p>
            <a:pPr>
              <a:defRPr/>
            </a:pPr>
            <a:r>
              <a:rPr lang="ru-RU" sz="1400" u="sng" dirty="0">
                <a:solidFill>
                  <a:schemeClr val="bg2">
                    <a:lumMod val="25000"/>
                  </a:schemeClr>
                </a:solidFill>
              </a:rPr>
              <a:t>По горизонтали:</a:t>
            </a:r>
            <a:endParaRPr lang="ru-RU" sz="14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1. Совокупность людей, выделенных по социально значимым критериям.</a:t>
            </a: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2. Наука, изучающая общество.</a:t>
            </a: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 3.Скрытое или открытое    столкновение сторон.</a:t>
            </a: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4. Сотрудничество двух или более индивидов.</a:t>
            </a: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5. Усвоение культурных норм и ценностей в процессе жизни человека.</a:t>
            </a: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6.Соперничество за ценности (деньги, популярность).</a:t>
            </a:r>
          </a:p>
          <a:p>
            <a:pPr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 </a:t>
            </a:r>
          </a:p>
          <a:p>
            <a:pPr>
              <a:defRPr/>
            </a:pPr>
            <a:endParaRPr lang="ru-RU" sz="1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4"/>
          <p:cNvSpPr>
            <a:spLocks noChangeArrowheads="1" noChangeShapeType="1" noTextEdit="1"/>
          </p:cNvSpPr>
          <p:nvPr/>
        </p:nvSpPr>
        <p:spPr bwMode="auto">
          <a:xfrm>
            <a:off x="1258888" y="2060575"/>
            <a:ext cx="7058025" cy="163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"Десять шагов к успеху"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 descr="DSC021911111"/>
          <p:cNvPicPr>
            <a:picLocks noGrp="1" noChangeAspect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2800" y="1752600"/>
            <a:ext cx="2438400" cy="1830388"/>
          </a:xfrm>
        </p:spPr>
      </p:pic>
      <p:pic>
        <p:nvPicPr>
          <p:cNvPr id="50180" name="Picture 4" descr="Karl_Marx_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571500"/>
            <a:ext cx="32131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763713" y="5470525"/>
            <a:ext cx="72913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К.Маркс (1818-1883)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3" descr="DSC021911111"/>
          <p:cNvPicPr>
            <a:picLocks noGrp="1" noChangeAspect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2800" y="1752600"/>
            <a:ext cx="2438400" cy="1830388"/>
          </a:xfrm>
        </p:spPr>
      </p:pic>
      <p:pic>
        <p:nvPicPr>
          <p:cNvPr id="52228" name="Picture 4" descr="414px-Auguste_Com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908050"/>
            <a:ext cx="3313113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2124075" y="5470525"/>
            <a:ext cx="6556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О. Конт (1798-1857)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435600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5.Направление движения общества по восходящей линии, от низшего к высшему, от менее совершенного к более совершенному 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6. Люди ответственные, за процесс социализации.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7.Способность людей подчинять своей воле других людей.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8.Процесс вхождения индивида в общество, усвоение им культурных норм и ценностей</a:t>
            </a:r>
          </a:p>
          <a:p>
            <a:pPr eaLnBrk="1" hangingPunct="1">
              <a:defRPr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900113" y="5470525"/>
            <a:ext cx="79930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П.А. Сорокин (1889-1968)</a:t>
            </a:r>
          </a:p>
        </p:txBody>
      </p:sp>
      <p:pic>
        <p:nvPicPr>
          <p:cNvPr id="49155" name="Picture 5" descr="D:\360e00abf92bb8dc9a84a8743058ac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785813"/>
            <a:ext cx="3214687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1  0.125 0.16655  C 0.125 0.25849  0.069 0.3331  0 0.3331  C -0.069 0.3331  -0.125 0.25849  -0.125 0.16655  C -0.125 0.07461  -0.069 0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187450" y="5470525"/>
            <a:ext cx="7632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М. Вебер (1864-1920)</a:t>
            </a:r>
          </a:p>
        </p:txBody>
      </p:sp>
      <p:pic>
        <p:nvPicPr>
          <p:cNvPr id="50179" name="Picture 5" descr="D:\max-weber-19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285750"/>
            <a:ext cx="34290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4"/>
          <p:cNvSpPr>
            <a:spLocks noGrp="1" noChangeArrowheads="1" noChangeShapeType="1" noTextEdit="1"/>
          </p:cNvSpPr>
          <p:nvPr/>
        </p:nvSpPr>
        <p:spPr bwMode="auto">
          <a:xfrm>
            <a:off x="1000125" y="1500188"/>
            <a:ext cx="7686675" cy="1928812"/>
          </a:xfrm>
          <a:prstGeom prst="rect">
            <a:avLst/>
          </a:prstGeom>
        </p:spPr>
        <p:txBody>
          <a:bodyPr wrap="none" fromWordArt="1"/>
          <a:lstStyle/>
          <a:p>
            <a:pPr marL="365125" indent="-255588" algn="ct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sz="6600" b="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Финальный</a:t>
            </a:r>
          </a:p>
          <a:p>
            <a:pPr marL="365125" indent="-255588" algn="ct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sz="6600" b="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конкурс</a:t>
            </a:r>
            <a:endParaRPr lang="ru-RU" sz="6600" b="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649912"/>
          </a:xfrm>
        </p:spPr>
        <p:txBody>
          <a:bodyPr/>
          <a:lstStyle/>
          <a:p>
            <a:pPr algn="ctr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Соберите ответ </a:t>
            </a:r>
            <a:r>
              <a:rPr lang="ru-RU" smtClean="0">
                <a:solidFill>
                  <a:schemeClr val="accent1">
                    <a:lumMod val="50000"/>
                  </a:schemeClr>
                </a:solidFill>
              </a:rPr>
              <a:t>из букв: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«Система взглядов, характеризующая какую -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нибудь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социальную группу, класс, политическую партию, общество».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000125" y="2286000"/>
            <a:ext cx="6715125" cy="3929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2285992"/>
            <a:ext cx="41303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95864" y="2967335"/>
            <a:ext cx="65594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5286388"/>
            <a:ext cx="50006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endParaRPr lang="ru-RU" sz="5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3143248"/>
            <a:ext cx="64472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3643314"/>
            <a:ext cx="66075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4572008"/>
            <a:ext cx="67518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2857496"/>
            <a:ext cx="66075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14678" y="3571876"/>
            <a:ext cx="5533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15008" y="4857760"/>
            <a:ext cx="68320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928670"/>
            <a:ext cx="6715172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Спасибо за</a:t>
            </a:r>
          </a:p>
          <a:p>
            <a:pPr algn="ctr">
              <a:defRPr/>
            </a:pPr>
            <a:r>
              <a:rPr lang="ru-RU" sz="54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внимание!</a:t>
            </a:r>
          </a:p>
        </p:txBody>
      </p:sp>
      <p:pic>
        <p:nvPicPr>
          <p:cNvPr id="53251" name="Рисунок 74" descr="http://bestgif.narod.ru/cvety/bestgif.narod.ru_211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34288">
            <a:off x="477838" y="2514600"/>
            <a:ext cx="352266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Рисунок 28" descr="http://www.kilat.ru/cvety/cveti_04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3929063"/>
            <a:ext cx="4516438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Рисунок 20" descr="http://www.kilat.ru/cvety/cveti_05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083115">
            <a:off x="7170738" y="61913"/>
            <a:ext cx="2098675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Рисунок 17" descr="http://www.kilat.ru/cvety/cveti_108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03517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5507037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Блиц –опрос для  2 команды.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1.Расслоение людей в обществе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2.Группы людей объединенных общими признаками: общими интересами, ценностями, общим делом и т.п. 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3.Вид статуса над, которым человек не имеет контроля, получен от рождения, по наследству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4. Замкнутые группы людей права и обязанности, которых предавалась по наследству.</a:t>
            </a:r>
          </a:p>
          <a:p>
            <a:pPr eaLnBrk="1" hangingPunct="1">
              <a:defRPr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221287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5.Наука о политике. 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6.Всевозможные перемещения людей в обществе, переходы индивидов или групп из одной социальной позиции в другую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7.Модель поведения ориентированная на конкретный статус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8. Движение общества по нисходящей линии,  от высшего к низшему, от лучшего к худшему, к деградации</a:t>
            </a:r>
          </a:p>
          <a:p>
            <a:pPr eaLnBrk="1" hangingPunct="1">
              <a:defRPr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aristot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92275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 descr="platon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0"/>
            <a:ext cx="1762125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 descr="Augustin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40625" y="0"/>
            <a:ext cx="1603375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8" descr="Мор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2588" y="0"/>
            <a:ext cx="1541462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11"/>
          <p:cNvSpPr>
            <a:spLocks noChangeArrowheads="1"/>
          </p:cNvSpPr>
          <p:nvPr/>
        </p:nvSpPr>
        <p:spPr bwMode="auto">
          <a:xfrm>
            <a:off x="1441450" y="5399088"/>
            <a:ext cx="1149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>
                <a:cs typeface="Times New Roman" pitchFamily="18" charset="0"/>
              </a:rPr>
              <a:t>                </a:t>
            </a:r>
            <a:endParaRPr lang="ru-RU" sz="1800" b="0"/>
          </a:p>
        </p:txBody>
      </p:sp>
      <p:sp>
        <p:nvSpPr>
          <p:cNvPr id="15367" name="Rectangle 12"/>
          <p:cNvSpPr>
            <a:spLocks noChangeArrowheads="1"/>
          </p:cNvSpPr>
          <p:nvPr/>
        </p:nvSpPr>
        <p:spPr bwMode="auto">
          <a:xfrm>
            <a:off x="1441450" y="9161463"/>
            <a:ext cx="9080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>
                <a:cs typeface="Times New Roman" pitchFamily="18" charset="0"/>
              </a:rPr>
              <a:t>            </a:t>
            </a:r>
            <a:endParaRPr lang="ru-RU" sz="900"/>
          </a:p>
          <a:p>
            <a:pPr eaLnBrk="0" hangingPunct="0"/>
            <a:r>
              <a:rPr lang="ru-RU" sz="1400">
                <a:cs typeface="Times New Roman" pitchFamily="18" charset="0"/>
              </a:rPr>
              <a:t>           </a:t>
            </a:r>
            <a:endParaRPr lang="ru-RU" sz="1800" b="0"/>
          </a:p>
        </p:txBody>
      </p:sp>
      <p:pic>
        <p:nvPicPr>
          <p:cNvPr id="15368" name="Picture 16" descr="Фома аквински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0" y="4941888"/>
            <a:ext cx="1736725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15" descr="tcampanella-M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45413" y="2997200"/>
            <a:ext cx="1398587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4" descr="Michel_Монтень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213100"/>
            <a:ext cx="16192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3" descr="Ротердамский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40650" y="4913313"/>
            <a:ext cx="14033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2" name="Rectangle 18"/>
          <p:cNvSpPr>
            <a:spLocks noChangeArrowheads="1"/>
          </p:cNvSpPr>
          <p:nvPr/>
        </p:nvSpPr>
        <p:spPr bwMode="auto">
          <a:xfrm>
            <a:off x="0" y="-849313"/>
            <a:ext cx="184150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b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800" b="0"/>
          </a:p>
        </p:txBody>
      </p:sp>
      <p:sp>
        <p:nvSpPr>
          <p:cNvPr id="15373" name="Rectangle 20"/>
          <p:cNvSpPr>
            <a:spLocks noChangeArrowheads="1"/>
          </p:cNvSpPr>
          <p:nvPr/>
        </p:nvSpPr>
        <p:spPr bwMode="auto">
          <a:xfrm>
            <a:off x="0" y="7356475"/>
            <a:ext cx="184150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b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800" b="0"/>
          </a:p>
        </p:txBody>
      </p:sp>
      <p:sp>
        <p:nvSpPr>
          <p:cNvPr id="15374" name="Rectangle 21"/>
          <p:cNvSpPr>
            <a:spLocks noChangeArrowheads="1"/>
          </p:cNvSpPr>
          <p:nvPr/>
        </p:nvSpPr>
        <p:spPr bwMode="auto">
          <a:xfrm>
            <a:off x="0" y="11563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sz="1800" b="0"/>
          </a:p>
        </p:txBody>
      </p:sp>
      <p:pic>
        <p:nvPicPr>
          <p:cNvPr id="15375" name="Picture 24" descr="локк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00788" y="4913313"/>
            <a:ext cx="1439862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23" descr="монтескье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56325" y="0"/>
            <a:ext cx="1368425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Picture 22" descr="Русо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59338" y="4913313"/>
            <a:ext cx="14414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8" name="Rectangle 27"/>
          <p:cNvSpPr>
            <a:spLocks noChangeArrowheads="1"/>
          </p:cNvSpPr>
          <p:nvPr/>
        </p:nvSpPr>
        <p:spPr bwMode="auto">
          <a:xfrm>
            <a:off x="0" y="-515938"/>
            <a:ext cx="184150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b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800" b="0"/>
          </a:p>
        </p:txBody>
      </p:sp>
      <p:sp>
        <p:nvSpPr>
          <p:cNvPr id="15379" name="Rectangle 29"/>
          <p:cNvSpPr>
            <a:spLocks noChangeArrowheads="1"/>
          </p:cNvSpPr>
          <p:nvPr/>
        </p:nvSpPr>
        <p:spPr bwMode="auto">
          <a:xfrm>
            <a:off x="0" y="7318375"/>
            <a:ext cx="184150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b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800" b="0"/>
          </a:p>
        </p:txBody>
      </p:sp>
      <p:sp>
        <p:nvSpPr>
          <p:cNvPr id="15380" name="Rectangle 30"/>
          <p:cNvSpPr>
            <a:spLocks noChangeArrowheads="1"/>
          </p:cNvSpPr>
          <p:nvPr/>
        </p:nvSpPr>
        <p:spPr bwMode="auto">
          <a:xfrm>
            <a:off x="0" y="11296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sz="1800" b="0"/>
          </a:p>
        </p:txBody>
      </p:sp>
      <p:pic>
        <p:nvPicPr>
          <p:cNvPr id="15381" name="Picture 31" descr="Гобсс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740650" y="1989138"/>
            <a:ext cx="14033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2" name="Picture 35" descr="414px-Auguste_Comte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348038" y="4941888"/>
            <a:ext cx="1511300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3" name="Picture 34" descr="Сорокин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4941888"/>
            <a:ext cx="1663700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4" name="Picture 33" descr="Дюркгейм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1773238"/>
            <a:ext cx="161925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32" descr="durkheim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619250" y="0"/>
            <a:ext cx="1322388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6" name="Rectangle 36"/>
          <p:cNvSpPr>
            <a:spLocks noChangeArrowheads="1"/>
          </p:cNvSpPr>
          <p:nvPr/>
        </p:nvSpPr>
        <p:spPr bwMode="auto">
          <a:xfrm>
            <a:off x="0" y="-4824413"/>
            <a:ext cx="1149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>
                <a:cs typeface="Times New Roman" pitchFamily="18" charset="0"/>
              </a:rPr>
              <a:t>                </a:t>
            </a:r>
            <a:endParaRPr lang="ru-RU" sz="900"/>
          </a:p>
          <a:p>
            <a:pPr eaLnBrk="0" hangingPunct="0"/>
            <a:endParaRPr lang="ru-RU" sz="1800" b="0"/>
          </a:p>
        </p:txBody>
      </p:sp>
      <p:sp>
        <p:nvSpPr>
          <p:cNvPr id="15387" name="Rectangle 37"/>
          <p:cNvSpPr>
            <a:spLocks noChangeArrowheads="1"/>
          </p:cNvSpPr>
          <p:nvPr/>
        </p:nvSpPr>
        <p:spPr bwMode="auto">
          <a:xfrm>
            <a:off x="0" y="-720725"/>
            <a:ext cx="184150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b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800" b="0"/>
          </a:p>
        </p:txBody>
      </p:sp>
      <p:sp>
        <p:nvSpPr>
          <p:cNvPr id="15388" name="Rectangle 39"/>
          <p:cNvSpPr>
            <a:spLocks noChangeArrowheads="1"/>
          </p:cNvSpPr>
          <p:nvPr/>
        </p:nvSpPr>
        <p:spPr bwMode="auto">
          <a:xfrm>
            <a:off x="0" y="7542213"/>
            <a:ext cx="184150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b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800" b="0"/>
          </a:p>
        </p:txBody>
      </p:sp>
      <p:sp>
        <p:nvSpPr>
          <p:cNvPr id="15389" name="Rectangle 40"/>
          <p:cNvSpPr>
            <a:spLocks noChangeArrowheads="1"/>
          </p:cNvSpPr>
          <p:nvPr/>
        </p:nvSpPr>
        <p:spPr bwMode="auto">
          <a:xfrm>
            <a:off x="0" y="11682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sz="1800" b="0"/>
          </a:p>
        </p:txBody>
      </p:sp>
      <p:sp>
        <p:nvSpPr>
          <p:cNvPr id="15390" name="WordArt 41"/>
          <p:cNvSpPr>
            <a:spLocks noChangeArrowheads="1" noChangeShapeType="1" noTextEdit="1"/>
          </p:cNvSpPr>
          <p:nvPr/>
        </p:nvSpPr>
        <p:spPr bwMode="auto">
          <a:xfrm>
            <a:off x="1835150" y="2708275"/>
            <a:ext cx="5832475" cy="1225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Мыслители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500" y="1285875"/>
            <a:ext cx="8229600" cy="4525963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  <a:defRPr/>
            </a:pPr>
            <a:r>
              <a:rPr lang="ru-RU" sz="96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sz="9600" dirty="0" smtClean="0">
                <a:solidFill>
                  <a:schemeClr val="accent1">
                    <a:lumMod val="75000"/>
                  </a:schemeClr>
                </a:solidFill>
              </a:rPr>
              <a:t>  Своя игра</a:t>
            </a:r>
            <a:endParaRPr lang="ru-RU" sz="9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ятно 2 3"/>
          <p:cNvSpPr/>
          <p:nvPr/>
        </p:nvSpPr>
        <p:spPr>
          <a:xfrm>
            <a:off x="0" y="1571625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ятно 2 4"/>
          <p:cNvSpPr/>
          <p:nvPr/>
        </p:nvSpPr>
        <p:spPr>
          <a:xfrm>
            <a:off x="7786688" y="3929063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ятно 2 5"/>
          <p:cNvSpPr/>
          <p:nvPr/>
        </p:nvSpPr>
        <p:spPr>
          <a:xfrm>
            <a:off x="7858125" y="5357813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ятно 2 6"/>
          <p:cNvSpPr/>
          <p:nvPr/>
        </p:nvSpPr>
        <p:spPr>
          <a:xfrm>
            <a:off x="6500813" y="5572125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ятно 2 7"/>
          <p:cNvSpPr/>
          <p:nvPr/>
        </p:nvSpPr>
        <p:spPr>
          <a:xfrm>
            <a:off x="4143375" y="5429250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ятно 2 8"/>
          <p:cNvSpPr/>
          <p:nvPr/>
        </p:nvSpPr>
        <p:spPr>
          <a:xfrm>
            <a:off x="642938" y="4572000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ятно 2 9"/>
          <p:cNvSpPr/>
          <p:nvPr/>
        </p:nvSpPr>
        <p:spPr>
          <a:xfrm>
            <a:off x="214313" y="5715000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ятно 2 10"/>
          <p:cNvSpPr/>
          <p:nvPr/>
        </p:nvSpPr>
        <p:spPr>
          <a:xfrm>
            <a:off x="285750" y="3214688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ятно 2 11"/>
          <p:cNvSpPr/>
          <p:nvPr/>
        </p:nvSpPr>
        <p:spPr>
          <a:xfrm>
            <a:off x="2214563" y="5500688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ятно 2 12"/>
          <p:cNvSpPr/>
          <p:nvPr/>
        </p:nvSpPr>
        <p:spPr>
          <a:xfrm>
            <a:off x="7715250" y="2357438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ятно 2 13"/>
          <p:cNvSpPr/>
          <p:nvPr/>
        </p:nvSpPr>
        <p:spPr>
          <a:xfrm>
            <a:off x="3000375" y="214313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ятно 2 14"/>
          <p:cNvSpPr/>
          <p:nvPr/>
        </p:nvSpPr>
        <p:spPr>
          <a:xfrm>
            <a:off x="4929188" y="214313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ятно 2 15"/>
          <p:cNvSpPr/>
          <p:nvPr/>
        </p:nvSpPr>
        <p:spPr>
          <a:xfrm>
            <a:off x="6929438" y="285750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ятно 2 16"/>
          <p:cNvSpPr/>
          <p:nvPr/>
        </p:nvSpPr>
        <p:spPr>
          <a:xfrm>
            <a:off x="7858125" y="785813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ятно 2 17"/>
          <p:cNvSpPr/>
          <p:nvPr/>
        </p:nvSpPr>
        <p:spPr>
          <a:xfrm>
            <a:off x="571500" y="357188"/>
            <a:ext cx="857250" cy="85725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9" name="Group 57"/>
          <p:cNvGraphicFramePr>
            <a:graphicFrameLocks noGrp="1"/>
          </p:cNvGraphicFramePr>
          <p:nvPr/>
        </p:nvGraphicFramePr>
        <p:xfrm>
          <a:off x="395288" y="404813"/>
          <a:ext cx="8353425" cy="5984877"/>
        </p:xfrm>
        <a:graphic>
          <a:graphicData uri="http://schemas.openxmlformats.org/drawingml/2006/table">
            <a:tbl>
              <a:tblPr/>
              <a:tblGrid>
                <a:gridCol w="2660650"/>
                <a:gridCol w="1184275"/>
                <a:gridCol w="1108075"/>
                <a:gridCol w="1182687"/>
                <a:gridCol w="1182688"/>
                <a:gridCol w="1035050"/>
              </a:tblGrid>
              <a:tr h="969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Категории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6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Говорят мудрые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2" action="ppaction://hlinksldjump"/>
                        </a:rPr>
                        <a:t>10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3" action="ppaction://hlinksldjump"/>
                        </a:rPr>
                        <a:t>20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4" action="ppaction://hlinksldjump"/>
                        </a:rPr>
                        <a:t>30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5" action="ppaction://hlinksldjump"/>
                        </a:rPr>
                        <a:t>40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6" action="ppaction://hlinksldjump"/>
                        </a:rPr>
                        <a:t>50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Социализация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7" action="ppaction://hlinksldjump"/>
                        </a:rPr>
                        <a:t>10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8" action="ppaction://hlinksldjump"/>
                        </a:rPr>
                        <a:t>20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9" action="ppaction://hlinksldjump"/>
                        </a:rPr>
                        <a:t>30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10" action="ppaction://hlinksldjump"/>
                        </a:rPr>
                        <a:t>40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11" action="ppaction://hlinksldjump"/>
                        </a:rPr>
                        <a:t>50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Власть и режимы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12" action="ppaction://hlinksldjump"/>
                        </a:rPr>
                        <a:t>10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13" action="ppaction://hlinksldjump"/>
                        </a:rPr>
                        <a:t>20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14" action="ppaction://hlinksldjump"/>
                        </a:rPr>
                        <a:t>30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15" action="ppaction://hlinksldjump"/>
                        </a:rPr>
                        <a:t>40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16" action="ppaction://hlinksldjump"/>
                        </a:rPr>
                        <a:t>50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7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Структура и развитие общества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17" action="ppaction://hlinksldjump"/>
                        </a:rPr>
                        <a:t>10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18" action="ppaction://hlinksldjump"/>
                        </a:rPr>
                        <a:t>20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19" action="ppaction://hlinksldjump"/>
                        </a:rPr>
                        <a:t>30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20" action="ppaction://hlinksldjump"/>
                        </a:rPr>
                        <a:t>40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21" action="ppaction://hlinksldjump"/>
                        </a:rPr>
                        <a:t>50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2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Политические институты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22" action="ppaction://hlinksldjump"/>
                        </a:rPr>
                        <a:t>10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23" action="ppaction://hlinksldjump"/>
                        </a:rPr>
                        <a:t>20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24" action="ppaction://hlinksldjump"/>
                        </a:rPr>
                        <a:t>30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25" action="ppaction://hlinksldjump"/>
                        </a:rPr>
                        <a:t>40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hlinkClick r:id="rId26" action="ppaction://hlinksldjump"/>
                        </a:rPr>
                        <a:t>50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езентация ителлектуальной игры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ителлектуальной игры</Template>
  <TotalTime>0</TotalTime>
  <Words>370</Words>
  <Application>Microsoft PowerPoint</Application>
  <PresentationFormat>Экран (4:3)</PresentationFormat>
  <Paragraphs>125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3" baseType="lpstr">
      <vt:lpstr>Verdana</vt:lpstr>
      <vt:lpstr>Arial</vt:lpstr>
      <vt:lpstr>Lucida Sans Unicode</vt:lpstr>
      <vt:lpstr>Wingdings 3</vt:lpstr>
      <vt:lpstr>Wingdings 2</vt:lpstr>
      <vt:lpstr>Calibri</vt:lpstr>
      <vt:lpstr>Times New Roman</vt:lpstr>
      <vt:lpstr>Wingdings</vt:lpstr>
      <vt:lpstr>презентация ителлектуальной игры</vt:lpstr>
      <vt:lpstr>Интеллектуальная игра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  </dc:title>
  <dc:creator>User</dc:creator>
  <cp:lastModifiedBy>User</cp:lastModifiedBy>
  <cp:revision>1</cp:revision>
  <cp:lastPrinted>1601-01-01T00:00:00Z</cp:lastPrinted>
  <dcterms:created xsi:type="dcterms:W3CDTF">2013-10-26T13:17:12Z</dcterms:created>
  <dcterms:modified xsi:type="dcterms:W3CDTF">2013-10-26T13:17:41Z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8</vt:i4>
  </property>
</Properties>
</file>