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69" r:id="rId4"/>
    <p:sldId id="259" r:id="rId5"/>
    <p:sldId id="262" r:id="rId6"/>
    <p:sldId id="265" r:id="rId7"/>
    <p:sldId id="282" r:id="rId8"/>
    <p:sldId id="266" r:id="rId9"/>
    <p:sldId id="267" r:id="rId10"/>
    <p:sldId id="270" r:id="rId11"/>
    <p:sldId id="271" r:id="rId12"/>
    <p:sldId id="273" r:id="rId13"/>
    <p:sldId id="281" r:id="rId14"/>
    <p:sldId id="276" r:id="rId15"/>
    <p:sldId id="274" r:id="rId16"/>
    <p:sldId id="275" r:id="rId17"/>
    <p:sldId id="277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574" autoAdjust="0"/>
  </p:normalViewPr>
  <p:slideViewPr>
    <p:cSldViewPr>
      <p:cViewPr varScale="1">
        <p:scale>
          <a:sx n="58" d="100"/>
          <a:sy n="58" d="100"/>
        </p:scale>
        <p:origin x="-17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E5D3EF-32C6-44FB-8BF4-64B33EC9D936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DA16B-3944-4D37-AB4E-2B1E251E8D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014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E30DA-EC76-4529-AE48-93B6F564854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969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2EDA-4341-43C6-8E96-F8703037AF2E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8BBE-03F2-45F5-9085-0B5D4B1006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2EDA-4341-43C6-8E96-F8703037AF2E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8BBE-03F2-45F5-9085-0B5D4B1006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2EDA-4341-43C6-8E96-F8703037AF2E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8BBE-03F2-45F5-9085-0B5D4B1006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2EDA-4341-43C6-8E96-F8703037AF2E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8BBE-03F2-45F5-9085-0B5D4B1006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2EDA-4341-43C6-8E96-F8703037AF2E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8BBE-03F2-45F5-9085-0B5D4B1006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2EDA-4341-43C6-8E96-F8703037AF2E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8BBE-03F2-45F5-9085-0B5D4B1006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2EDA-4341-43C6-8E96-F8703037AF2E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8BBE-03F2-45F5-9085-0B5D4B1006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2EDA-4341-43C6-8E96-F8703037AF2E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8BBE-03F2-45F5-9085-0B5D4B1006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2EDA-4341-43C6-8E96-F8703037AF2E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8BBE-03F2-45F5-9085-0B5D4B1006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2EDA-4341-43C6-8E96-F8703037AF2E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8BBE-03F2-45F5-9085-0B5D4B1006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2EDA-4341-43C6-8E96-F8703037AF2E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EF98BBE-03F2-45F5-9085-0B5D4B1006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6A52EDA-4341-43C6-8E96-F8703037AF2E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EF98BBE-03F2-45F5-9085-0B5D4B1006E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://img-fotki.yandex.ru/get/6003/klarissa-est.17/0_6d845_d6d9e5f8_XL" TargetMode="Externa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8%D0%B5%D1%80%D1%83%D1%81%D0%B0%D0%BB%D0%B8%D0%BC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4%D0%B8%D0%BD%D0%B0%D1%80%D0%B8%D0%B9" TargetMode="External"/><Relationship Id="rId5" Type="http://schemas.openxmlformats.org/officeDocument/2006/relationships/hyperlink" Target="http://ru.wikipedia.org/wiki/%D0%9B%D0%B5%D0%B2%D0%B8%D1%82%D1%8B" TargetMode="External"/><Relationship Id="rId4" Type="http://schemas.openxmlformats.org/officeDocument/2006/relationships/hyperlink" Target="http://ru.wikipedia.org/wiki/%D0%98%D0%B5%D1%80%D0%B8%D1%85%D0%BE%D0%B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B%D0%B5%D0%B2%D0%B8%D1%82%D1%8B" TargetMode="External"/><Relationship Id="rId2" Type="http://schemas.openxmlformats.org/officeDocument/2006/relationships/hyperlink" Target="http://ru.wikipedia.org/wiki/%D0%98%D0%B5%D1%80%D0%B8%D1%85%D0%BE%D0%BD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Rembrandt_Harmensz._van_Rijn_033.jpg" TargetMode="External"/><Relationship Id="rId2" Type="http://schemas.openxmlformats.org/officeDocument/2006/relationships/hyperlink" Target="http://ru.wikipedia.org/wiki/%D0%98%D0%BE%D0%B0%D0%BD%D0%BD_(%D0%9A%D1%80%D0%B5%D1%81%D1%82%D1%8C%D1%8F%D0%BD%D0%BA%D0%B8%D0%BD)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0000"/>
                <a:satMod val="40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851648" cy="2260848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Притча о милосердном самарянине</a:t>
            </a:r>
            <a:endParaRPr lang="ru-RU" sz="5400" dirty="0"/>
          </a:p>
        </p:txBody>
      </p:sp>
      <p:pic>
        <p:nvPicPr>
          <p:cNvPr id="16385" name="Picture 1" descr="C:\Documents and Settings\Ашаткин\Рабочий стол\притча о сам\при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636912"/>
            <a:ext cx="6336704" cy="40702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800" dirty="0"/>
              <a:t> </a:t>
            </a:r>
            <a:r>
              <a:rPr lang="ru-RU" sz="4800" dirty="0" smtClean="0"/>
              <a:t>  На Руси всегда приветствовался             человек оказывающий милость.   </a:t>
            </a:r>
            <a:endParaRPr lang="ru-RU" sz="4800" dirty="0"/>
          </a:p>
        </p:txBody>
      </p:sp>
      <p:pic>
        <p:nvPicPr>
          <p:cNvPr id="4" name="Picture 3" descr="C:\Users\школа\Pictures\krvzdvo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757942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97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936104"/>
          </a:xfrm>
        </p:spPr>
        <p:txBody>
          <a:bodyPr>
            <a:normAutofit/>
          </a:bodyPr>
          <a:lstStyle/>
          <a:p>
            <a:r>
              <a:rPr lang="ru-RU" dirty="0" smtClean="0"/>
              <a:t>          Сёстры </a:t>
            </a:r>
            <a:r>
              <a:rPr lang="ru-RU" dirty="0"/>
              <a:t>милосердия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/>
              <a:t>1. Священное Писание повествует о том, что еще в начальный период христианства появились люди, добровольно посвятившие себя уходу за больными и ранеными. Это </a:t>
            </a:r>
            <a:r>
              <a:rPr lang="ru-RU" sz="1600" dirty="0" err="1"/>
              <a:t>Тавифа</a:t>
            </a:r>
            <a:r>
              <a:rPr lang="ru-RU" sz="1600" dirty="0"/>
              <a:t>, Лидия, </a:t>
            </a:r>
            <a:r>
              <a:rPr lang="ru-RU" sz="1600" dirty="0" err="1"/>
              <a:t>Мириам</a:t>
            </a:r>
            <a:r>
              <a:rPr lang="ru-RU" sz="1600" dirty="0"/>
              <a:t>, </a:t>
            </a:r>
            <a:r>
              <a:rPr lang="ru-RU" sz="1600" dirty="0" err="1"/>
              <a:t>Трифена</a:t>
            </a:r>
            <a:r>
              <a:rPr lang="ru-RU" sz="1600" dirty="0"/>
              <a:t> и другие.</a:t>
            </a:r>
          </a:p>
          <a:p>
            <a:pPr marL="0" indent="0">
              <a:buNone/>
            </a:pPr>
            <a:r>
              <a:rPr lang="ru-RU" sz="1600" dirty="0"/>
              <a:t>   2. Во времена святого равноапостольного императора Константина учреждаются больницы для бесприютных</a:t>
            </a:r>
          </a:p>
          <a:p>
            <a:pPr marL="0" indent="0">
              <a:buNone/>
            </a:pPr>
            <a:r>
              <a:rPr lang="ru-RU" sz="1600" dirty="0"/>
              <a:t>   3. В России сестринское служение связано с именем вдовы императора Павла I, императрицы Марии Фёдоровны (1759-1828). С течением времени благодаря её стараниям образовалась мощная благотворительная структура. К дежурствам «сердобольных вдов» допускались только обученные и принявшие присягу.</a:t>
            </a:r>
          </a:p>
          <a:p>
            <a:pPr marL="0" indent="0">
              <a:buNone/>
            </a:pPr>
            <a:r>
              <a:rPr lang="ru-RU" sz="1600" dirty="0"/>
              <a:t>   4. В 1844 году по </a:t>
            </a:r>
            <a:r>
              <a:rPr lang="ru-RU" sz="1600" dirty="0" err="1"/>
              <a:t>иницитиве</a:t>
            </a:r>
            <a:r>
              <a:rPr lang="ru-RU" sz="1600" dirty="0"/>
              <a:t> дочерей Николая I, великих княгинь Марии и Александры, принца П. Г. </a:t>
            </a:r>
            <a:r>
              <a:rPr lang="ru-RU" sz="1600" dirty="0" err="1"/>
              <a:t>Ольденбургского</a:t>
            </a:r>
            <a:r>
              <a:rPr lang="ru-RU" sz="1600" dirty="0"/>
              <a:t> и его жены была создана первая в России община сестёр милосердия. Преемницей и последовательницей выступила великая княгиня Елена Павловна. Ею была создана </a:t>
            </a:r>
            <a:r>
              <a:rPr lang="ru-RU" sz="1600" dirty="0" err="1"/>
              <a:t>Крестовоздвиженская</a:t>
            </a:r>
            <a:r>
              <a:rPr lang="ru-RU" sz="1600" dirty="0"/>
              <a:t> община сестёр милосердия</a:t>
            </a:r>
          </a:p>
          <a:p>
            <a:pPr marL="0" indent="0">
              <a:buNone/>
            </a:pPr>
            <a:r>
              <a:rPr lang="ru-RU" sz="1600" dirty="0"/>
              <a:t>    5. Были сестрами милосердия, помогая раненым в госпиталях, жена Святого императора Николая II императрица Александра и его дочери, царевны Ольга, Татьяна, Мария, Анастасия.</a:t>
            </a:r>
          </a:p>
          <a:p>
            <a:pPr marL="0" indent="0">
              <a:buNone/>
            </a:pPr>
            <a:endParaRPr lang="ru-RU" sz="2000" b="1" dirty="0"/>
          </a:p>
          <a:p>
            <a:pPr marL="0" indent="0">
              <a:buNone/>
            </a:pPr>
            <a:r>
              <a:rPr lang="ru-RU" sz="1600" dirty="0"/>
              <a:t> ,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23601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384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школа\Pictures\1251353726_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9"/>
            <a:ext cx="293078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школа\Pictures\1251353742_1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236" y="620688"/>
            <a:ext cx="2479876" cy="346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школа\Pictures\1251353780_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76673"/>
            <a:ext cx="3168352" cy="46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Картинка 43 из 3497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143250"/>
            <a:ext cx="2808312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94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127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/>
              <a:t>Царевны Ольга, Татьяна, Мария, Анастасия </a:t>
            </a:r>
            <a:r>
              <a:rPr lang="ru-RU" sz="2800" dirty="0" smtClean="0"/>
              <a:t> </a:t>
            </a:r>
            <a:r>
              <a:rPr lang="ru-RU" sz="2800" dirty="0"/>
              <a:t>трудились простыми сестрами милосердия в госпиталях Петрограда. Весь день </a:t>
            </a:r>
            <a:r>
              <a:rPr lang="ru-RU" sz="2800" dirty="0" smtClean="0"/>
              <a:t>Великих княжон </a:t>
            </a:r>
            <a:r>
              <a:rPr lang="ru-RU" sz="2800" dirty="0"/>
              <a:t>был посвящён раненым; им они отдавали всю любовь, ласку и заботу своих богатых любовью и отзывчивостью душ; жизнь раненых стала их жизнью, над ними они склонялись с глубокой любовью и нежностью, у их изголовий проливали слёзы сострадания, из-за них часто не спали ночей, смертью кого-либо из них глубоко огорчались</a:t>
            </a:r>
            <a:r>
              <a:rPr lang="ru-RU" dirty="0"/>
              <a:t>.</a:t>
            </a:r>
          </a:p>
          <a:p>
            <a:r>
              <a:rPr lang="ru-RU" sz="2800" dirty="0"/>
              <a:t>Милосердие — особенный дар Божий. Христианская вера развивает в нас этот дар любви и сострадания — милость сердца. Сестра милосердия — это та, которая находится рядом с больным, которому нужно не только дать лекарство, но и умыть его, причесать, расспросить о самочувствии, утешить. Она должна помочь не только физически, но и морально.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115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Сестры милосердия помогали всем раненым, даже тем, кто был из вражеского стана.</a:t>
            </a:r>
            <a:br>
              <a:rPr lang="ru-RU" sz="2800" b="1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школа\Pictures\4a4ece749726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4555381" cy="674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школа\Pictures\Russian_Sisters_Romanovs_of_Char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602" y="1412776"/>
            <a:ext cx="3868870" cy="500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86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Милосердие в наши дни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школа\Pictures\48002975motherteresa0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916832"/>
            <a:ext cx="381642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g-fotki.yandex.ru/get/5804/nashenasledie2008.8b/0_583dd_99c93854_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1916832"/>
            <a:ext cx="374441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47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Ближний для меня это-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МАМА</a:t>
            </a:r>
          </a:p>
          <a:p>
            <a:r>
              <a:rPr lang="ru-RU" dirty="0" smtClean="0"/>
              <a:t>ПАПА</a:t>
            </a:r>
          </a:p>
          <a:p>
            <a:r>
              <a:rPr lang="ru-RU" dirty="0" smtClean="0"/>
              <a:t>БРАТ</a:t>
            </a:r>
          </a:p>
          <a:p>
            <a:r>
              <a:rPr lang="ru-RU" dirty="0" smtClean="0"/>
              <a:t>БАБУШКА И ДЕДУШКА</a:t>
            </a:r>
          </a:p>
          <a:p>
            <a:r>
              <a:rPr lang="ru-RU" dirty="0" smtClean="0"/>
              <a:t>ДЯДЯ И КРЁСТНАЯ</a:t>
            </a:r>
          </a:p>
          <a:p>
            <a:r>
              <a:rPr lang="ru-RU" dirty="0" smtClean="0"/>
              <a:t>МОИ ДРУЗЬЯ</a:t>
            </a:r>
          </a:p>
          <a:p>
            <a:r>
              <a:rPr lang="ru-RU" dirty="0" smtClean="0"/>
              <a:t>ДОМАШНИЕ ЖИВОТНЫЕ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454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G:\DSC009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93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05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G:\DSC009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49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841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Цель: </a:t>
            </a:r>
            <a:r>
              <a:rPr lang="ru-RU" sz="3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раскрытие понятия «милосердие», на примере притчи</a:t>
            </a:r>
            <a:br>
              <a:rPr lang="ru-RU" sz="3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4900" dirty="0" smtClean="0"/>
              <a:t>Задачи:</a:t>
            </a:r>
            <a:endParaRPr lang="ru-RU" sz="49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1.Узнать</a:t>
            </a:r>
            <a:r>
              <a:rPr lang="ru-RU" sz="2800" dirty="0"/>
              <a:t>, что означает слово  милосердие.</a:t>
            </a:r>
          </a:p>
          <a:p>
            <a:pPr marL="0" indent="0">
              <a:buNone/>
            </a:pPr>
            <a:r>
              <a:rPr lang="ru-RU" sz="2800" dirty="0"/>
              <a:t>2.Познакомиться с притчей «О милосердном  Самарянине»</a:t>
            </a:r>
          </a:p>
          <a:p>
            <a:pPr marL="0" indent="0">
              <a:buNone/>
            </a:pPr>
            <a:r>
              <a:rPr lang="ru-RU" sz="2800" dirty="0"/>
              <a:t>3.Найти определение </a:t>
            </a:r>
            <a:r>
              <a:rPr lang="ru-RU" sz="2800" dirty="0" smtClean="0"/>
              <a:t>«притчи».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4. Понять уроки нравственности этой притчи.</a:t>
            </a:r>
          </a:p>
          <a:p>
            <a:pPr marL="0" indent="0">
              <a:buNone/>
            </a:pPr>
            <a:r>
              <a:rPr lang="ru-RU" sz="2800" dirty="0"/>
              <a:t>5.Сопоставить </a:t>
            </a:r>
            <a:r>
              <a:rPr lang="ru-RU" sz="2800" dirty="0" smtClean="0"/>
              <a:t>понятия « милосердие» и «ближний» </a:t>
            </a:r>
            <a:r>
              <a:rPr lang="ru-RU" sz="2800" dirty="0"/>
              <a:t>в притче и рассказе.</a:t>
            </a:r>
          </a:p>
          <a:p>
            <a:pPr marL="0" indent="0">
              <a:buNone/>
            </a:pPr>
            <a:r>
              <a:rPr lang="ru-RU" sz="2800" dirty="0"/>
              <a:t>6. Сравнить с жизненными ситуациями в наше время.</a:t>
            </a:r>
          </a:p>
          <a:p>
            <a:pPr marL="0" indent="0">
              <a:buNone/>
            </a:pPr>
            <a:endParaRPr lang="ru-RU" sz="2800" dirty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                Милосердие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</a:t>
            </a:r>
            <a:r>
              <a:rPr lang="ru-RU" dirty="0"/>
              <a:t>. Даль: «Милосердие – сердоболие, сочувствие, любовь на деле, готовность делать добро всякому</a:t>
            </a:r>
            <a:r>
              <a:rPr lang="ru-RU" dirty="0" smtClean="0"/>
              <a:t>».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«Сердоболие» – когда сердце болит за другого. «Сочувствие» – чувствовать сообща, вместе, понимать и сострадать кому-то.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159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363272" cy="570391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Estrangelo Edessa" pitchFamily="66"/>
              </a:rPr>
              <a:t>Притча о милосердном самарянине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/>
              <a:t>одна из известных притч Иисуса Христа, упоминаемая в Евангелии от Луки. Она рассказывает о милосердии и бескорыстной помощи попавшему в беду человеку со стороны прохожего самарянина— представителя этнической группы, которую евреи не признают единоверцами. По мнению некоторых богословов, данная притча показывает, что «</a:t>
            </a:r>
            <a:r>
              <a:rPr lang="ru-RU" sz="2000" i="1" dirty="0" smtClean="0"/>
              <a:t>примеры человеческой доброты встречаются у всех народов и во всех верах, что Закон и заповеди Божии исполняют люди самых разных национальностей и разных вероисповеданий</a:t>
            </a:r>
            <a:r>
              <a:rPr lang="ru-RU" sz="2000" dirty="0" smtClean="0"/>
              <a:t>»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Ашаткин\Рабочий стол\притча о сам\DSCff_42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501008"/>
            <a:ext cx="6249673" cy="3168352"/>
          </a:xfrm>
          <a:prstGeom prst="rect">
            <a:avLst/>
          </a:prstGeom>
          <a:noFill/>
        </p:spPr>
      </p:pic>
      <p:sp>
        <p:nvSpPr>
          <p:cNvPr id="7" name="Выгнутая вниз стрелка 6">
            <a:hlinkClick r:id="rId3" action="ppaction://hlinksldjump"/>
          </p:cNvPr>
          <p:cNvSpPr/>
          <p:nvPr/>
        </p:nvSpPr>
        <p:spPr>
          <a:xfrm>
            <a:off x="7927848" y="5733256"/>
            <a:ext cx="1216152" cy="7315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147248" cy="5559896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Притча </a:t>
            </a:r>
            <a:r>
              <a:rPr lang="ru-RU" sz="2800" dirty="0" smtClean="0"/>
              <a:t>– это рассказ в иносказательной форме, содержащий нравоучение, «поучение в примере». В. Даль.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Краткий иносказательный поучительный </a:t>
            </a:r>
            <a:r>
              <a:rPr lang="ru-RU" sz="2800" dirty="0" smtClean="0"/>
              <a:t>рассказ</a:t>
            </a:r>
            <a:r>
              <a:rPr lang="ru-RU" sz="2800" dirty="0"/>
              <a:t>.</a:t>
            </a:r>
            <a:r>
              <a:rPr lang="ru-RU" sz="2800" dirty="0" smtClean="0"/>
              <a:t> </a:t>
            </a:r>
            <a:r>
              <a:rPr lang="ru-RU" sz="2800" dirty="0" err="1" smtClean="0"/>
              <a:t>С.И.Ожегов</a:t>
            </a:r>
            <a:r>
              <a:rPr lang="ru-RU" sz="2800" dirty="0" smtClean="0"/>
              <a:t>.</a:t>
            </a:r>
            <a:endParaRPr lang="ru-RU" sz="2800" dirty="0"/>
          </a:p>
          <a:p>
            <a:r>
              <a:rPr lang="ru-RU" sz="2800" dirty="0"/>
              <a:t>Притча (слав. </a:t>
            </a:r>
            <a:r>
              <a:rPr lang="ru-RU" sz="2800" dirty="0" err="1"/>
              <a:t>притъка</a:t>
            </a:r>
            <a:r>
              <a:rPr lang="ru-RU" sz="2800" dirty="0"/>
              <a:t> - случай, происшествие) - иносказание, образный рассказ, часто употребляемый в Библии и Евангелии для изложения </a:t>
            </a:r>
            <a:r>
              <a:rPr lang="ru-RU" sz="2800" dirty="0" err="1"/>
              <a:t>вероучительных</a:t>
            </a:r>
            <a:r>
              <a:rPr lang="ru-RU" sz="2800" dirty="0"/>
              <a:t> истин. ( понятие в древнерусской литературе)</a:t>
            </a:r>
          </a:p>
          <a:p>
            <a:endParaRPr lang="ru-RU" sz="2800" dirty="0"/>
          </a:p>
        </p:txBody>
      </p:sp>
      <p:sp>
        <p:nvSpPr>
          <p:cNvPr id="4" name="Выгнутая вниз стрелка 3">
            <a:hlinkClick r:id="rId2" action="ppaction://hlinksldjump"/>
          </p:cNvPr>
          <p:cNvSpPr/>
          <p:nvPr/>
        </p:nvSpPr>
        <p:spPr>
          <a:xfrm>
            <a:off x="7236296" y="5661248"/>
            <a:ext cx="1440160" cy="7200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3131840" y="620688"/>
            <a:ext cx="5832648" cy="5770612"/>
          </a:xfrm>
        </p:spPr>
        <p:txBody>
          <a:bodyPr/>
          <a:lstStyle/>
          <a:p>
            <a:r>
              <a:rPr lang="ru-RU" sz="1800" dirty="0"/>
              <a:t>На это сказал Иисус: </a:t>
            </a:r>
            <a:r>
              <a:rPr lang="ru-RU" sz="1800" i="1" dirty="0"/>
              <a:t>некоторый человек шел из </a:t>
            </a:r>
            <a:r>
              <a:rPr lang="ru-RU" sz="1800" i="1" u="sng" dirty="0">
                <a:hlinkClick r:id="rId3" tooltip="Иерусалим"/>
              </a:rPr>
              <a:t>Иерусалима</a:t>
            </a:r>
            <a:r>
              <a:rPr lang="ru-RU" sz="1800" i="1" dirty="0"/>
              <a:t> в </a:t>
            </a:r>
            <a:r>
              <a:rPr lang="ru-RU" sz="1800" i="1" u="sng" dirty="0">
                <a:hlinkClick r:id="rId4" tooltip="Иерихон"/>
              </a:rPr>
              <a:t>Иерихон</a:t>
            </a:r>
            <a:r>
              <a:rPr lang="ru-RU" sz="1800" i="1" dirty="0"/>
              <a:t> и попался разбойникам, которые сняли с него одежду, изранили его и ушли, оставив его едва живым. По случаю один священник шел тою дорогою и, увидев его, прошел мимо. Также и </a:t>
            </a:r>
            <a:r>
              <a:rPr lang="ru-RU" sz="1800" i="1" u="sng" dirty="0">
                <a:hlinkClick r:id="rId5" tooltip="Левиты"/>
              </a:rPr>
              <a:t>левит</a:t>
            </a:r>
            <a:r>
              <a:rPr lang="ru-RU" sz="1800" i="1" dirty="0"/>
              <a:t>, быв на том месте, подошел, посмотрел и прошел мимо. Самарянин же некто, проезжая, нашел на него и, увидев его, сжалился и, подойдя, перевязал ему раны, возливая масло и вино; и, посадив его на своего осла, привез его в гостиницу и позаботился о нем; а на другой день, отъезжая, вынул два </a:t>
            </a:r>
            <a:r>
              <a:rPr lang="ru-RU" sz="1800" i="1" u="sng" dirty="0">
                <a:hlinkClick r:id="rId6" tooltip="Динарий"/>
              </a:rPr>
              <a:t>динария</a:t>
            </a:r>
            <a:r>
              <a:rPr lang="ru-RU" sz="1800" i="1" dirty="0"/>
              <a:t>, дал содержателю гостиницы и сказал ему: позаботься о нем; и если издержишь что более, я, когда возвращусь, отдам тебе. Кто из этих троих, думаешь ты, был ближний попавшемуся разбойникам</a:t>
            </a:r>
            <a:r>
              <a:rPr lang="ru-RU" sz="1800" dirty="0"/>
              <a:t>?</a:t>
            </a:r>
            <a:br>
              <a:rPr lang="ru-RU" sz="1800" dirty="0"/>
            </a:br>
            <a:r>
              <a:rPr lang="ru-RU" sz="1800" dirty="0"/>
              <a:t>Он сказал: </a:t>
            </a:r>
            <a:r>
              <a:rPr lang="ru-RU" sz="1800" i="1" dirty="0"/>
              <a:t>оказавший ему милость</a:t>
            </a:r>
            <a:r>
              <a:rPr lang="ru-RU" sz="1800" dirty="0"/>
              <a:t>. Тогда Иисус сказал ему: </a:t>
            </a:r>
            <a:r>
              <a:rPr lang="ru-RU" sz="1800" i="1" dirty="0"/>
              <a:t>иди, и ты поступай так же</a:t>
            </a:r>
            <a:r>
              <a:rPr lang="ru-RU" sz="1800" dirty="0"/>
              <a:t>.</a:t>
            </a:r>
          </a:p>
          <a:p>
            <a:endParaRPr lang="ru-RU" sz="1800" dirty="0"/>
          </a:p>
        </p:txBody>
      </p:sp>
      <p:pic>
        <p:nvPicPr>
          <p:cNvPr id="2" name="Picture 2" descr="C:\Users\школа\Pictures\28712729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3312368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kern="0" dirty="0" smtClean="0">
                <a:solidFill>
                  <a:srgbClr val="000000"/>
                </a:solidFill>
                <a:latin typeface="Arial"/>
              </a:rPr>
              <a:t>          Словарная </a:t>
            </a:r>
            <a:r>
              <a:rPr lang="ru-RU" sz="4400" kern="0" dirty="0">
                <a:solidFill>
                  <a:srgbClr val="000000"/>
                </a:solidFill>
                <a:latin typeface="Arial"/>
              </a:rPr>
              <a:t>работа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i="1" u="sng" dirty="0"/>
              <a:t>Иерусалим</a:t>
            </a:r>
            <a:r>
              <a:rPr lang="ru-RU" sz="2800" i="1" dirty="0"/>
              <a:t> </a:t>
            </a:r>
          </a:p>
          <a:p>
            <a:r>
              <a:rPr lang="ru-RU" sz="2800" i="1" dirty="0"/>
              <a:t> </a:t>
            </a:r>
            <a:r>
              <a:rPr lang="ru-RU" sz="2800" i="1" u="sng" dirty="0">
                <a:hlinkClick r:id="rId2" tooltip="Иерихон"/>
              </a:rPr>
              <a:t>Иерихон</a:t>
            </a:r>
            <a:r>
              <a:rPr lang="ru-RU" sz="2800" i="1" dirty="0"/>
              <a:t> </a:t>
            </a:r>
          </a:p>
          <a:p>
            <a:r>
              <a:rPr lang="ru-RU" sz="2800" i="1" u="sng" dirty="0">
                <a:hlinkClick r:id="rId3" tooltip="Левиты"/>
              </a:rPr>
              <a:t>Левит</a:t>
            </a:r>
            <a:endParaRPr lang="ru-RU" sz="2800" i="1" u="sng" dirty="0"/>
          </a:p>
          <a:p>
            <a:r>
              <a:rPr lang="ru-RU" sz="2800" i="1" u="sng" dirty="0"/>
              <a:t>динарий</a:t>
            </a:r>
            <a:endParaRPr lang="ru-RU" sz="2800" i="1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98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624644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hlinkClick r:id="rId2" tooltip="Иоанн (Крестьянкин)"/>
              </a:rPr>
              <a:t>Архимандрит Иоанн </a:t>
            </a:r>
            <a:r>
              <a:rPr lang="ru-RU" u="sng" dirty="0" err="1">
                <a:hlinkClick r:id="rId2" tooltip="Иоанн (Крестьянкин)"/>
              </a:rPr>
              <a:t>Крестьянкин</a:t>
            </a:r>
            <a:r>
              <a:rPr lang="ru-RU" dirty="0"/>
              <a:t> считает данную притчу </a:t>
            </a:r>
            <a:r>
              <a:rPr lang="ru-RU" i="1" dirty="0"/>
              <a:t>«назиданием о милосердном самарянине, у которого закон любви был написан в сердце, для которого ближним оказался не ближний по духу, не ближний по крови, но тот, кто случайно встретился на его жизненном пути, кто именно в ту минуту </a:t>
            </a:r>
            <a:r>
              <a:rPr lang="ru-RU" b="1" i="1" dirty="0"/>
              <a:t>нуждался в его помощи и </a:t>
            </a:r>
            <a:r>
              <a:rPr lang="ru-RU" b="1" i="1" dirty="0" smtClean="0"/>
              <a:t>любви</a:t>
            </a:r>
          </a:p>
          <a:p>
            <a:endParaRPr lang="ru-RU" i="1" dirty="0"/>
          </a:p>
          <a:p>
            <a:r>
              <a:rPr lang="ru-RU" dirty="0" smtClean="0"/>
              <a:t> </a:t>
            </a:r>
            <a:r>
              <a:rPr lang="ru-RU" dirty="0"/>
              <a:t>Б</a:t>
            </a:r>
            <a:r>
              <a:rPr lang="ru-RU" dirty="0" smtClean="0"/>
              <a:t>лижний — </a:t>
            </a:r>
            <a:r>
              <a:rPr lang="ru-RU" b="1" dirty="0"/>
              <a:t>«оказавший милость</a:t>
            </a:r>
            <a:r>
              <a:rPr lang="ru-RU" b="1" dirty="0" smtClean="0"/>
              <a:t>».</a:t>
            </a:r>
          </a:p>
          <a:p>
            <a:endParaRPr lang="ru-RU" dirty="0" smtClean="0"/>
          </a:p>
          <a:p>
            <a:r>
              <a:rPr lang="ru-RU" i="1" dirty="0" smtClean="0"/>
              <a:t>Ближний- всякий человек, который</a:t>
            </a:r>
          </a:p>
          <a:p>
            <a:r>
              <a:rPr lang="ru-RU" i="1" dirty="0"/>
              <a:t>п</a:t>
            </a:r>
            <a:r>
              <a:rPr lang="ru-RU" i="1" dirty="0" smtClean="0"/>
              <a:t>опал в беду или </a:t>
            </a:r>
            <a:r>
              <a:rPr lang="ru-RU" b="1" i="1" dirty="0" smtClean="0"/>
              <a:t>нуждается в по-</a:t>
            </a:r>
          </a:p>
          <a:p>
            <a:r>
              <a:rPr lang="ru-RU" b="1" i="1" dirty="0"/>
              <a:t>м</a:t>
            </a:r>
            <a:r>
              <a:rPr lang="ru-RU" b="1" i="1" dirty="0" smtClean="0"/>
              <a:t>ощи.</a:t>
            </a:r>
            <a:endParaRPr lang="ru-RU" b="1" i="1" dirty="0"/>
          </a:p>
          <a:p>
            <a:endParaRPr lang="ru-RU" b="1" i="1" dirty="0" smtClean="0"/>
          </a:p>
          <a:p>
            <a:endParaRPr lang="ru-RU" i="1" dirty="0"/>
          </a:p>
          <a:p>
            <a:endParaRPr lang="ru-RU" i="1" dirty="0" smtClean="0"/>
          </a:p>
          <a:p>
            <a:endParaRPr lang="ru-RU" i="1" dirty="0"/>
          </a:p>
        </p:txBody>
      </p:sp>
      <p:pic>
        <p:nvPicPr>
          <p:cNvPr id="4" name="Рисунок 3" descr="http://upload.wikimedia.org/wikipedia/commons/thumb/f/f1/Rembrandt_Harmensz._van_Rijn_033.jpg/300px-Rembrandt_Harmensz._van_Rijn_033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04864"/>
            <a:ext cx="3793604" cy="4248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школа\Pictures\01lablacl12871766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6632"/>
            <a:ext cx="5904656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</TotalTime>
  <Words>792</Words>
  <Application>Microsoft Office PowerPoint</Application>
  <PresentationFormat>Экран (4:3)</PresentationFormat>
  <Paragraphs>56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Притча о милосердном самарянине</vt:lpstr>
      <vt:lpstr>  Цель: раскрытие понятия «милосердие», на примере притчи Задачи:</vt:lpstr>
      <vt:lpstr>                 Милосердие</vt:lpstr>
      <vt:lpstr>Презентация PowerPoint</vt:lpstr>
      <vt:lpstr>Презентация PowerPoint</vt:lpstr>
      <vt:lpstr>Презентация PowerPoint</vt:lpstr>
      <vt:lpstr>          Словарная работа</vt:lpstr>
      <vt:lpstr>Презентация PowerPoint</vt:lpstr>
      <vt:lpstr>Презентация PowerPoint</vt:lpstr>
      <vt:lpstr>   На Руси всегда приветствовался             человек оказывающий милость.   </vt:lpstr>
      <vt:lpstr>          Сёстры милосердия</vt:lpstr>
      <vt:lpstr>Презентация PowerPoint</vt:lpstr>
      <vt:lpstr>Презентация PowerPoint</vt:lpstr>
      <vt:lpstr>Сестры милосердия помогали всем раненым, даже тем, кто был из вражеского стана. </vt:lpstr>
      <vt:lpstr>     Милосердие в наши дни  </vt:lpstr>
      <vt:lpstr>Ближний для меня это-</vt:lpstr>
      <vt:lpstr>Презентация PowerPoint</vt:lpstr>
      <vt:lpstr>Презентация PowerPoint</vt:lpstr>
    </vt:vector>
  </TitlesOfParts>
  <Company>СВГК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Притча о бедном самарянине</dc:title>
  <dc:creator>Никифорова</dc:creator>
  <cp:lastModifiedBy>школа</cp:lastModifiedBy>
  <cp:revision>32</cp:revision>
  <dcterms:created xsi:type="dcterms:W3CDTF">2012-05-20T16:53:49Z</dcterms:created>
  <dcterms:modified xsi:type="dcterms:W3CDTF">2014-10-26T10:12:01Z</dcterms:modified>
</cp:coreProperties>
</file>